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722" r:id="rId5"/>
  </p:sldMasterIdLst>
  <p:notesMasterIdLst>
    <p:notesMasterId r:id="rId48"/>
  </p:notesMasterIdLst>
  <p:handoutMasterIdLst>
    <p:handoutMasterId r:id="rId49"/>
  </p:handoutMasterIdLst>
  <p:sldIdLst>
    <p:sldId id="256" r:id="rId6"/>
    <p:sldId id="4853" r:id="rId7"/>
    <p:sldId id="4854" r:id="rId8"/>
    <p:sldId id="4847" r:id="rId9"/>
    <p:sldId id="4848" r:id="rId10"/>
    <p:sldId id="4837" r:id="rId11"/>
    <p:sldId id="3298" r:id="rId12"/>
    <p:sldId id="4856" r:id="rId13"/>
    <p:sldId id="4829" r:id="rId14"/>
    <p:sldId id="4800" r:id="rId15"/>
    <p:sldId id="4801" r:id="rId16"/>
    <p:sldId id="4802" r:id="rId17"/>
    <p:sldId id="4852" r:id="rId18"/>
    <p:sldId id="4825" r:id="rId19"/>
    <p:sldId id="4857" r:id="rId20"/>
    <p:sldId id="4858" r:id="rId21"/>
    <p:sldId id="279" r:id="rId22"/>
    <p:sldId id="264" r:id="rId23"/>
    <p:sldId id="4859" r:id="rId24"/>
    <p:sldId id="4860" r:id="rId25"/>
    <p:sldId id="4849" r:id="rId26"/>
    <p:sldId id="3422" r:id="rId27"/>
    <p:sldId id="3423" r:id="rId28"/>
    <p:sldId id="3435" r:id="rId29"/>
    <p:sldId id="3421" r:id="rId30"/>
    <p:sldId id="4855" r:id="rId31"/>
    <p:sldId id="3394" r:id="rId32"/>
    <p:sldId id="3395" r:id="rId33"/>
    <p:sldId id="3431" r:id="rId34"/>
    <p:sldId id="3448" r:id="rId35"/>
    <p:sldId id="3405" r:id="rId36"/>
    <p:sldId id="3308" r:id="rId37"/>
    <p:sldId id="594" r:id="rId38"/>
    <p:sldId id="4850" r:id="rId39"/>
    <p:sldId id="4838" r:id="rId40"/>
    <p:sldId id="4839" r:id="rId41"/>
    <p:sldId id="4840" r:id="rId42"/>
    <p:sldId id="4843" r:id="rId43"/>
    <p:sldId id="4844" r:id="rId44"/>
    <p:sldId id="4841" r:id="rId45"/>
    <p:sldId id="4842" r:id="rId46"/>
    <p:sldId id="4845" r:id="rId47"/>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4BACC6"/>
    <a:srgbClr val="065280"/>
    <a:srgbClr val="8B103E"/>
    <a:srgbClr val="9BBB59"/>
    <a:srgbClr val="25909A"/>
    <a:srgbClr val="F79646"/>
    <a:srgbClr val="4F81BD"/>
    <a:srgbClr val="C0504D"/>
    <a:srgbClr val="D38C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19B8D-5243-4C93-9702-B1E807C12C98}" v="37" dt="2023-01-19T17:18:24.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8687" autoAdjust="0"/>
  </p:normalViewPr>
  <p:slideViewPr>
    <p:cSldViewPr snapToGrid="0">
      <p:cViewPr varScale="1">
        <p:scale>
          <a:sx n="138" d="100"/>
          <a:sy n="138" d="100"/>
        </p:scale>
        <p:origin x="75" y="44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470"/>
    </p:cViewPr>
  </p:sorterViewPr>
  <p:notesViewPr>
    <p:cSldViewPr snapToGrid="0">
      <p:cViewPr varScale="1">
        <p:scale>
          <a:sx n="122" d="100"/>
          <a:sy n="122" d="100"/>
        </p:scale>
        <p:origin x="494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ney, Philip J" userId="c9c6b563-d809-4aca-9bd2-7cb324360c23" providerId="ADAL" clId="{15019B8D-5243-4C93-9702-B1E807C12C98}"/>
    <pc:docChg chg="undo custSel addSld delSld modSld sldOrd">
      <pc:chgData name="Swaney, Philip J" userId="c9c6b563-d809-4aca-9bd2-7cb324360c23" providerId="ADAL" clId="{15019B8D-5243-4C93-9702-B1E807C12C98}" dt="2023-01-19T17:21:08.014" v="826" actId="1035"/>
      <pc:docMkLst>
        <pc:docMk/>
      </pc:docMkLst>
      <pc:sldChg chg="modSp mod">
        <pc:chgData name="Swaney, Philip J" userId="c9c6b563-d809-4aca-9bd2-7cb324360c23" providerId="ADAL" clId="{15019B8D-5243-4C93-9702-B1E807C12C98}" dt="2023-01-19T17:21:08.014" v="826" actId="1035"/>
        <pc:sldMkLst>
          <pc:docMk/>
          <pc:sldMk cId="2101639986" sldId="256"/>
        </pc:sldMkLst>
        <pc:spChg chg="mod">
          <ac:chgData name="Swaney, Philip J" userId="c9c6b563-d809-4aca-9bd2-7cb324360c23" providerId="ADAL" clId="{15019B8D-5243-4C93-9702-B1E807C12C98}" dt="2023-01-19T17:21:08.014" v="826" actId="1035"/>
          <ac:spMkLst>
            <pc:docMk/>
            <pc:sldMk cId="2101639986" sldId="256"/>
            <ac:spMk id="2" creationId="{00000000-0000-0000-0000-000000000000}"/>
          </ac:spMkLst>
        </pc:spChg>
        <pc:spChg chg="mod">
          <ac:chgData name="Swaney, Philip J" userId="c9c6b563-d809-4aca-9bd2-7cb324360c23" providerId="ADAL" clId="{15019B8D-5243-4C93-9702-B1E807C12C98}" dt="2023-01-19T17:20:53.375" v="822" actId="1076"/>
          <ac:spMkLst>
            <pc:docMk/>
            <pc:sldMk cId="2101639986" sldId="256"/>
            <ac:spMk id="6" creationId="{5FE2EEBA-B66D-5A7F-8439-B974B179D33C}"/>
          </ac:spMkLst>
        </pc:spChg>
      </pc:sldChg>
      <pc:sldChg chg="addSp delSp modSp add del mod">
        <pc:chgData name="Swaney, Philip J" userId="c9c6b563-d809-4aca-9bd2-7cb324360c23" providerId="ADAL" clId="{15019B8D-5243-4C93-9702-B1E807C12C98}" dt="2023-01-19T17:07:20.530" v="444" actId="2696"/>
        <pc:sldMkLst>
          <pc:docMk/>
          <pc:sldMk cId="3396425828" sldId="263"/>
        </pc:sldMkLst>
        <pc:spChg chg="add mod">
          <ac:chgData name="Swaney, Philip J" userId="c9c6b563-d809-4aca-9bd2-7cb324360c23" providerId="ADAL" clId="{15019B8D-5243-4C93-9702-B1E807C12C98}" dt="2023-01-19T17:03:01.838" v="399" actId="1076"/>
          <ac:spMkLst>
            <pc:docMk/>
            <pc:sldMk cId="3396425828" sldId="263"/>
            <ac:spMk id="2" creationId="{3D8BF21D-E30B-448F-FDE8-A63FA99A8EB6}"/>
          </ac:spMkLst>
        </pc:spChg>
        <pc:spChg chg="del mod">
          <ac:chgData name="Swaney, Philip J" userId="c9c6b563-d809-4aca-9bd2-7cb324360c23" providerId="ADAL" clId="{15019B8D-5243-4C93-9702-B1E807C12C98}" dt="2023-01-19T17:02:28.262" v="358" actId="478"/>
          <ac:spMkLst>
            <pc:docMk/>
            <pc:sldMk cId="3396425828" sldId="263"/>
            <ac:spMk id="7" creationId="{957F5C62-7FD5-E3DA-5B94-FE0452E0037E}"/>
          </ac:spMkLst>
        </pc:spChg>
        <pc:cxnChg chg="del">
          <ac:chgData name="Swaney, Philip J" userId="c9c6b563-d809-4aca-9bd2-7cb324360c23" providerId="ADAL" clId="{15019B8D-5243-4C93-9702-B1E807C12C98}" dt="2023-01-19T17:02:27.143" v="357" actId="478"/>
          <ac:cxnSpMkLst>
            <pc:docMk/>
            <pc:sldMk cId="3396425828" sldId="263"/>
            <ac:cxnSpMk id="19" creationId="{C5A04E73-879C-C350-6A76-3D04D2038063}"/>
          </ac:cxnSpMkLst>
        </pc:cxnChg>
      </pc:sldChg>
      <pc:sldChg chg="addSp delSp modSp add del mod">
        <pc:chgData name="Swaney, Philip J" userId="c9c6b563-d809-4aca-9bd2-7cb324360c23" providerId="ADAL" clId="{15019B8D-5243-4C93-9702-B1E807C12C98}" dt="2023-01-19T17:16:19.674" v="783" actId="1036"/>
        <pc:sldMkLst>
          <pc:docMk/>
          <pc:sldMk cId="1867210578" sldId="264"/>
        </pc:sldMkLst>
        <pc:spChg chg="add mod">
          <ac:chgData name="Swaney, Philip J" userId="c9c6b563-d809-4aca-9bd2-7cb324360c23" providerId="ADAL" clId="{15019B8D-5243-4C93-9702-B1E807C12C98}" dt="2023-01-19T17:11:33.317" v="576" actId="20577"/>
          <ac:spMkLst>
            <pc:docMk/>
            <pc:sldMk cId="1867210578" sldId="264"/>
            <ac:spMk id="2" creationId="{1A6CB45B-15C0-844C-E70C-A5041B76B5F3}"/>
          </ac:spMkLst>
        </pc:spChg>
        <pc:spChg chg="del">
          <ac:chgData name="Swaney, Philip J" userId="c9c6b563-d809-4aca-9bd2-7cb324360c23" providerId="ADAL" clId="{15019B8D-5243-4C93-9702-B1E807C12C98}" dt="2023-01-19T17:10:41.102" v="526" actId="478"/>
          <ac:spMkLst>
            <pc:docMk/>
            <pc:sldMk cId="1867210578" sldId="264"/>
            <ac:spMk id="13" creationId="{FA83E8C0-579C-3585-1674-7BA5155254B9}"/>
          </ac:spMkLst>
        </pc:spChg>
        <pc:spChg chg="del mod">
          <ac:chgData name="Swaney, Philip J" userId="c9c6b563-d809-4aca-9bd2-7cb324360c23" providerId="ADAL" clId="{15019B8D-5243-4C93-9702-B1E807C12C98}" dt="2023-01-19T17:16:03.909" v="772" actId="478"/>
          <ac:spMkLst>
            <pc:docMk/>
            <pc:sldMk cId="1867210578" sldId="264"/>
            <ac:spMk id="15" creationId="{28043EEA-B1EF-64D5-FAE0-1B06F888B208}"/>
          </ac:spMkLst>
        </pc:spChg>
        <pc:spChg chg="mod topLvl">
          <ac:chgData name="Swaney, Philip J" userId="c9c6b563-d809-4aca-9bd2-7cb324360c23" providerId="ADAL" clId="{15019B8D-5243-4C93-9702-B1E807C12C98}" dt="2023-01-19T17:10:59.302" v="531" actId="478"/>
          <ac:spMkLst>
            <pc:docMk/>
            <pc:sldMk cId="1867210578" sldId="264"/>
            <ac:spMk id="20" creationId="{45C89E75-17C6-4FA1-0F68-43D1C4BD0F65}"/>
          </ac:spMkLst>
        </pc:spChg>
        <pc:spChg chg="del mod topLvl">
          <ac:chgData name="Swaney, Philip J" userId="c9c6b563-d809-4aca-9bd2-7cb324360c23" providerId="ADAL" clId="{15019B8D-5243-4C93-9702-B1E807C12C98}" dt="2023-01-19T17:10:59.302" v="531" actId="478"/>
          <ac:spMkLst>
            <pc:docMk/>
            <pc:sldMk cId="1867210578" sldId="264"/>
            <ac:spMk id="22" creationId="{2F447D3D-3704-AB82-595F-1A37C1AB6942}"/>
          </ac:spMkLst>
        </pc:spChg>
        <pc:grpChg chg="del">
          <ac:chgData name="Swaney, Philip J" userId="c9c6b563-d809-4aca-9bd2-7cb324360c23" providerId="ADAL" clId="{15019B8D-5243-4C93-9702-B1E807C12C98}" dt="2023-01-19T17:10:59.302" v="531" actId="478"/>
          <ac:grpSpMkLst>
            <pc:docMk/>
            <pc:sldMk cId="1867210578" sldId="264"/>
            <ac:grpSpMk id="38" creationId="{6BDCBBD2-0EAD-6E1F-FA3F-4B9EB78F8280}"/>
          </ac:grpSpMkLst>
        </pc:grpChg>
        <pc:picChg chg="mod">
          <ac:chgData name="Swaney, Philip J" userId="c9c6b563-d809-4aca-9bd2-7cb324360c23" providerId="ADAL" clId="{15019B8D-5243-4C93-9702-B1E807C12C98}" dt="2023-01-19T17:16:19.674" v="783" actId="1036"/>
          <ac:picMkLst>
            <pc:docMk/>
            <pc:sldMk cId="1867210578" sldId="264"/>
            <ac:picMk id="3" creationId="{99CE3255-1E23-62F6-1C9E-72B93679D8EE}"/>
          </ac:picMkLst>
        </pc:picChg>
        <pc:cxnChg chg="del">
          <ac:chgData name="Swaney, Philip J" userId="c9c6b563-d809-4aca-9bd2-7cb324360c23" providerId="ADAL" clId="{15019B8D-5243-4C93-9702-B1E807C12C98}" dt="2023-01-19T17:11:07.519" v="534" actId="478"/>
          <ac:cxnSpMkLst>
            <pc:docMk/>
            <pc:sldMk cId="1867210578" sldId="264"/>
            <ac:cxnSpMk id="16" creationId="{4188B092-9ECC-D25B-925F-B327961CC01F}"/>
          </ac:cxnSpMkLst>
        </pc:cxnChg>
      </pc:sldChg>
      <pc:sldChg chg="addSp delSp modSp add del mod">
        <pc:chgData name="Swaney, Philip J" userId="c9c6b563-d809-4aca-9bd2-7cb324360c23" providerId="ADAL" clId="{15019B8D-5243-4C93-9702-B1E807C12C98}" dt="2023-01-19T17:18:34.965" v="812" actId="2696"/>
        <pc:sldMkLst>
          <pc:docMk/>
          <pc:sldMk cId="2870409249" sldId="265"/>
        </pc:sldMkLst>
        <pc:spChg chg="add del mod">
          <ac:chgData name="Swaney, Philip J" userId="c9c6b563-d809-4aca-9bd2-7cb324360c23" providerId="ADAL" clId="{15019B8D-5243-4C93-9702-B1E807C12C98}" dt="2023-01-19T17:18:10.624" v="809" actId="478"/>
          <ac:spMkLst>
            <pc:docMk/>
            <pc:sldMk cId="2870409249" sldId="265"/>
            <ac:spMk id="3" creationId="{1B436524-9431-E900-1603-ACEB0F3DC967}"/>
          </ac:spMkLst>
        </pc:spChg>
        <pc:spChg chg="add mod">
          <ac:chgData name="Swaney, Philip J" userId="c9c6b563-d809-4aca-9bd2-7cb324360c23" providerId="ADAL" clId="{15019B8D-5243-4C93-9702-B1E807C12C98}" dt="2023-01-19T17:18:24.201" v="811"/>
          <ac:spMkLst>
            <pc:docMk/>
            <pc:sldMk cId="2870409249" sldId="265"/>
            <ac:spMk id="4" creationId="{CE513734-DA26-42B8-DAA4-53BA1924169D}"/>
          </ac:spMkLst>
        </pc:spChg>
        <pc:spChg chg="del">
          <ac:chgData name="Swaney, Philip J" userId="c9c6b563-d809-4aca-9bd2-7cb324360c23" providerId="ADAL" clId="{15019B8D-5243-4C93-9702-B1E807C12C98}" dt="2023-01-19T17:18:07.534" v="807" actId="478"/>
          <ac:spMkLst>
            <pc:docMk/>
            <pc:sldMk cId="2870409249" sldId="265"/>
            <ac:spMk id="7" creationId="{957F5C62-7FD5-E3DA-5B94-FE0452E0037E}"/>
          </ac:spMkLst>
        </pc:spChg>
        <pc:spChg chg="mod">
          <ac:chgData name="Swaney, Philip J" userId="c9c6b563-d809-4aca-9bd2-7cb324360c23" providerId="ADAL" clId="{15019B8D-5243-4C93-9702-B1E807C12C98}" dt="2023-01-19T17:18:17.485" v="810" actId="1076"/>
          <ac:spMkLst>
            <pc:docMk/>
            <pc:sldMk cId="2870409249" sldId="265"/>
            <ac:spMk id="15" creationId="{81E0E1E2-8623-4522-685C-4423E6D74001}"/>
          </ac:spMkLst>
        </pc:spChg>
        <pc:cxnChg chg="del">
          <ac:chgData name="Swaney, Philip J" userId="c9c6b563-d809-4aca-9bd2-7cb324360c23" providerId="ADAL" clId="{15019B8D-5243-4C93-9702-B1E807C12C98}" dt="2023-01-19T17:18:08.737" v="808" actId="478"/>
          <ac:cxnSpMkLst>
            <pc:docMk/>
            <pc:sldMk cId="2870409249" sldId="265"/>
            <ac:cxnSpMk id="20" creationId="{C37F63B4-BBA4-96DE-EA4E-F3840B968CF5}"/>
          </ac:cxnSpMkLst>
        </pc:cxnChg>
      </pc:sldChg>
      <pc:sldChg chg="addSp delSp modSp add del mod">
        <pc:chgData name="Swaney, Philip J" userId="c9c6b563-d809-4aca-9bd2-7cb324360c23" providerId="ADAL" clId="{15019B8D-5243-4C93-9702-B1E807C12C98}" dt="2023-01-19T17:05:58.919" v="426" actId="2696"/>
        <pc:sldMkLst>
          <pc:docMk/>
          <pc:sldMk cId="4082617831" sldId="268"/>
        </pc:sldMkLst>
        <pc:spChg chg="add del mod">
          <ac:chgData name="Swaney, Philip J" userId="c9c6b563-d809-4aca-9bd2-7cb324360c23" providerId="ADAL" clId="{15019B8D-5243-4C93-9702-B1E807C12C98}" dt="2023-01-19T16:56:13.069" v="221" actId="478"/>
          <ac:spMkLst>
            <pc:docMk/>
            <pc:sldMk cId="4082617831" sldId="268"/>
            <ac:spMk id="3" creationId="{C08D06C1-3995-4FB1-04E5-E66DAEC55DC8}"/>
          </ac:spMkLst>
        </pc:spChg>
        <pc:spChg chg="add del mod">
          <ac:chgData name="Swaney, Philip J" userId="c9c6b563-d809-4aca-9bd2-7cb324360c23" providerId="ADAL" clId="{15019B8D-5243-4C93-9702-B1E807C12C98}" dt="2023-01-19T16:58:48.043" v="281" actId="478"/>
          <ac:spMkLst>
            <pc:docMk/>
            <pc:sldMk cId="4082617831" sldId="268"/>
            <ac:spMk id="5" creationId="{36993D52-509A-DE9E-6F15-929B37A94B20}"/>
          </ac:spMkLst>
        </pc:spChg>
        <pc:spChg chg="del">
          <ac:chgData name="Swaney, Philip J" userId="c9c6b563-d809-4aca-9bd2-7cb324360c23" providerId="ADAL" clId="{15019B8D-5243-4C93-9702-B1E807C12C98}" dt="2023-01-19T16:56:11.390" v="220" actId="478"/>
          <ac:spMkLst>
            <pc:docMk/>
            <pc:sldMk cId="4082617831" sldId="268"/>
            <ac:spMk id="7" creationId="{957F5C62-7FD5-E3DA-5B94-FE0452E0037E}"/>
          </ac:spMkLst>
        </pc:spChg>
        <pc:spChg chg="add del mod">
          <ac:chgData name="Swaney, Philip J" userId="c9c6b563-d809-4aca-9bd2-7cb324360c23" providerId="ADAL" clId="{15019B8D-5243-4C93-9702-B1E807C12C98}" dt="2023-01-19T16:59:24.483" v="313" actId="478"/>
          <ac:spMkLst>
            <pc:docMk/>
            <pc:sldMk cId="4082617831" sldId="268"/>
            <ac:spMk id="8" creationId="{33D46FA0-297B-EEE9-E362-176D76C29CD7}"/>
          </ac:spMkLst>
        </pc:spChg>
        <pc:spChg chg="add del mod">
          <ac:chgData name="Swaney, Philip J" userId="c9c6b563-d809-4aca-9bd2-7cb324360c23" providerId="ADAL" clId="{15019B8D-5243-4C93-9702-B1E807C12C98}" dt="2023-01-19T16:58:50.468" v="283"/>
          <ac:spMkLst>
            <pc:docMk/>
            <pc:sldMk cId="4082617831" sldId="268"/>
            <ac:spMk id="9" creationId="{D11E59FD-9ACE-3195-F9E1-5EDB7AFCB730}"/>
          </ac:spMkLst>
        </pc:spChg>
        <pc:spChg chg="add del mod">
          <ac:chgData name="Swaney, Philip J" userId="c9c6b563-d809-4aca-9bd2-7cb324360c23" providerId="ADAL" clId="{15019B8D-5243-4C93-9702-B1E807C12C98}" dt="2023-01-19T16:58:58.443" v="287"/>
          <ac:spMkLst>
            <pc:docMk/>
            <pc:sldMk cId="4082617831" sldId="268"/>
            <ac:spMk id="11" creationId="{2C4C2A4D-1407-43F8-DCE7-46E1DF0A517B}"/>
          </ac:spMkLst>
        </pc:spChg>
        <pc:spChg chg="add mod">
          <ac:chgData name="Swaney, Philip J" userId="c9c6b563-d809-4aca-9bd2-7cb324360c23" providerId="ADAL" clId="{15019B8D-5243-4C93-9702-B1E807C12C98}" dt="2023-01-19T16:59:20.646" v="312" actId="20577"/>
          <ac:spMkLst>
            <pc:docMk/>
            <pc:sldMk cId="4082617831" sldId="268"/>
            <ac:spMk id="12" creationId="{212E03EE-02EB-6665-C5A7-CA1F8D0AD7BB}"/>
          </ac:spMkLst>
        </pc:spChg>
        <pc:spChg chg="mod topLvl">
          <ac:chgData name="Swaney, Philip J" userId="c9c6b563-d809-4aca-9bd2-7cb324360c23" providerId="ADAL" clId="{15019B8D-5243-4C93-9702-B1E807C12C98}" dt="2023-01-19T17:02:20.345" v="354" actId="1076"/>
          <ac:spMkLst>
            <pc:docMk/>
            <pc:sldMk cId="4082617831" sldId="268"/>
            <ac:spMk id="14" creationId="{943075CD-DC0B-8812-82B5-90BBF0B5E9CB}"/>
          </ac:spMkLst>
        </pc:spChg>
        <pc:spChg chg="mod">
          <ac:chgData name="Swaney, Philip J" userId="c9c6b563-d809-4aca-9bd2-7cb324360c23" providerId="ADAL" clId="{15019B8D-5243-4C93-9702-B1E807C12C98}" dt="2023-01-19T17:02:17.029" v="353" actId="1076"/>
          <ac:spMkLst>
            <pc:docMk/>
            <pc:sldMk cId="4082617831" sldId="268"/>
            <ac:spMk id="16" creationId="{F4AA558A-31D2-3B99-7B2B-3EB1DE1C31D1}"/>
          </ac:spMkLst>
        </pc:spChg>
        <pc:spChg chg="add del mod topLvl">
          <ac:chgData name="Swaney, Philip J" userId="c9c6b563-d809-4aca-9bd2-7cb324360c23" providerId="ADAL" clId="{15019B8D-5243-4C93-9702-B1E807C12C98}" dt="2023-01-19T17:01:49.558" v="349" actId="478"/>
          <ac:spMkLst>
            <pc:docMk/>
            <pc:sldMk cId="4082617831" sldId="268"/>
            <ac:spMk id="23" creationId="{943B8BB6-66B1-376F-748F-1E4B91EDCB93}"/>
          </ac:spMkLst>
        </pc:spChg>
        <pc:grpChg chg="add del mod">
          <ac:chgData name="Swaney, Philip J" userId="c9c6b563-d809-4aca-9bd2-7cb324360c23" providerId="ADAL" clId="{15019B8D-5243-4C93-9702-B1E807C12C98}" dt="2023-01-19T17:01:49.558" v="349" actId="478"/>
          <ac:grpSpMkLst>
            <pc:docMk/>
            <pc:sldMk cId="4082617831" sldId="268"/>
            <ac:grpSpMk id="24" creationId="{E39FCB46-3C6E-9662-7634-858F11DA6527}"/>
          </ac:grpSpMkLst>
        </pc:grpChg>
        <pc:picChg chg="mod">
          <ac:chgData name="Swaney, Philip J" userId="c9c6b563-d809-4aca-9bd2-7cb324360c23" providerId="ADAL" clId="{15019B8D-5243-4C93-9702-B1E807C12C98}" dt="2023-01-19T16:57:49.984" v="242" actId="14100"/>
          <ac:picMkLst>
            <pc:docMk/>
            <pc:sldMk cId="4082617831" sldId="268"/>
            <ac:picMk id="4" creationId="{62418FE9-0935-DB35-9024-10D38FD02D81}"/>
          </ac:picMkLst>
        </pc:picChg>
        <pc:picChg chg="del">
          <ac:chgData name="Swaney, Philip J" userId="c9c6b563-d809-4aca-9bd2-7cb324360c23" providerId="ADAL" clId="{15019B8D-5243-4C93-9702-B1E807C12C98}" dt="2023-01-19T17:05:01.559" v="421" actId="478"/>
          <ac:picMkLst>
            <pc:docMk/>
            <pc:sldMk cId="4082617831" sldId="268"/>
            <ac:picMk id="20" creationId="{07AC47B4-9FC6-536D-F264-6BB9BD12E097}"/>
          </ac:picMkLst>
        </pc:picChg>
        <pc:cxnChg chg="del">
          <ac:chgData name="Swaney, Philip J" userId="c9c6b563-d809-4aca-9bd2-7cb324360c23" providerId="ADAL" clId="{15019B8D-5243-4C93-9702-B1E807C12C98}" dt="2023-01-19T16:56:14.238" v="222" actId="478"/>
          <ac:cxnSpMkLst>
            <pc:docMk/>
            <pc:sldMk cId="4082617831" sldId="268"/>
            <ac:cxnSpMk id="10" creationId="{CAC6BD58-4A4F-4BA8-B1E2-D51754FBA1E8}"/>
          </ac:cxnSpMkLst>
        </pc:cxnChg>
      </pc:sldChg>
      <pc:sldChg chg="add del">
        <pc:chgData name="Swaney, Philip J" userId="c9c6b563-d809-4aca-9bd2-7cb324360c23" providerId="ADAL" clId="{15019B8D-5243-4C93-9702-B1E807C12C98}" dt="2023-01-19T17:17:39.242" v="803" actId="47"/>
        <pc:sldMkLst>
          <pc:docMk/>
          <pc:sldMk cId="2027494234" sldId="270"/>
        </pc:sldMkLst>
      </pc:sldChg>
      <pc:sldChg chg="add del">
        <pc:chgData name="Swaney, Philip J" userId="c9c6b563-d809-4aca-9bd2-7cb324360c23" providerId="ADAL" clId="{15019B8D-5243-4C93-9702-B1E807C12C98}" dt="2023-01-19T17:17:39.242" v="803" actId="47"/>
        <pc:sldMkLst>
          <pc:docMk/>
          <pc:sldMk cId="1832765443" sldId="271"/>
        </pc:sldMkLst>
      </pc:sldChg>
      <pc:sldChg chg="addSp delSp modSp add mod modAnim">
        <pc:chgData name="Swaney, Philip J" userId="c9c6b563-d809-4aca-9bd2-7cb324360c23" providerId="ADAL" clId="{15019B8D-5243-4C93-9702-B1E807C12C98}" dt="2023-01-19T17:15:44.489" v="771" actId="14100"/>
        <pc:sldMkLst>
          <pc:docMk/>
          <pc:sldMk cId="1178774134" sldId="279"/>
        </pc:sldMkLst>
        <pc:spChg chg="add del mod">
          <ac:chgData name="Swaney, Philip J" userId="c9c6b563-d809-4aca-9bd2-7cb324360c23" providerId="ADAL" clId="{15019B8D-5243-4C93-9702-B1E807C12C98}" dt="2023-01-19T17:08:46.844" v="482" actId="478"/>
          <ac:spMkLst>
            <pc:docMk/>
            <pc:sldMk cId="1178774134" sldId="279"/>
            <ac:spMk id="3" creationId="{30AAB643-6763-1160-B02E-0BA0FFEC455B}"/>
          </ac:spMkLst>
        </pc:spChg>
        <pc:spChg chg="add del mod">
          <ac:chgData name="Swaney, Philip J" userId="c9c6b563-d809-4aca-9bd2-7cb324360c23" providerId="ADAL" clId="{15019B8D-5243-4C93-9702-B1E807C12C98}" dt="2023-01-19T17:15:44.489" v="771" actId="14100"/>
          <ac:spMkLst>
            <pc:docMk/>
            <pc:sldMk cId="1178774134" sldId="279"/>
            <ac:spMk id="5" creationId="{BE9B362B-248E-2C14-133F-5184140AF6F4}"/>
          </ac:spMkLst>
        </pc:spChg>
        <pc:spChg chg="del mod">
          <ac:chgData name="Swaney, Philip J" userId="c9c6b563-d809-4aca-9bd2-7cb324360c23" providerId="ADAL" clId="{15019B8D-5243-4C93-9702-B1E807C12C98}" dt="2023-01-19T17:03:14.022" v="400" actId="478"/>
          <ac:spMkLst>
            <pc:docMk/>
            <pc:sldMk cId="1178774134" sldId="279"/>
            <ac:spMk id="6" creationId="{89F6B3BF-E9B5-4B54-6F7E-CA647BA78BDA}"/>
          </ac:spMkLst>
        </pc:spChg>
        <pc:spChg chg="add mod">
          <ac:chgData name="Swaney, Philip J" userId="c9c6b563-d809-4aca-9bd2-7cb324360c23" providerId="ADAL" clId="{15019B8D-5243-4C93-9702-B1E807C12C98}" dt="2023-01-19T17:03:25.437" v="409" actId="20577"/>
          <ac:spMkLst>
            <pc:docMk/>
            <pc:sldMk cId="1178774134" sldId="279"/>
            <ac:spMk id="12" creationId="{1AA6D6FE-64D7-3BA7-5B4E-6CE3CDCDE9B7}"/>
          </ac:spMkLst>
        </pc:spChg>
        <pc:spChg chg="add del mod">
          <ac:chgData name="Swaney, Philip J" userId="c9c6b563-d809-4aca-9bd2-7cb324360c23" providerId="ADAL" clId="{15019B8D-5243-4C93-9702-B1E807C12C98}" dt="2023-01-19T17:09:44.802" v="524" actId="478"/>
          <ac:spMkLst>
            <pc:docMk/>
            <pc:sldMk cId="1178774134" sldId="279"/>
            <ac:spMk id="13" creationId="{2DACD8CC-95A7-26D3-873E-55235E9900B7}"/>
          </ac:spMkLst>
        </pc:spChg>
        <pc:spChg chg="add del mod">
          <ac:chgData name="Swaney, Philip J" userId="c9c6b563-d809-4aca-9bd2-7cb324360c23" providerId="ADAL" clId="{15019B8D-5243-4C93-9702-B1E807C12C98}" dt="2023-01-19T17:04:56.550" v="420" actId="478"/>
          <ac:spMkLst>
            <pc:docMk/>
            <pc:sldMk cId="1178774134" sldId="279"/>
            <ac:spMk id="14" creationId="{C984DE1B-FB4E-0C2A-6505-892DA210E18C}"/>
          </ac:spMkLst>
        </pc:spChg>
        <pc:spChg chg="add mod">
          <ac:chgData name="Swaney, Philip J" userId="c9c6b563-d809-4aca-9bd2-7cb324360c23" providerId="ADAL" clId="{15019B8D-5243-4C93-9702-B1E807C12C98}" dt="2023-01-19T17:09:33.217" v="522" actId="207"/>
          <ac:spMkLst>
            <pc:docMk/>
            <pc:sldMk cId="1178774134" sldId="279"/>
            <ac:spMk id="16" creationId="{F206255F-923E-4D00-8E68-48DD6035374E}"/>
          </ac:spMkLst>
        </pc:spChg>
        <pc:spChg chg="add mod">
          <ac:chgData name="Swaney, Philip J" userId="c9c6b563-d809-4aca-9bd2-7cb324360c23" providerId="ADAL" clId="{15019B8D-5243-4C93-9702-B1E807C12C98}" dt="2023-01-19T17:15:29.368" v="768" actId="14100"/>
          <ac:spMkLst>
            <pc:docMk/>
            <pc:sldMk cId="1178774134" sldId="279"/>
            <ac:spMk id="17" creationId="{D901714B-BA3B-7DCE-36B0-58EB4DD77EBF}"/>
          </ac:spMkLst>
        </pc:spChg>
        <pc:cxnChg chg="del">
          <ac:chgData name="Swaney, Philip J" userId="c9c6b563-d809-4aca-9bd2-7cb324360c23" providerId="ADAL" clId="{15019B8D-5243-4C93-9702-B1E807C12C98}" dt="2023-01-19T17:03:20.566" v="402" actId="478"/>
          <ac:cxnSpMkLst>
            <pc:docMk/>
            <pc:sldMk cId="1178774134" sldId="279"/>
            <ac:cxnSpMk id="15" creationId="{FB8C1541-FF03-BA55-653F-63276711253D}"/>
          </ac:cxnSpMkLst>
        </pc:cxnChg>
      </pc:sldChg>
      <pc:sldChg chg="addSp delSp modSp mod">
        <pc:chgData name="Swaney, Philip J" userId="c9c6b563-d809-4aca-9bd2-7cb324360c23" providerId="ADAL" clId="{15019B8D-5243-4C93-9702-B1E807C12C98}" dt="2023-01-09T17:13:58.464" v="198" actId="1076"/>
        <pc:sldMkLst>
          <pc:docMk/>
          <pc:sldMk cId="741895399" sldId="594"/>
        </pc:sldMkLst>
        <pc:spChg chg="add del mod">
          <ac:chgData name="Swaney, Philip J" userId="c9c6b563-d809-4aca-9bd2-7cb324360c23" providerId="ADAL" clId="{15019B8D-5243-4C93-9702-B1E807C12C98}" dt="2023-01-09T17:12:46.068" v="180" actId="478"/>
          <ac:spMkLst>
            <pc:docMk/>
            <pc:sldMk cId="741895399" sldId="594"/>
            <ac:spMk id="4" creationId="{22DA15A8-7232-BA99-EA0F-427CCD8DC37F}"/>
          </ac:spMkLst>
        </pc:spChg>
        <pc:spChg chg="add mod">
          <ac:chgData name="Swaney, Philip J" userId="c9c6b563-d809-4aca-9bd2-7cb324360c23" providerId="ADAL" clId="{15019B8D-5243-4C93-9702-B1E807C12C98}" dt="2023-01-09T17:13:46.145" v="196" actId="1076"/>
          <ac:spMkLst>
            <pc:docMk/>
            <pc:sldMk cId="741895399" sldId="594"/>
            <ac:spMk id="7" creationId="{10A7C39F-6758-62A0-EB07-A0F02CA3C15F}"/>
          </ac:spMkLst>
        </pc:spChg>
        <pc:spChg chg="del mod">
          <ac:chgData name="Swaney, Philip J" userId="c9c6b563-d809-4aca-9bd2-7cb324360c23" providerId="ADAL" clId="{15019B8D-5243-4C93-9702-B1E807C12C98}" dt="2023-01-09T17:10:47.481" v="92" actId="478"/>
          <ac:spMkLst>
            <pc:docMk/>
            <pc:sldMk cId="741895399" sldId="594"/>
            <ac:spMk id="9" creationId="{31475D32-2DD8-4684-8567-A65D7E60F094}"/>
          </ac:spMkLst>
        </pc:spChg>
        <pc:picChg chg="mod">
          <ac:chgData name="Swaney, Philip J" userId="c9c6b563-d809-4aca-9bd2-7cb324360c23" providerId="ADAL" clId="{15019B8D-5243-4C93-9702-B1E807C12C98}" dt="2023-01-09T17:13:58.464" v="198" actId="1076"/>
          <ac:picMkLst>
            <pc:docMk/>
            <pc:sldMk cId="741895399" sldId="594"/>
            <ac:picMk id="6" creationId="{B8BFD481-D8E5-453D-8E50-B4F90945E685}"/>
          </ac:picMkLst>
        </pc:picChg>
        <pc:picChg chg="mod">
          <ac:chgData name="Swaney, Philip J" userId="c9c6b563-d809-4aca-9bd2-7cb324360c23" providerId="ADAL" clId="{15019B8D-5243-4C93-9702-B1E807C12C98}" dt="2023-01-09T17:13:56.787" v="197" actId="1076"/>
          <ac:picMkLst>
            <pc:docMk/>
            <pc:sldMk cId="741895399" sldId="594"/>
            <ac:picMk id="8" creationId="{7DEAC7F8-2001-4AF6-BBD0-0FEE4638F8DD}"/>
          </ac:picMkLst>
        </pc:picChg>
        <pc:cxnChg chg="del">
          <ac:chgData name="Swaney, Philip J" userId="c9c6b563-d809-4aca-9bd2-7cb324360c23" providerId="ADAL" clId="{15019B8D-5243-4C93-9702-B1E807C12C98}" dt="2023-01-09T17:10:48.796" v="93" actId="478"/>
          <ac:cxnSpMkLst>
            <pc:docMk/>
            <pc:sldMk cId="741895399" sldId="594"/>
            <ac:cxnSpMk id="5" creationId="{C6377FD0-672B-4075-BE0F-534FDF5562FE}"/>
          </ac:cxnSpMkLst>
        </pc:cxnChg>
      </pc:sldChg>
      <pc:sldChg chg="ord">
        <pc:chgData name="Swaney, Philip J" userId="c9c6b563-d809-4aca-9bd2-7cb324360c23" providerId="ADAL" clId="{15019B8D-5243-4C93-9702-B1E807C12C98}" dt="2023-01-09T16:46:08.672" v="81"/>
        <pc:sldMkLst>
          <pc:docMk/>
          <pc:sldMk cId="795218590" sldId="3298"/>
        </pc:sldMkLst>
      </pc:sldChg>
      <pc:sldChg chg="mod modShow">
        <pc:chgData name="Swaney, Philip J" userId="c9c6b563-d809-4aca-9bd2-7cb324360c23" providerId="ADAL" clId="{15019B8D-5243-4C93-9702-B1E807C12C98}" dt="2023-01-09T16:59:02.455" v="90" actId="729"/>
        <pc:sldMkLst>
          <pc:docMk/>
          <pc:sldMk cId="2254255624" sldId="3308"/>
        </pc:sldMkLst>
      </pc:sldChg>
      <pc:sldChg chg="mod modShow">
        <pc:chgData name="Swaney, Philip J" userId="c9c6b563-d809-4aca-9bd2-7cb324360c23" providerId="ADAL" clId="{15019B8D-5243-4C93-9702-B1E807C12C98}" dt="2023-01-09T16:57:00.377" v="89" actId="729"/>
        <pc:sldMkLst>
          <pc:docMk/>
          <pc:sldMk cId="2353126359" sldId="3405"/>
        </pc:sldMkLst>
      </pc:sldChg>
      <pc:sldChg chg="del">
        <pc:chgData name="Swaney, Philip J" userId="c9c6b563-d809-4aca-9bd2-7cb324360c23" providerId="ADAL" clId="{15019B8D-5243-4C93-9702-B1E807C12C98}" dt="2023-01-09T16:44:55.791" v="77" actId="2696"/>
        <pc:sldMkLst>
          <pc:docMk/>
          <pc:sldMk cId="1339863582" sldId="3449"/>
        </pc:sldMkLst>
      </pc:sldChg>
      <pc:sldChg chg="ord">
        <pc:chgData name="Swaney, Philip J" userId="c9c6b563-d809-4aca-9bd2-7cb324360c23" providerId="ADAL" clId="{15019B8D-5243-4C93-9702-B1E807C12C98}" dt="2023-01-19T17:17:48.595" v="805"/>
        <pc:sldMkLst>
          <pc:docMk/>
          <pc:sldMk cId="1082595874" sldId="4825"/>
        </pc:sldMkLst>
      </pc:sldChg>
      <pc:sldChg chg="ord">
        <pc:chgData name="Swaney, Philip J" userId="c9c6b563-d809-4aca-9bd2-7cb324360c23" providerId="ADAL" clId="{15019B8D-5243-4C93-9702-B1E807C12C98}" dt="2023-01-09T16:45:13.332" v="79"/>
        <pc:sldMkLst>
          <pc:docMk/>
          <pc:sldMk cId="1221929417" sldId="4829"/>
        </pc:sldMkLst>
      </pc:sldChg>
      <pc:sldChg chg="addSp modSp mod ord">
        <pc:chgData name="Swaney, Philip J" userId="c9c6b563-d809-4aca-9bd2-7cb324360c23" providerId="ADAL" clId="{15019B8D-5243-4C93-9702-B1E807C12C98}" dt="2023-01-10T15:25:30.211" v="216" actId="1076"/>
        <pc:sldMkLst>
          <pc:docMk/>
          <pc:sldMk cId="289356299" sldId="4837"/>
        </pc:sldMkLst>
        <pc:picChg chg="add mod ord modCrop">
          <ac:chgData name="Swaney, Philip J" userId="c9c6b563-d809-4aca-9bd2-7cb324360c23" providerId="ADAL" clId="{15019B8D-5243-4C93-9702-B1E807C12C98}" dt="2023-01-10T15:25:25.881" v="215" actId="1076"/>
          <ac:picMkLst>
            <pc:docMk/>
            <pc:sldMk cId="289356299" sldId="4837"/>
            <ac:picMk id="3" creationId="{716E2813-3F33-DCE8-CF83-427F5BCFED90}"/>
          </ac:picMkLst>
        </pc:picChg>
        <pc:picChg chg="mod modCrop">
          <ac:chgData name="Swaney, Philip J" userId="c9c6b563-d809-4aca-9bd2-7cb324360c23" providerId="ADAL" clId="{15019B8D-5243-4C93-9702-B1E807C12C98}" dt="2023-01-10T15:25:30.211" v="216" actId="1076"/>
          <ac:picMkLst>
            <pc:docMk/>
            <pc:sldMk cId="289356299" sldId="4837"/>
            <ac:picMk id="6" creationId="{578C1F23-6058-4D05-976B-7FB9C26CBF65}"/>
          </ac:picMkLst>
        </pc:picChg>
      </pc:sldChg>
      <pc:sldChg chg="delSp modSp mod">
        <pc:chgData name="Swaney, Philip J" userId="c9c6b563-d809-4aca-9bd2-7cb324360c23" providerId="ADAL" clId="{15019B8D-5243-4C93-9702-B1E807C12C98}" dt="2023-01-09T16:44:05.436" v="58" actId="478"/>
        <pc:sldMkLst>
          <pc:docMk/>
          <pc:sldMk cId="719476222" sldId="4847"/>
        </pc:sldMkLst>
        <pc:spChg chg="mod">
          <ac:chgData name="Swaney, Philip J" userId="c9c6b563-d809-4aca-9bd2-7cb324360c23" providerId="ADAL" clId="{15019B8D-5243-4C93-9702-B1E807C12C98}" dt="2023-01-09T16:39:24.238" v="15" actId="20577"/>
          <ac:spMkLst>
            <pc:docMk/>
            <pc:sldMk cId="719476222" sldId="4847"/>
            <ac:spMk id="17" creationId="{826AFD90-B400-4016-B0A3-C5AD7D589AF2}"/>
          </ac:spMkLst>
        </pc:spChg>
        <pc:spChg chg="del mod">
          <ac:chgData name="Swaney, Philip J" userId="c9c6b563-d809-4aca-9bd2-7cb324360c23" providerId="ADAL" clId="{15019B8D-5243-4C93-9702-B1E807C12C98}" dt="2023-01-09T16:44:05.436" v="58" actId="478"/>
          <ac:spMkLst>
            <pc:docMk/>
            <pc:sldMk cId="719476222" sldId="4847"/>
            <ac:spMk id="19" creationId="{5D24EB83-0A4A-5BEE-D8FB-5A78B146B136}"/>
          </ac:spMkLst>
        </pc:spChg>
        <pc:spChg chg="mod">
          <ac:chgData name="Swaney, Philip J" userId="c9c6b563-d809-4aca-9bd2-7cb324360c23" providerId="ADAL" clId="{15019B8D-5243-4C93-9702-B1E807C12C98}" dt="2023-01-09T16:39:26.644" v="19" actId="20577"/>
          <ac:spMkLst>
            <pc:docMk/>
            <pc:sldMk cId="719476222" sldId="4847"/>
            <ac:spMk id="24" creationId="{51DA5380-5F1C-4A2A-9E21-B6135CCA40BC}"/>
          </ac:spMkLst>
        </pc:spChg>
        <pc:spChg chg="mod">
          <ac:chgData name="Swaney, Philip J" userId="c9c6b563-d809-4aca-9bd2-7cb324360c23" providerId="ADAL" clId="{15019B8D-5243-4C93-9702-B1E807C12C98}" dt="2023-01-09T16:39:37.493" v="24" actId="20577"/>
          <ac:spMkLst>
            <pc:docMk/>
            <pc:sldMk cId="719476222" sldId="4847"/>
            <ac:spMk id="28" creationId="{FE57914B-11C0-4368-9108-4D1D403C3337}"/>
          </ac:spMkLst>
        </pc:spChg>
        <pc:spChg chg="mod">
          <ac:chgData name="Swaney, Philip J" userId="c9c6b563-d809-4aca-9bd2-7cb324360c23" providerId="ADAL" clId="{15019B8D-5243-4C93-9702-B1E807C12C98}" dt="2023-01-09T16:39:52.571" v="36" actId="20577"/>
          <ac:spMkLst>
            <pc:docMk/>
            <pc:sldMk cId="719476222" sldId="4847"/>
            <ac:spMk id="31" creationId="{2233441B-1617-4E5D-84A9-F06B6701D7C2}"/>
          </ac:spMkLst>
        </pc:spChg>
        <pc:spChg chg="mod">
          <ac:chgData name="Swaney, Philip J" userId="c9c6b563-d809-4aca-9bd2-7cb324360c23" providerId="ADAL" clId="{15019B8D-5243-4C93-9702-B1E807C12C98}" dt="2023-01-09T16:39:58.553" v="39" actId="20577"/>
          <ac:spMkLst>
            <pc:docMk/>
            <pc:sldMk cId="719476222" sldId="4847"/>
            <ac:spMk id="34" creationId="{9203030D-AC7C-417D-9F9D-5A8F30336DD7}"/>
          </ac:spMkLst>
        </pc:spChg>
        <pc:spChg chg="mod">
          <ac:chgData name="Swaney, Philip J" userId="c9c6b563-d809-4aca-9bd2-7cb324360c23" providerId="ADAL" clId="{15019B8D-5243-4C93-9702-B1E807C12C98}" dt="2023-01-09T16:42:14.016" v="53" actId="20577"/>
          <ac:spMkLst>
            <pc:docMk/>
            <pc:sldMk cId="719476222" sldId="4847"/>
            <ac:spMk id="35" creationId="{D92F7DD7-A064-4A0F-989E-09AA3445EC8F}"/>
          </ac:spMkLst>
        </pc:spChg>
      </pc:sldChg>
      <pc:sldChg chg="addSp modSp mod">
        <pc:chgData name="Swaney, Philip J" userId="c9c6b563-d809-4aca-9bd2-7cb324360c23" providerId="ADAL" clId="{15019B8D-5243-4C93-9702-B1E807C12C98}" dt="2023-01-19T17:13:58.046" v="751" actId="14100"/>
        <pc:sldMkLst>
          <pc:docMk/>
          <pc:sldMk cId="1791063922" sldId="4848"/>
        </pc:sldMkLst>
        <pc:spChg chg="add mod">
          <ac:chgData name="Swaney, Philip J" userId="c9c6b563-d809-4aca-9bd2-7cb324360c23" providerId="ADAL" clId="{15019B8D-5243-4C93-9702-B1E807C12C98}" dt="2023-01-19T17:13:58.046" v="751" actId="14100"/>
          <ac:spMkLst>
            <pc:docMk/>
            <pc:sldMk cId="1791063922" sldId="4848"/>
            <ac:spMk id="2" creationId="{13B2865E-7424-664B-0F99-98A3D15DEE6C}"/>
          </ac:spMkLst>
        </pc:spChg>
        <pc:spChg chg="mod">
          <ac:chgData name="Swaney, Philip J" userId="c9c6b563-d809-4aca-9bd2-7cb324360c23" providerId="ADAL" clId="{15019B8D-5243-4C93-9702-B1E807C12C98}" dt="2023-01-19T17:13:11.908" v="688" actId="20577"/>
          <ac:spMkLst>
            <pc:docMk/>
            <pc:sldMk cId="1791063922" sldId="4848"/>
            <ac:spMk id="8" creationId="{730D436E-35AF-A41D-4259-9654115B00DA}"/>
          </ac:spMkLst>
        </pc:spChg>
        <pc:spChg chg="mod">
          <ac:chgData name="Swaney, Philip J" userId="c9c6b563-d809-4aca-9bd2-7cb324360c23" providerId="ADAL" clId="{15019B8D-5243-4C93-9702-B1E807C12C98}" dt="2023-01-19T17:13:19.193" v="689" actId="1076"/>
          <ac:spMkLst>
            <pc:docMk/>
            <pc:sldMk cId="1791063922" sldId="4848"/>
            <ac:spMk id="10" creationId="{9D48E530-A4DC-116D-F598-C75BB6A2FB24}"/>
          </ac:spMkLst>
        </pc:spChg>
      </pc:sldChg>
      <pc:sldChg chg="del">
        <pc:chgData name="Swaney, Philip J" userId="c9c6b563-d809-4aca-9bd2-7cb324360c23" providerId="ADAL" clId="{15019B8D-5243-4C93-9702-B1E807C12C98}" dt="2023-01-19T17:12:11.759" v="645" actId="47"/>
        <pc:sldMkLst>
          <pc:docMk/>
          <pc:sldMk cId="3453710461" sldId="4851"/>
        </pc:sldMkLst>
      </pc:sldChg>
      <pc:sldChg chg="modSp mod">
        <pc:chgData name="Swaney, Philip J" userId="c9c6b563-d809-4aca-9bd2-7cb324360c23" providerId="ADAL" clId="{15019B8D-5243-4C93-9702-B1E807C12C98}" dt="2023-01-09T16:51:43.527" v="88" actId="20577"/>
        <pc:sldMkLst>
          <pc:docMk/>
          <pc:sldMk cId="2353866571" sldId="4852"/>
        </pc:sldMkLst>
        <pc:spChg chg="mod">
          <ac:chgData name="Swaney, Philip J" userId="c9c6b563-d809-4aca-9bd2-7cb324360c23" providerId="ADAL" clId="{15019B8D-5243-4C93-9702-B1E807C12C98}" dt="2023-01-09T16:51:43.527" v="88" actId="20577"/>
          <ac:spMkLst>
            <pc:docMk/>
            <pc:sldMk cId="2353866571" sldId="4852"/>
            <ac:spMk id="10" creationId="{C8B85876-0ECF-DA37-9248-8E4D2AD05890}"/>
          </ac:spMkLst>
        </pc:spChg>
      </pc:sldChg>
      <pc:sldChg chg="addSp delSp modSp add mod ord">
        <pc:chgData name="Swaney, Philip J" userId="c9c6b563-d809-4aca-9bd2-7cb324360c23" providerId="ADAL" clId="{15019B8D-5243-4C93-9702-B1E807C12C98}" dt="2023-01-09T16:46:13.364" v="85"/>
        <pc:sldMkLst>
          <pc:docMk/>
          <pc:sldMk cId="1099079634" sldId="4856"/>
        </pc:sldMkLst>
        <pc:spChg chg="add del mod">
          <ac:chgData name="Swaney, Philip J" userId="c9c6b563-d809-4aca-9bd2-7cb324360c23" providerId="ADAL" clId="{15019B8D-5243-4C93-9702-B1E807C12C98}" dt="2023-01-09T16:44:13.318" v="60" actId="478"/>
          <ac:spMkLst>
            <pc:docMk/>
            <pc:sldMk cId="1099079634" sldId="4856"/>
            <ac:spMk id="3" creationId="{BDEF34C2-1E19-1ABD-6537-D5B39022D3C2}"/>
          </ac:spMkLst>
        </pc:spChg>
        <pc:spChg chg="add del mod">
          <ac:chgData name="Swaney, Philip J" userId="c9c6b563-d809-4aca-9bd2-7cb324360c23" providerId="ADAL" clId="{15019B8D-5243-4C93-9702-B1E807C12C98}" dt="2023-01-09T16:44:14.968" v="61" actId="478"/>
          <ac:spMkLst>
            <pc:docMk/>
            <pc:sldMk cId="1099079634" sldId="4856"/>
            <ac:spMk id="4" creationId="{44EBF5EF-7A00-69D9-2996-24E6BF3A1B45}"/>
          </ac:spMkLst>
        </pc:spChg>
        <pc:spChg chg="del">
          <ac:chgData name="Swaney, Philip J" userId="c9c6b563-d809-4aca-9bd2-7cb324360c23" providerId="ADAL" clId="{15019B8D-5243-4C93-9702-B1E807C12C98}" dt="2023-01-09T16:44:00.699" v="57" actId="478"/>
          <ac:spMkLst>
            <pc:docMk/>
            <pc:sldMk cId="1099079634" sldId="4856"/>
            <ac:spMk id="5" creationId="{5E86D400-15EB-4B9C-A047-1225DA0F35AF}"/>
          </ac:spMkLst>
        </pc:spChg>
        <pc:spChg chg="add del mod">
          <ac:chgData name="Swaney, Philip J" userId="c9c6b563-d809-4aca-9bd2-7cb324360c23" providerId="ADAL" clId="{15019B8D-5243-4C93-9702-B1E807C12C98}" dt="2023-01-09T16:44:16.975" v="62" actId="478"/>
          <ac:spMkLst>
            <pc:docMk/>
            <pc:sldMk cId="1099079634" sldId="4856"/>
            <ac:spMk id="7" creationId="{2C306057-3920-A218-3DF8-6C1F5F10B91F}"/>
          </ac:spMkLst>
        </pc:spChg>
        <pc:spChg chg="add mod">
          <ac:chgData name="Swaney, Philip J" userId="c9c6b563-d809-4aca-9bd2-7cb324360c23" providerId="ADAL" clId="{15019B8D-5243-4C93-9702-B1E807C12C98}" dt="2023-01-09T16:44:21.073" v="74" actId="20577"/>
          <ac:spMkLst>
            <pc:docMk/>
            <pc:sldMk cId="1099079634" sldId="4856"/>
            <ac:spMk id="8" creationId="{1CDEF636-E3B6-BE4E-DA46-38DE883E44FB}"/>
          </ac:spMkLst>
        </pc:spChg>
      </pc:sldChg>
      <pc:sldChg chg="addSp delSp modSp add mod">
        <pc:chgData name="Swaney, Philip J" userId="c9c6b563-d809-4aca-9bd2-7cb324360c23" providerId="ADAL" clId="{15019B8D-5243-4C93-9702-B1E807C12C98}" dt="2023-01-19T17:06:33.841" v="434" actId="1076"/>
        <pc:sldMkLst>
          <pc:docMk/>
          <pc:sldMk cId="538849703" sldId="4857"/>
        </pc:sldMkLst>
        <pc:spChg chg="add del mod">
          <ac:chgData name="Swaney, Philip J" userId="c9c6b563-d809-4aca-9bd2-7cb324360c23" providerId="ADAL" clId="{15019B8D-5243-4C93-9702-B1E807C12C98}" dt="2023-01-19T17:05:51.083" v="424" actId="478"/>
          <ac:spMkLst>
            <pc:docMk/>
            <pc:sldMk cId="538849703" sldId="4857"/>
            <ac:spMk id="2" creationId="{5F630199-8A6B-2559-8E93-EAF62735D621}"/>
          </ac:spMkLst>
        </pc:spChg>
        <pc:spChg chg="del">
          <ac:chgData name="Swaney, Philip J" userId="c9c6b563-d809-4aca-9bd2-7cb324360c23" providerId="ADAL" clId="{15019B8D-5243-4C93-9702-B1E807C12C98}" dt="2023-01-19T17:05:47.573" v="423" actId="478"/>
          <ac:spMkLst>
            <pc:docMk/>
            <pc:sldMk cId="538849703" sldId="4857"/>
            <ac:spMk id="4" creationId="{00000000-0000-0000-0000-000000000000}"/>
          </ac:spMkLst>
        </pc:spChg>
        <pc:spChg chg="add mod">
          <ac:chgData name="Swaney, Philip J" userId="c9c6b563-d809-4aca-9bd2-7cb324360c23" providerId="ADAL" clId="{15019B8D-5243-4C93-9702-B1E807C12C98}" dt="2023-01-19T17:06:33.841" v="434" actId="1076"/>
          <ac:spMkLst>
            <pc:docMk/>
            <pc:sldMk cId="538849703" sldId="4857"/>
            <ac:spMk id="5" creationId="{9C736132-A984-8390-978C-A1ED785AB095}"/>
          </ac:spMkLst>
        </pc:spChg>
        <pc:spChg chg="add mod">
          <ac:chgData name="Swaney, Philip J" userId="c9c6b563-d809-4aca-9bd2-7cb324360c23" providerId="ADAL" clId="{15019B8D-5243-4C93-9702-B1E807C12C98}" dt="2023-01-19T17:06:33.841" v="434" actId="1076"/>
          <ac:spMkLst>
            <pc:docMk/>
            <pc:sldMk cId="538849703" sldId="4857"/>
            <ac:spMk id="6" creationId="{AB62C3D8-18AA-E984-B19C-3ED06C34179C}"/>
          </ac:spMkLst>
        </pc:spChg>
        <pc:spChg chg="add mod">
          <ac:chgData name="Swaney, Philip J" userId="c9c6b563-d809-4aca-9bd2-7cb324360c23" providerId="ADAL" clId="{15019B8D-5243-4C93-9702-B1E807C12C98}" dt="2023-01-19T17:05:51.462" v="425"/>
          <ac:spMkLst>
            <pc:docMk/>
            <pc:sldMk cId="538849703" sldId="4857"/>
            <ac:spMk id="7" creationId="{0B42F934-82EF-BE3B-8AB6-85198844C226}"/>
          </ac:spMkLst>
        </pc:spChg>
        <pc:spChg chg="del">
          <ac:chgData name="Swaney, Philip J" userId="c9c6b563-d809-4aca-9bd2-7cb324360c23" providerId="ADAL" clId="{15019B8D-5243-4C93-9702-B1E807C12C98}" dt="2023-01-19T17:05:47.573" v="423" actId="478"/>
          <ac:spMkLst>
            <pc:docMk/>
            <pc:sldMk cId="538849703" sldId="4857"/>
            <ac:spMk id="10" creationId="{C8B85876-0ECF-DA37-9248-8E4D2AD05890}"/>
          </ac:spMkLst>
        </pc:spChg>
        <pc:grpChg chg="del">
          <ac:chgData name="Swaney, Philip J" userId="c9c6b563-d809-4aca-9bd2-7cb324360c23" providerId="ADAL" clId="{15019B8D-5243-4C93-9702-B1E807C12C98}" dt="2023-01-19T17:05:47.573" v="423" actId="478"/>
          <ac:grpSpMkLst>
            <pc:docMk/>
            <pc:sldMk cId="538849703" sldId="4857"/>
            <ac:grpSpMk id="12" creationId="{0CD1338B-84BF-AEB8-123F-3685E1FCDF62}"/>
          </ac:grpSpMkLst>
        </pc:grpChg>
        <pc:picChg chg="add mod">
          <ac:chgData name="Swaney, Philip J" userId="c9c6b563-d809-4aca-9bd2-7cb324360c23" providerId="ADAL" clId="{15019B8D-5243-4C93-9702-B1E807C12C98}" dt="2023-01-19T17:06:33.841" v="434" actId="1076"/>
          <ac:picMkLst>
            <pc:docMk/>
            <pc:sldMk cId="538849703" sldId="4857"/>
            <ac:picMk id="3" creationId="{2BBB2C63-9E9F-AD60-302C-D6A977056FFB}"/>
          </ac:picMkLst>
        </pc:picChg>
        <pc:picChg chg="del">
          <ac:chgData name="Swaney, Philip J" userId="c9c6b563-d809-4aca-9bd2-7cb324360c23" providerId="ADAL" clId="{15019B8D-5243-4C93-9702-B1E807C12C98}" dt="2023-01-19T17:05:47.573" v="423" actId="478"/>
          <ac:picMkLst>
            <pc:docMk/>
            <pc:sldMk cId="538849703" sldId="4857"/>
            <ac:picMk id="15" creationId="{D3E77E62-8984-6448-571C-145ED735CF86}"/>
          </ac:picMkLst>
        </pc:picChg>
        <pc:picChg chg="del">
          <ac:chgData name="Swaney, Philip J" userId="c9c6b563-d809-4aca-9bd2-7cb324360c23" providerId="ADAL" clId="{15019B8D-5243-4C93-9702-B1E807C12C98}" dt="2023-01-19T17:05:47.573" v="423" actId="478"/>
          <ac:picMkLst>
            <pc:docMk/>
            <pc:sldMk cId="538849703" sldId="4857"/>
            <ac:picMk id="16" creationId="{13B8CACB-444B-4150-06F3-52D3D7DDE749}"/>
          </ac:picMkLst>
        </pc:picChg>
        <pc:picChg chg="del">
          <ac:chgData name="Swaney, Philip J" userId="c9c6b563-d809-4aca-9bd2-7cb324360c23" providerId="ADAL" clId="{15019B8D-5243-4C93-9702-B1E807C12C98}" dt="2023-01-19T17:05:47.573" v="423" actId="478"/>
          <ac:picMkLst>
            <pc:docMk/>
            <pc:sldMk cId="538849703" sldId="4857"/>
            <ac:picMk id="17" creationId="{C2B24FD2-7354-B451-67F3-040128E7FD15}"/>
          </ac:picMkLst>
        </pc:picChg>
        <pc:picChg chg="del">
          <ac:chgData name="Swaney, Philip J" userId="c9c6b563-d809-4aca-9bd2-7cb324360c23" providerId="ADAL" clId="{15019B8D-5243-4C93-9702-B1E807C12C98}" dt="2023-01-19T17:05:47.573" v="423" actId="478"/>
          <ac:picMkLst>
            <pc:docMk/>
            <pc:sldMk cId="538849703" sldId="4857"/>
            <ac:picMk id="1026" creationId="{2069300A-C7EF-EDDD-BF1F-70E28ADB3D56}"/>
          </ac:picMkLst>
        </pc:picChg>
      </pc:sldChg>
      <pc:sldChg chg="addSp delSp modSp add mod">
        <pc:chgData name="Swaney, Philip J" userId="c9c6b563-d809-4aca-9bd2-7cb324360c23" providerId="ADAL" clId="{15019B8D-5243-4C93-9702-B1E807C12C98}" dt="2023-01-19T17:14:22.249" v="759" actId="20577"/>
        <pc:sldMkLst>
          <pc:docMk/>
          <pc:sldMk cId="410634465" sldId="4858"/>
        </pc:sldMkLst>
        <pc:spChg chg="add mod">
          <ac:chgData name="Swaney, Philip J" userId="c9c6b563-d809-4aca-9bd2-7cb324360c23" providerId="ADAL" clId="{15019B8D-5243-4C93-9702-B1E807C12C98}" dt="2023-01-19T17:07:14.174" v="443" actId="5793"/>
          <ac:spMkLst>
            <pc:docMk/>
            <pc:sldMk cId="410634465" sldId="4858"/>
            <ac:spMk id="2" creationId="{E06BC70D-7491-0D22-D4F9-C1389F62A9B6}"/>
          </ac:spMkLst>
        </pc:spChg>
        <pc:spChg chg="del">
          <ac:chgData name="Swaney, Philip J" userId="c9c6b563-d809-4aca-9bd2-7cb324360c23" providerId="ADAL" clId="{15019B8D-5243-4C93-9702-B1E807C12C98}" dt="2023-01-19T17:06:47.160" v="437" actId="478"/>
          <ac:spMkLst>
            <pc:docMk/>
            <pc:sldMk cId="410634465" sldId="4858"/>
            <ac:spMk id="5" creationId="{9C736132-A984-8390-978C-A1ED785AB095}"/>
          </ac:spMkLst>
        </pc:spChg>
        <pc:spChg chg="del">
          <ac:chgData name="Swaney, Philip J" userId="c9c6b563-d809-4aca-9bd2-7cb324360c23" providerId="ADAL" clId="{15019B8D-5243-4C93-9702-B1E807C12C98}" dt="2023-01-19T17:06:47.160" v="437" actId="478"/>
          <ac:spMkLst>
            <pc:docMk/>
            <pc:sldMk cId="410634465" sldId="4858"/>
            <ac:spMk id="6" creationId="{AB62C3D8-18AA-E984-B19C-3ED06C34179C}"/>
          </ac:spMkLst>
        </pc:spChg>
        <pc:spChg chg="del">
          <ac:chgData name="Swaney, Philip J" userId="c9c6b563-d809-4aca-9bd2-7cb324360c23" providerId="ADAL" clId="{15019B8D-5243-4C93-9702-B1E807C12C98}" dt="2023-01-19T17:06:47.160" v="437" actId="478"/>
          <ac:spMkLst>
            <pc:docMk/>
            <pc:sldMk cId="410634465" sldId="4858"/>
            <ac:spMk id="7" creationId="{0B42F934-82EF-BE3B-8AB6-85198844C226}"/>
          </ac:spMkLst>
        </pc:spChg>
        <pc:spChg chg="add mod">
          <ac:chgData name="Swaney, Philip J" userId="c9c6b563-d809-4aca-9bd2-7cb324360c23" providerId="ADAL" clId="{15019B8D-5243-4C93-9702-B1E807C12C98}" dt="2023-01-19T17:06:52.969" v="438"/>
          <ac:spMkLst>
            <pc:docMk/>
            <pc:sldMk cId="410634465" sldId="4858"/>
            <ac:spMk id="8" creationId="{C8E837E7-507D-BD72-DA25-105CEA713903}"/>
          </ac:spMkLst>
        </pc:spChg>
        <pc:spChg chg="add mod">
          <ac:chgData name="Swaney, Philip J" userId="c9c6b563-d809-4aca-9bd2-7cb324360c23" providerId="ADAL" clId="{15019B8D-5243-4C93-9702-B1E807C12C98}" dt="2023-01-19T17:06:52.969" v="438"/>
          <ac:spMkLst>
            <pc:docMk/>
            <pc:sldMk cId="410634465" sldId="4858"/>
            <ac:spMk id="9" creationId="{6F545967-79D4-40F0-B453-5D06D36C5633}"/>
          </ac:spMkLst>
        </pc:spChg>
        <pc:spChg chg="add mod">
          <ac:chgData name="Swaney, Philip J" userId="c9c6b563-d809-4aca-9bd2-7cb324360c23" providerId="ADAL" clId="{15019B8D-5243-4C93-9702-B1E807C12C98}" dt="2023-01-19T17:06:52.969" v="438"/>
          <ac:spMkLst>
            <pc:docMk/>
            <pc:sldMk cId="410634465" sldId="4858"/>
            <ac:spMk id="10" creationId="{3DE0F09C-624A-136B-7A7D-0AB47501DB68}"/>
          </ac:spMkLst>
        </pc:spChg>
        <pc:spChg chg="add mod">
          <ac:chgData name="Swaney, Philip J" userId="c9c6b563-d809-4aca-9bd2-7cb324360c23" providerId="ADAL" clId="{15019B8D-5243-4C93-9702-B1E807C12C98}" dt="2023-01-19T17:06:52.969" v="438"/>
          <ac:spMkLst>
            <pc:docMk/>
            <pc:sldMk cId="410634465" sldId="4858"/>
            <ac:spMk id="11" creationId="{7DCFB34C-9012-01D6-E6CE-27A333773B5D}"/>
          </ac:spMkLst>
        </pc:spChg>
        <pc:spChg chg="add mod">
          <ac:chgData name="Swaney, Philip J" userId="c9c6b563-d809-4aca-9bd2-7cb324360c23" providerId="ADAL" clId="{15019B8D-5243-4C93-9702-B1E807C12C98}" dt="2023-01-19T17:06:52.969" v="438"/>
          <ac:spMkLst>
            <pc:docMk/>
            <pc:sldMk cId="410634465" sldId="4858"/>
            <ac:spMk id="12" creationId="{C2CDE615-224A-6E73-65CF-65B27C2C7EC4}"/>
          </ac:spMkLst>
        </pc:spChg>
        <pc:spChg chg="add mod">
          <ac:chgData name="Swaney, Philip J" userId="c9c6b563-d809-4aca-9bd2-7cb324360c23" providerId="ADAL" clId="{15019B8D-5243-4C93-9702-B1E807C12C98}" dt="2023-01-19T17:14:22.249" v="759" actId="20577"/>
          <ac:spMkLst>
            <pc:docMk/>
            <pc:sldMk cId="410634465" sldId="4858"/>
            <ac:spMk id="14" creationId="{F698FF4F-379E-B0BE-6DF5-BBF046EE40E0}"/>
          </ac:spMkLst>
        </pc:spChg>
        <pc:picChg chg="del">
          <ac:chgData name="Swaney, Philip J" userId="c9c6b563-d809-4aca-9bd2-7cb324360c23" providerId="ADAL" clId="{15019B8D-5243-4C93-9702-B1E807C12C98}" dt="2023-01-19T17:06:47.160" v="437" actId="478"/>
          <ac:picMkLst>
            <pc:docMk/>
            <pc:sldMk cId="410634465" sldId="4858"/>
            <ac:picMk id="3" creationId="{2BBB2C63-9E9F-AD60-302C-D6A977056FFB}"/>
          </ac:picMkLst>
        </pc:picChg>
        <pc:picChg chg="add del mod">
          <ac:chgData name="Swaney, Philip J" userId="c9c6b563-d809-4aca-9bd2-7cb324360c23" providerId="ADAL" clId="{15019B8D-5243-4C93-9702-B1E807C12C98}" dt="2023-01-19T17:07:00.202" v="440" actId="478"/>
          <ac:picMkLst>
            <pc:docMk/>
            <pc:sldMk cId="410634465" sldId="4858"/>
            <ac:picMk id="4" creationId="{94FCB75E-9D83-6EAD-14C8-FE30BA60092C}"/>
          </ac:picMkLst>
        </pc:picChg>
        <pc:picChg chg="add mod">
          <ac:chgData name="Swaney, Philip J" userId="c9c6b563-d809-4aca-9bd2-7cb324360c23" providerId="ADAL" clId="{15019B8D-5243-4C93-9702-B1E807C12C98}" dt="2023-01-19T17:07:05.340" v="442" actId="14100"/>
          <ac:picMkLst>
            <pc:docMk/>
            <pc:sldMk cId="410634465" sldId="4858"/>
            <ac:picMk id="13" creationId="{12671BF2-6523-0BAF-CC35-AA83C1FAA1A6}"/>
          </ac:picMkLst>
        </pc:picChg>
      </pc:sldChg>
      <pc:sldChg chg="add del">
        <pc:chgData name="Swaney, Philip J" userId="c9c6b563-d809-4aca-9bd2-7cb324360c23" providerId="ADAL" clId="{15019B8D-5243-4C93-9702-B1E807C12C98}" dt="2023-01-19T17:06:40.358" v="435" actId="47"/>
        <pc:sldMkLst>
          <pc:docMk/>
          <pc:sldMk cId="4145845843" sldId="4858"/>
        </pc:sldMkLst>
      </pc:sldChg>
      <pc:sldChg chg="addSp delSp modSp add del mod">
        <pc:chgData name="Swaney, Philip J" userId="c9c6b563-d809-4aca-9bd2-7cb324360c23" providerId="ADAL" clId="{15019B8D-5243-4C93-9702-B1E807C12C98}" dt="2023-01-19T17:17:01.723" v="792" actId="14100"/>
        <pc:sldMkLst>
          <pc:docMk/>
          <pc:sldMk cId="3229623973" sldId="4859"/>
        </pc:sldMkLst>
        <pc:spChg chg="mod">
          <ac:chgData name="Swaney, Philip J" userId="c9c6b563-d809-4aca-9bd2-7cb324360c23" providerId="ADAL" clId="{15019B8D-5243-4C93-9702-B1E807C12C98}" dt="2023-01-19T17:11:48.500" v="601" actId="20577"/>
          <ac:spMkLst>
            <pc:docMk/>
            <pc:sldMk cId="3229623973" sldId="4859"/>
            <ac:spMk id="2" creationId="{1A6CB45B-15C0-844C-E70C-A5041B76B5F3}"/>
          </ac:spMkLst>
        </pc:spChg>
        <pc:spChg chg="del">
          <ac:chgData name="Swaney, Philip J" userId="c9c6b563-d809-4aca-9bd2-7cb324360c23" providerId="ADAL" clId="{15019B8D-5243-4C93-9702-B1E807C12C98}" dt="2023-01-19T17:16:40.936" v="789" actId="478"/>
          <ac:spMkLst>
            <pc:docMk/>
            <pc:sldMk cId="3229623973" sldId="4859"/>
            <ac:spMk id="15" creationId="{28043EEA-B1EF-64D5-FAE0-1B06F888B208}"/>
          </ac:spMkLst>
        </pc:spChg>
        <pc:spChg chg="mod">
          <ac:chgData name="Swaney, Philip J" userId="c9c6b563-d809-4aca-9bd2-7cb324360c23" providerId="ADAL" clId="{15019B8D-5243-4C93-9702-B1E807C12C98}" dt="2023-01-19T17:17:01.723" v="792" actId="14100"/>
          <ac:spMkLst>
            <pc:docMk/>
            <pc:sldMk cId="3229623973" sldId="4859"/>
            <ac:spMk id="20" creationId="{45C89E75-17C6-4FA1-0F68-43D1C4BD0F65}"/>
          </ac:spMkLst>
        </pc:spChg>
        <pc:picChg chg="del">
          <ac:chgData name="Swaney, Philip J" userId="c9c6b563-d809-4aca-9bd2-7cb324360c23" providerId="ADAL" clId="{15019B8D-5243-4C93-9702-B1E807C12C98}" dt="2023-01-19T17:16:27.324" v="784" actId="478"/>
          <ac:picMkLst>
            <pc:docMk/>
            <pc:sldMk cId="3229623973" sldId="4859"/>
            <ac:picMk id="3" creationId="{99CE3255-1E23-62F6-1C9E-72B93679D8EE}"/>
          </ac:picMkLst>
        </pc:picChg>
        <pc:picChg chg="add mod">
          <ac:chgData name="Swaney, Philip J" userId="c9c6b563-d809-4aca-9bd2-7cb324360c23" providerId="ADAL" clId="{15019B8D-5243-4C93-9702-B1E807C12C98}" dt="2023-01-19T17:16:37.826" v="788" actId="1076"/>
          <ac:picMkLst>
            <pc:docMk/>
            <pc:sldMk cId="3229623973" sldId="4859"/>
            <ac:picMk id="4" creationId="{999EC097-E7BA-1F88-65E0-6B59D997CC33}"/>
          </ac:picMkLst>
        </pc:picChg>
      </pc:sldChg>
      <pc:sldChg chg="addSp delSp modSp add del mod">
        <pc:chgData name="Swaney, Philip J" userId="c9c6b563-d809-4aca-9bd2-7cb324360c23" providerId="ADAL" clId="{15019B8D-5243-4C93-9702-B1E807C12C98}" dt="2023-01-19T17:17:34.276" v="802" actId="1076"/>
        <pc:sldMkLst>
          <pc:docMk/>
          <pc:sldMk cId="2512241884" sldId="4860"/>
        </pc:sldMkLst>
        <pc:spChg chg="mod">
          <ac:chgData name="Swaney, Philip J" userId="c9c6b563-d809-4aca-9bd2-7cb324360c23" providerId="ADAL" clId="{15019B8D-5243-4C93-9702-B1E807C12C98}" dt="2023-01-19T17:12:06.205" v="644" actId="20577"/>
          <ac:spMkLst>
            <pc:docMk/>
            <pc:sldMk cId="2512241884" sldId="4860"/>
            <ac:spMk id="2" creationId="{1A6CB45B-15C0-844C-E70C-A5041B76B5F3}"/>
          </ac:spMkLst>
        </pc:spChg>
        <pc:spChg chg="del">
          <ac:chgData name="Swaney, Philip J" userId="c9c6b563-d809-4aca-9bd2-7cb324360c23" providerId="ADAL" clId="{15019B8D-5243-4C93-9702-B1E807C12C98}" dt="2023-01-19T17:17:09.421" v="793" actId="478"/>
          <ac:spMkLst>
            <pc:docMk/>
            <pc:sldMk cId="2512241884" sldId="4860"/>
            <ac:spMk id="15" creationId="{28043EEA-B1EF-64D5-FAE0-1B06F888B208}"/>
          </ac:spMkLst>
        </pc:spChg>
        <pc:spChg chg="mod">
          <ac:chgData name="Swaney, Philip J" userId="c9c6b563-d809-4aca-9bd2-7cb324360c23" providerId="ADAL" clId="{15019B8D-5243-4C93-9702-B1E807C12C98}" dt="2023-01-19T17:17:21.029" v="796" actId="14100"/>
          <ac:spMkLst>
            <pc:docMk/>
            <pc:sldMk cId="2512241884" sldId="4860"/>
            <ac:spMk id="20" creationId="{45C89E75-17C6-4FA1-0F68-43D1C4BD0F65}"/>
          </ac:spMkLst>
        </pc:spChg>
        <pc:picChg chg="del">
          <ac:chgData name="Swaney, Philip J" userId="c9c6b563-d809-4aca-9bd2-7cb324360c23" providerId="ADAL" clId="{15019B8D-5243-4C93-9702-B1E807C12C98}" dt="2023-01-19T17:17:25.632" v="797" actId="478"/>
          <ac:picMkLst>
            <pc:docMk/>
            <pc:sldMk cId="2512241884" sldId="4860"/>
            <ac:picMk id="3" creationId="{99CE3255-1E23-62F6-1C9E-72B93679D8EE}"/>
          </ac:picMkLst>
        </pc:picChg>
        <pc:picChg chg="add mod">
          <ac:chgData name="Swaney, Philip J" userId="c9c6b563-d809-4aca-9bd2-7cb324360c23" providerId="ADAL" clId="{15019B8D-5243-4C93-9702-B1E807C12C98}" dt="2023-01-19T17:17:34.276" v="802" actId="1076"/>
          <ac:picMkLst>
            <pc:docMk/>
            <pc:sldMk cId="2512241884" sldId="4860"/>
            <ac:picMk id="4" creationId="{AF37EBFE-0051-7251-51D5-4FAB42894900}"/>
          </ac:picMkLst>
        </pc:picChg>
      </pc:sldChg>
      <pc:sldChg chg="new del">
        <pc:chgData name="Swaney, Philip J" userId="c9c6b563-d809-4aca-9bd2-7cb324360c23" providerId="ADAL" clId="{15019B8D-5243-4C93-9702-B1E807C12C98}" dt="2023-01-19T17:12:51.047" v="675" actId="680"/>
        <pc:sldMkLst>
          <pc:docMk/>
          <pc:sldMk cId="3013733277" sldId="4861"/>
        </pc:sldMkLst>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vanderbilt.ospreycompliancesuite.com/coiriskmanager/"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vanderbilt.ospreycompliancesuite.com/coiriskmanage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C4B70-59B8-461F-A3E9-0CF6C8DCDB55}"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596BBC10-7651-4C54-BA1C-BE4342942BAA}">
      <dgm:prSet phldrT="[Text]" custT="1"/>
      <dgm:spPr/>
      <dgm:t>
        <a:bodyPr/>
        <a:lstStyle/>
        <a:p>
          <a:r>
            <a:rPr lang="en-US" sz="1600" dirty="0">
              <a:latin typeface="Montserrat" panose="00000500000000000000" pitchFamily="2" charset="0"/>
              <a:cs typeface="Arial" panose="020B0604020202020204" pitchFamily="34" charset="0"/>
            </a:rPr>
            <a:t>Institutional Financial Interests</a:t>
          </a:r>
        </a:p>
      </dgm:t>
    </dgm:pt>
    <dgm:pt modelId="{82A91D6C-E427-44D9-9BD3-25DE10FB47F5}" type="parTrans" cxnId="{DB775053-3926-4FBD-A139-3DC0C787DE9C}">
      <dgm:prSet/>
      <dgm:spPr/>
      <dgm:t>
        <a:bodyPr/>
        <a:lstStyle/>
        <a:p>
          <a:endParaRPr lang="en-US">
            <a:latin typeface="Montserrat" panose="00000500000000000000" pitchFamily="2" charset="0"/>
          </a:endParaRPr>
        </a:p>
      </dgm:t>
    </dgm:pt>
    <dgm:pt modelId="{8B125D05-EA84-4705-A284-9039801031D8}" type="sibTrans" cxnId="{DB775053-3926-4FBD-A139-3DC0C787DE9C}">
      <dgm:prSet/>
      <dgm:spPr/>
      <dgm:t>
        <a:bodyPr/>
        <a:lstStyle/>
        <a:p>
          <a:endParaRPr lang="en-US">
            <a:latin typeface="Montserrat" panose="00000500000000000000" pitchFamily="2" charset="0"/>
          </a:endParaRPr>
        </a:p>
      </dgm:t>
    </dgm:pt>
    <dgm:pt modelId="{5CF3556E-6040-40FB-910C-2899C7733997}">
      <dgm:prSet phldrT="[Text]" custT="1"/>
      <dgm:spPr/>
      <dgm:t>
        <a:bodyPr/>
        <a:lstStyle/>
        <a:p>
          <a:r>
            <a:rPr lang="en-US" sz="1400" dirty="0">
              <a:latin typeface="Montserrat" panose="00000500000000000000" pitchFamily="2" charset="0"/>
              <a:cs typeface="Arial" panose="020B0604020202020204" pitchFamily="34" charset="0"/>
            </a:rPr>
            <a:t>Unbiased design, conduct, and reporting of research </a:t>
          </a:r>
        </a:p>
      </dgm:t>
    </dgm:pt>
    <dgm:pt modelId="{18463171-DAB5-43F2-BEDF-9440448F944A}" type="parTrans" cxnId="{789B20E2-2199-41E7-AA60-0470AB6B85C8}">
      <dgm:prSet/>
      <dgm:spPr/>
      <dgm:t>
        <a:bodyPr/>
        <a:lstStyle/>
        <a:p>
          <a:endParaRPr lang="en-US">
            <a:latin typeface="Montserrat" panose="00000500000000000000" pitchFamily="2" charset="0"/>
          </a:endParaRPr>
        </a:p>
      </dgm:t>
    </dgm:pt>
    <dgm:pt modelId="{7582A448-FA3A-457A-A231-24597329E024}" type="sibTrans" cxnId="{789B20E2-2199-41E7-AA60-0470AB6B85C8}">
      <dgm:prSet/>
      <dgm:spPr/>
      <dgm:t>
        <a:bodyPr/>
        <a:lstStyle/>
        <a:p>
          <a:endParaRPr lang="en-US">
            <a:latin typeface="Montserrat" panose="00000500000000000000" pitchFamily="2" charset="0"/>
          </a:endParaRPr>
        </a:p>
      </dgm:t>
    </dgm:pt>
    <dgm:pt modelId="{ABF09711-02DF-459D-9489-1F67D949E0E6}" type="pres">
      <dgm:prSet presAssocID="{5DDC4B70-59B8-461F-A3E9-0CF6C8DCDB55}" presName="compositeShape" presStyleCnt="0">
        <dgm:presLayoutVars>
          <dgm:chMax val="2"/>
          <dgm:dir/>
          <dgm:resizeHandles val="exact"/>
        </dgm:presLayoutVars>
      </dgm:prSet>
      <dgm:spPr/>
    </dgm:pt>
    <dgm:pt modelId="{0013CD9F-2060-4CD2-8D8B-6993B847AE13}" type="pres">
      <dgm:prSet presAssocID="{5DDC4B70-59B8-461F-A3E9-0CF6C8DCDB55}" presName="ribbon" presStyleLbl="node1" presStyleIdx="0" presStyleCnt="1" custLinFactNeighborX="461" custLinFactNeighborY="740"/>
      <dgm:spPr>
        <a:solidFill>
          <a:srgbClr val="CFAE70"/>
        </a:solidFill>
      </dgm:spPr>
    </dgm:pt>
    <dgm:pt modelId="{138D4989-6942-43B8-B4A7-1AD6569AC2E2}" type="pres">
      <dgm:prSet presAssocID="{5DDC4B70-59B8-461F-A3E9-0CF6C8DCDB55}" presName="leftArrowText" presStyleLbl="node1" presStyleIdx="0" presStyleCnt="1">
        <dgm:presLayoutVars>
          <dgm:chMax val="0"/>
          <dgm:bulletEnabled val="1"/>
        </dgm:presLayoutVars>
      </dgm:prSet>
      <dgm:spPr/>
    </dgm:pt>
    <dgm:pt modelId="{55AD6813-DE8C-4474-8EFA-5D3AF65C1356}" type="pres">
      <dgm:prSet presAssocID="{5DDC4B70-59B8-461F-A3E9-0CF6C8DCDB55}" presName="rightArrowText" presStyleLbl="node1" presStyleIdx="0" presStyleCnt="1">
        <dgm:presLayoutVars>
          <dgm:chMax val="0"/>
          <dgm:bulletEnabled val="1"/>
        </dgm:presLayoutVars>
      </dgm:prSet>
      <dgm:spPr/>
    </dgm:pt>
  </dgm:ptLst>
  <dgm:cxnLst>
    <dgm:cxn modelId="{BB25A100-FF07-4555-882E-3D2AF4C23C37}" type="presOf" srcId="{5DDC4B70-59B8-461F-A3E9-0CF6C8DCDB55}" destId="{ABF09711-02DF-459D-9489-1F67D949E0E6}" srcOrd="0" destOrd="0" presId="urn:microsoft.com/office/officeart/2005/8/layout/arrow6"/>
    <dgm:cxn modelId="{DB775053-3926-4FBD-A139-3DC0C787DE9C}" srcId="{5DDC4B70-59B8-461F-A3E9-0CF6C8DCDB55}" destId="{596BBC10-7651-4C54-BA1C-BE4342942BAA}" srcOrd="0" destOrd="0" parTransId="{82A91D6C-E427-44D9-9BD3-25DE10FB47F5}" sibTransId="{8B125D05-EA84-4705-A284-9039801031D8}"/>
    <dgm:cxn modelId="{A99B08B9-8F0E-45CE-A502-B8DC5CC46098}" type="presOf" srcId="{5CF3556E-6040-40FB-910C-2899C7733997}" destId="{55AD6813-DE8C-4474-8EFA-5D3AF65C1356}" srcOrd="0" destOrd="0" presId="urn:microsoft.com/office/officeart/2005/8/layout/arrow6"/>
    <dgm:cxn modelId="{789B20E2-2199-41E7-AA60-0470AB6B85C8}" srcId="{5DDC4B70-59B8-461F-A3E9-0CF6C8DCDB55}" destId="{5CF3556E-6040-40FB-910C-2899C7733997}" srcOrd="1" destOrd="0" parTransId="{18463171-DAB5-43F2-BEDF-9440448F944A}" sibTransId="{7582A448-FA3A-457A-A231-24597329E024}"/>
    <dgm:cxn modelId="{F9A492F7-3AA3-4507-A391-DA4A1391F194}" type="presOf" srcId="{596BBC10-7651-4C54-BA1C-BE4342942BAA}" destId="{138D4989-6942-43B8-B4A7-1AD6569AC2E2}" srcOrd="0" destOrd="0" presId="urn:microsoft.com/office/officeart/2005/8/layout/arrow6"/>
    <dgm:cxn modelId="{0E96AB30-2A8A-44B1-A33D-5A1E917BF85F}" type="presParOf" srcId="{ABF09711-02DF-459D-9489-1F67D949E0E6}" destId="{0013CD9F-2060-4CD2-8D8B-6993B847AE13}" srcOrd="0" destOrd="0" presId="urn:microsoft.com/office/officeart/2005/8/layout/arrow6"/>
    <dgm:cxn modelId="{B6DB2E60-0441-44E8-B983-0A2D64966411}" type="presParOf" srcId="{ABF09711-02DF-459D-9489-1F67D949E0E6}" destId="{138D4989-6942-43B8-B4A7-1AD6569AC2E2}" srcOrd="1" destOrd="0" presId="urn:microsoft.com/office/officeart/2005/8/layout/arrow6"/>
    <dgm:cxn modelId="{2FA230EF-4CED-4EC3-8289-222374CEEF3B}" type="presParOf" srcId="{ABF09711-02DF-459D-9489-1F67D949E0E6}" destId="{55AD6813-DE8C-4474-8EFA-5D3AF65C1356}"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21BB36-6ED5-47F4-87A5-FD0CEB24A1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47FD6AE-6911-4FA8-B3E2-0AE97B3621A5}">
      <dgm:prSet custT="1"/>
      <dgm:spPr/>
      <dgm:t>
        <a:bodyPr/>
        <a:lstStyle/>
        <a:p>
          <a:r>
            <a:rPr lang="en-US" sz="2000" b="1" i="0" baseline="0" dirty="0">
              <a:latin typeface="Montserrat" panose="00000500000000000000" pitchFamily="2" charset="0"/>
              <a:ea typeface="Tahoma" panose="020B0604030504040204" pitchFamily="34" charset="0"/>
              <a:cs typeface="Arial" panose="020B0604020202020204" pitchFamily="34" charset="0"/>
            </a:rPr>
            <a:t>Who?</a:t>
          </a:r>
          <a:endParaRPr lang="en-US" sz="2000" b="1" dirty="0">
            <a:latin typeface="Montserrat" panose="00000500000000000000" pitchFamily="2" charset="0"/>
            <a:ea typeface="Tahoma" panose="020B0604030504040204" pitchFamily="34" charset="0"/>
            <a:cs typeface="Arial" panose="020B0604020202020204" pitchFamily="34" charset="0"/>
          </a:endParaRPr>
        </a:p>
      </dgm:t>
    </dgm:pt>
    <dgm:pt modelId="{B5CE0E33-4C8B-4A8C-BC75-4A9D89A5FA3A}" type="parTrans" cxnId="{413781C3-DD28-4494-9FE8-1B41689C1E62}">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8AFDCC30-8669-4C9C-8667-84254483CD9B}" type="sibTrans" cxnId="{413781C3-DD28-4494-9FE8-1B41689C1E62}">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5BB70B56-BAD4-4AE5-B40E-C336D66F2022}">
      <dgm:prSet custT="1"/>
      <dgm:spPr/>
      <dgm:t>
        <a:bodyPr/>
        <a:lstStyle/>
        <a:p>
          <a:pPr>
            <a:buNone/>
          </a:pPr>
          <a:r>
            <a:rPr lang="en-US" sz="2000" b="0" i="0" baseline="0" dirty="0">
              <a:latin typeface="Montserrat" panose="00000500000000000000" pitchFamily="2" charset="0"/>
              <a:ea typeface="Tahoma" panose="020B0604030504040204" pitchFamily="34" charset="0"/>
              <a:cs typeface="Arial" panose="020B0604020202020204" pitchFamily="34" charset="0"/>
            </a:rPr>
            <a:t>Everyone – All VU Faculty, Staff, and Postdocs</a:t>
          </a:r>
          <a:endParaRPr lang="en-US" sz="2000" dirty="0">
            <a:latin typeface="Montserrat" panose="00000500000000000000" pitchFamily="2" charset="0"/>
            <a:ea typeface="Tahoma" panose="020B0604030504040204" pitchFamily="34" charset="0"/>
            <a:cs typeface="Arial" panose="020B0604020202020204" pitchFamily="34" charset="0"/>
          </a:endParaRPr>
        </a:p>
      </dgm:t>
    </dgm:pt>
    <dgm:pt modelId="{48A78CE5-1E5D-4A31-A996-609B0EF0C889}" type="parTrans" cxnId="{5F715731-68E2-4A80-8D98-56332439DEAA}">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A0B4756C-3EAB-442A-B413-A2AD20578CF1}" type="sibTrans" cxnId="{5F715731-68E2-4A80-8D98-56332439DEAA}">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28B3453C-AB59-4328-8322-DE7B18D20005}">
      <dgm:prSet custT="1"/>
      <dgm:spPr/>
      <dgm:t>
        <a:bodyPr/>
        <a:lstStyle/>
        <a:p>
          <a:r>
            <a:rPr lang="en-US" sz="2000" b="1" i="0" baseline="0">
              <a:latin typeface="Montserrat" panose="00000500000000000000" pitchFamily="2" charset="0"/>
              <a:ea typeface="Tahoma" panose="020B0604030504040204" pitchFamily="34" charset="0"/>
              <a:cs typeface="Arial" panose="020B0604020202020204" pitchFamily="34" charset="0"/>
            </a:rPr>
            <a:t>When? </a:t>
          </a:r>
          <a:endParaRPr lang="en-US" sz="2000" b="1">
            <a:latin typeface="Montserrat" panose="00000500000000000000" pitchFamily="2" charset="0"/>
            <a:ea typeface="Tahoma" panose="020B0604030504040204" pitchFamily="34" charset="0"/>
            <a:cs typeface="Arial" panose="020B0604020202020204" pitchFamily="34" charset="0"/>
          </a:endParaRPr>
        </a:p>
      </dgm:t>
    </dgm:pt>
    <dgm:pt modelId="{B8D800F7-9F93-4147-A99B-FD0124518792}" type="parTrans" cxnId="{EC04D1F4-AED1-42D6-8721-2B6F5FED204F}">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E443DAA7-F278-4B21-9F63-F8462033AB21}" type="sibTrans" cxnId="{EC04D1F4-AED1-42D6-8721-2B6F5FED204F}">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6B6BD9EC-0BD6-4B3D-806A-7F4B4D7DCA32}">
      <dgm:prSet custT="1"/>
      <dgm:spPr/>
      <dgm:t>
        <a:bodyPr/>
        <a:lstStyle/>
        <a:p>
          <a:pPr>
            <a:buNone/>
          </a:pPr>
          <a:r>
            <a:rPr lang="en-US" sz="1600" b="0" i="0" baseline="0" dirty="0">
              <a:latin typeface="Montserrat" panose="00000500000000000000" pitchFamily="2" charset="0"/>
              <a:ea typeface="Tahoma" panose="020B0604030504040204" pitchFamily="34" charset="0"/>
              <a:cs typeface="Arial" panose="020B0604020202020204" pitchFamily="34" charset="0"/>
            </a:rPr>
            <a:t>Every year and ALSO when your circumstances change (within 30 days of a new significant financial interest)</a:t>
          </a:r>
          <a:endParaRPr lang="en-US" sz="1600" dirty="0">
            <a:latin typeface="Montserrat" panose="00000500000000000000" pitchFamily="2" charset="0"/>
            <a:ea typeface="Tahoma" panose="020B0604030504040204" pitchFamily="34" charset="0"/>
            <a:cs typeface="Arial" panose="020B0604020202020204" pitchFamily="34" charset="0"/>
          </a:endParaRPr>
        </a:p>
      </dgm:t>
    </dgm:pt>
    <dgm:pt modelId="{C0A11333-3ADE-4779-98E0-859A75FE1C6C}" type="parTrans" cxnId="{8F4FD7A7-6C92-4B3F-8ED8-F4B107FF419D}">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BFD1268A-0410-41BF-88CF-CE7DE0C820C6}" type="sibTrans" cxnId="{8F4FD7A7-6C92-4B3F-8ED8-F4B107FF419D}">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514B6F26-EBC4-44DF-A9E0-8749AD10DC74}">
      <dgm:prSet custT="1"/>
      <dgm:spPr/>
      <dgm:t>
        <a:bodyPr/>
        <a:lstStyle/>
        <a:p>
          <a:r>
            <a:rPr lang="en-US" sz="2000" b="1" i="0" baseline="0">
              <a:latin typeface="Montserrat" panose="00000500000000000000" pitchFamily="2" charset="0"/>
              <a:ea typeface="Tahoma" panose="020B0604030504040204" pitchFamily="34" charset="0"/>
              <a:cs typeface="Arial" panose="020B0604020202020204" pitchFamily="34" charset="0"/>
            </a:rPr>
            <a:t>Where? </a:t>
          </a:r>
          <a:endParaRPr lang="en-US" sz="2000" b="1">
            <a:latin typeface="Montserrat" panose="00000500000000000000" pitchFamily="2" charset="0"/>
            <a:ea typeface="Tahoma" panose="020B0604030504040204" pitchFamily="34" charset="0"/>
            <a:cs typeface="Arial" panose="020B0604020202020204" pitchFamily="34" charset="0"/>
          </a:endParaRPr>
        </a:p>
      </dgm:t>
    </dgm:pt>
    <dgm:pt modelId="{648F802A-48E0-4715-981B-FDCF4543CEEB}" type="parTrans" cxnId="{45F3CECE-73C4-4547-A078-8DD616F311E1}">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7B4831A3-FBCE-491D-BD79-124AB872983D}" type="sibTrans" cxnId="{45F3CECE-73C4-4547-A078-8DD616F311E1}">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7A913ECD-D533-4C60-86CE-FB17A57FBC34}">
      <dgm:prSet custT="1"/>
      <dgm:spPr/>
      <dgm:t>
        <a:bodyPr/>
        <a:lstStyle/>
        <a:p>
          <a:pPr>
            <a:buNone/>
          </a:pPr>
          <a:r>
            <a:rPr lang="en-US" sz="2000" b="0" i="0" baseline="0">
              <a:latin typeface="Montserrat" panose="00000500000000000000" pitchFamily="2" charset="0"/>
              <a:ea typeface="Tahoma" panose="020B060403050404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Conflict Disclosure System</a:t>
          </a:r>
          <a:endParaRPr lang="en-US" sz="2000" dirty="0">
            <a:latin typeface="Montserrat" panose="00000500000000000000" pitchFamily="2" charset="0"/>
            <a:ea typeface="Tahoma" panose="020B0604030504040204" pitchFamily="34" charset="0"/>
            <a:cs typeface="Arial" panose="020B0604020202020204" pitchFamily="34" charset="0"/>
          </a:endParaRPr>
        </a:p>
      </dgm:t>
    </dgm:pt>
    <dgm:pt modelId="{243C2A19-1905-4675-A15F-0964B11DD7F6}" type="parTrans" cxnId="{EF3E638B-69DA-4246-BC71-571AAC703C9C}">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ABF6CB52-0696-471F-B806-CFAAAE6F644A}" type="sibTrans" cxnId="{EF3E638B-69DA-4246-BC71-571AAC703C9C}">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68D014AB-E210-4D3F-8901-458A579EC8F1}">
      <dgm:prSet custT="1"/>
      <dgm:spPr/>
      <dgm:t>
        <a:bodyPr/>
        <a:lstStyle/>
        <a:p>
          <a:r>
            <a:rPr lang="en-US" sz="2000" b="1" i="0" baseline="0" dirty="0">
              <a:latin typeface="Montserrat" panose="00000500000000000000" pitchFamily="2" charset="0"/>
              <a:ea typeface="Tahoma" panose="020B0604030504040204" pitchFamily="34" charset="0"/>
              <a:cs typeface="Arial" panose="020B0604020202020204" pitchFamily="34" charset="0"/>
            </a:rPr>
            <a:t>How? </a:t>
          </a:r>
          <a:endParaRPr lang="en-US" sz="2000" b="1" dirty="0">
            <a:latin typeface="Montserrat" panose="00000500000000000000" pitchFamily="2" charset="0"/>
            <a:ea typeface="Tahoma" panose="020B0604030504040204" pitchFamily="34" charset="0"/>
            <a:cs typeface="Arial" panose="020B0604020202020204" pitchFamily="34" charset="0"/>
          </a:endParaRPr>
        </a:p>
      </dgm:t>
    </dgm:pt>
    <dgm:pt modelId="{AE2291AD-2219-4DEF-A987-0A7B6CAC5A4B}" type="parTrans" cxnId="{7BCF985C-FFE9-4C0A-9951-23EE8F41F06D}">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EC25BC07-2242-4990-9381-20AA1990F27D}" type="sibTrans" cxnId="{7BCF985C-FFE9-4C0A-9951-23EE8F41F06D}">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B229A51A-F430-4F81-8710-5F4C0846580D}">
      <dgm:prSet custT="1"/>
      <dgm:spPr/>
      <dgm:t>
        <a:bodyPr/>
        <a:lstStyle/>
        <a:p>
          <a:pPr>
            <a:buNone/>
          </a:pPr>
          <a:r>
            <a:rPr lang="en-US" sz="2000" b="0" i="0" baseline="0">
              <a:latin typeface="Montserrat" panose="00000500000000000000" pitchFamily="2" charset="0"/>
              <a:ea typeface="Tahoma" panose="020B0604030504040204" pitchFamily="34" charset="0"/>
              <a:cs typeface="Arial" panose="020B0604020202020204" pitchFamily="34" charset="0"/>
            </a:rPr>
            <a:t>Log-in with your VUNetID &amp; password</a:t>
          </a:r>
          <a:endParaRPr lang="en-US" sz="2000">
            <a:latin typeface="Montserrat" panose="00000500000000000000" pitchFamily="2" charset="0"/>
            <a:ea typeface="Tahoma" panose="020B0604030504040204" pitchFamily="34" charset="0"/>
            <a:cs typeface="Arial" panose="020B0604020202020204" pitchFamily="34" charset="0"/>
          </a:endParaRPr>
        </a:p>
      </dgm:t>
    </dgm:pt>
    <dgm:pt modelId="{4E4BA0E4-3438-45D6-A756-075C0F0AE130}" type="parTrans" cxnId="{A519E16D-2D78-4C75-86A6-F83D52E9D721}">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92221341-5017-43D1-B6A3-4F976DD86D10}" type="sibTrans" cxnId="{A519E16D-2D78-4C75-86A6-F83D52E9D721}">
      <dgm:prSet/>
      <dgm:spPr/>
      <dgm:t>
        <a:bodyPr/>
        <a:lstStyle/>
        <a:p>
          <a:endParaRPr lang="en-US" sz="1600">
            <a:latin typeface="Montserrat" panose="00000500000000000000" pitchFamily="2" charset="0"/>
            <a:ea typeface="Tahoma" panose="020B0604030504040204" pitchFamily="34" charset="0"/>
            <a:cs typeface="Tahoma" panose="020B0604030504040204" pitchFamily="34" charset="0"/>
          </a:endParaRPr>
        </a:p>
      </dgm:t>
    </dgm:pt>
    <dgm:pt modelId="{A6FE16AE-44CB-4833-8E18-8CAB7BA3C672}" type="pres">
      <dgm:prSet presAssocID="{3821BB36-6ED5-47F4-87A5-FD0CEB24A1AA}" presName="Name0" presStyleCnt="0">
        <dgm:presLayoutVars>
          <dgm:dir/>
          <dgm:animLvl val="lvl"/>
          <dgm:resizeHandles val="exact"/>
        </dgm:presLayoutVars>
      </dgm:prSet>
      <dgm:spPr/>
    </dgm:pt>
    <dgm:pt modelId="{0A75E6F4-6C01-4389-B0AF-E1156901BF0F}" type="pres">
      <dgm:prSet presAssocID="{D47FD6AE-6911-4FA8-B3E2-0AE97B3621A5}" presName="linNode" presStyleCnt="0"/>
      <dgm:spPr/>
    </dgm:pt>
    <dgm:pt modelId="{346C0BD9-CD49-4837-8E41-A12C8937F5A1}" type="pres">
      <dgm:prSet presAssocID="{D47FD6AE-6911-4FA8-B3E2-0AE97B3621A5}" presName="parentText" presStyleLbl="node1" presStyleIdx="0" presStyleCnt="4" custScaleX="71485">
        <dgm:presLayoutVars>
          <dgm:chMax val="1"/>
          <dgm:bulletEnabled val="1"/>
        </dgm:presLayoutVars>
      </dgm:prSet>
      <dgm:spPr/>
    </dgm:pt>
    <dgm:pt modelId="{3A9F377C-B9EC-46BA-9C00-78E0B8A489B1}" type="pres">
      <dgm:prSet presAssocID="{D47FD6AE-6911-4FA8-B3E2-0AE97B3621A5}" presName="descendantText" presStyleLbl="alignAccFollowNode1" presStyleIdx="0" presStyleCnt="4">
        <dgm:presLayoutVars>
          <dgm:bulletEnabled val="1"/>
        </dgm:presLayoutVars>
      </dgm:prSet>
      <dgm:spPr/>
    </dgm:pt>
    <dgm:pt modelId="{E36105F1-32E2-4AD8-AEF6-C0211CED1774}" type="pres">
      <dgm:prSet presAssocID="{8AFDCC30-8669-4C9C-8667-84254483CD9B}" presName="sp" presStyleCnt="0"/>
      <dgm:spPr/>
    </dgm:pt>
    <dgm:pt modelId="{23EF0C8B-8B4B-40CA-94C5-1B5971BC1178}" type="pres">
      <dgm:prSet presAssocID="{28B3453C-AB59-4328-8322-DE7B18D20005}" presName="linNode" presStyleCnt="0"/>
      <dgm:spPr/>
    </dgm:pt>
    <dgm:pt modelId="{C56F3D1B-6106-40E8-9E09-365594B43CFC}" type="pres">
      <dgm:prSet presAssocID="{28B3453C-AB59-4328-8322-DE7B18D20005}" presName="parentText" presStyleLbl="node1" presStyleIdx="1" presStyleCnt="4" custScaleX="71485">
        <dgm:presLayoutVars>
          <dgm:chMax val="1"/>
          <dgm:bulletEnabled val="1"/>
        </dgm:presLayoutVars>
      </dgm:prSet>
      <dgm:spPr/>
    </dgm:pt>
    <dgm:pt modelId="{E16EE4C0-823F-4458-BE15-C47234C1782F}" type="pres">
      <dgm:prSet presAssocID="{28B3453C-AB59-4328-8322-DE7B18D20005}" presName="descendantText" presStyleLbl="alignAccFollowNode1" presStyleIdx="1" presStyleCnt="4">
        <dgm:presLayoutVars>
          <dgm:bulletEnabled val="1"/>
        </dgm:presLayoutVars>
      </dgm:prSet>
      <dgm:spPr/>
    </dgm:pt>
    <dgm:pt modelId="{BD9B884E-2036-42E4-882E-26975F188BFC}" type="pres">
      <dgm:prSet presAssocID="{E443DAA7-F278-4B21-9F63-F8462033AB21}" presName="sp" presStyleCnt="0"/>
      <dgm:spPr/>
    </dgm:pt>
    <dgm:pt modelId="{5C7FE99F-9A50-4195-BBFD-FC3E390CB8FB}" type="pres">
      <dgm:prSet presAssocID="{514B6F26-EBC4-44DF-A9E0-8749AD10DC74}" presName="linNode" presStyleCnt="0"/>
      <dgm:spPr/>
    </dgm:pt>
    <dgm:pt modelId="{501BA05B-114E-4B2D-AECF-A2446A02365E}" type="pres">
      <dgm:prSet presAssocID="{514B6F26-EBC4-44DF-A9E0-8749AD10DC74}" presName="parentText" presStyleLbl="node1" presStyleIdx="2" presStyleCnt="4" custScaleX="71485">
        <dgm:presLayoutVars>
          <dgm:chMax val="1"/>
          <dgm:bulletEnabled val="1"/>
        </dgm:presLayoutVars>
      </dgm:prSet>
      <dgm:spPr/>
    </dgm:pt>
    <dgm:pt modelId="{BF4B150D-1037-493D-9D04-247D9726736D}" type="pres">
      <dgm:prSet presAssocID="{514B6F26-EBC4-44DF-A9E0-8749AD10DC74}" presName="descendantText" presStyleLbl="alignAccFollowNode1" presStyleIdx="2" presStyleCnt="4">
        <dgm:presLayoutVars>
          <dgm:bulletEnabled val="1"/>
        </dgm:presLayoutVars>
      </dgm:prSet>
      <dgm:spPr/>
    </dgm:pt>
    <dgm:pt modelId="{66B18156-9047-4426-8E4C-2848EAD236C7}" type="pres">
      <dgm:prSet presAssocID="{7B4831A3-FBCE-491D-BD79-124AB872983D}" presName="sp" presStyleCnt="0"/>
      <dgm:spPr/>
    </dgm:pt>
    <dgm:pt modelId="{A10DA8C8-4D67-413C-86C9-9C82C2C03271}" type="pres">
      <dgm:prSet presAssocID="{68D014AB-E210-4D3F-8901-458A579EC8F1}" presName="linNode" presStyleCnt="0"/>
      <dgm:spPr/>
    </dgm:pt>
    <dgm:pt modelId="{1C24C59E-F2DE-40E4-9A89-5FA3A2EBBC31}" type="pres">
      <dgm:prSet presAssocID="{68D014AB-E210-4D3F-8901-458A579EC8F1}" presName="parentText" presStyleLbl="node1" presStyleIdx="3" presStyleCnt="4" custScaleX="71485">
        <dgm:presLayoutVars>
          <dgm:chMax val="1"/>
          <dgm:bulletEnabled val="1"/>
        </dgm:presLayoutVars>
      </dgm:prSet>
      <dgm:spPr/>
    </dgm:pt>
    <dgm:pt modelId="{B6DBBB6D-18FC-4592-AB35-FF61FF21DA2F}" type="pres">
      <dgm:prSet presAssocID="{68D014AB-E210-4D3F-8901-458A579EC8F1}" presName="descendantText" presStyleLbl="alignAccFollowNode1" presStyleIdx="3" presStyleCnt="4">
        <dgm:presLayoutVars>
          <dgm:bulletEnabled val="1"/>
        </dgm:presLayoutVars>
      </dgm:prSet>
      <dgm:spPr/>
    </dgm:pt>
  </dgm:ptLst>
  <dgm:cxnLst>
    <dgm:cxn modelId="{4A012D01-A03F-4582-AD0E-3F6DDFD7168C}" type="presOf" srcId="{5BB70B56-BAD4-4AE5-B40E-C336D66F2022}" destId="{3A9F377C-B9EC-46BA-9C00-78E0B8A489B1}" srcOrd="0" destOrd="0" presId="urn:microsoft.com/office/officeart/2005/8/layout/vList5"/>
    <dgm:cxn modelId="{5F715731-68E2-4A80-8D98-56332439DEAA}" srcId="{D47FD6AE-6911-4FA8-B3E2-0AE97B3621A5}" destId="{5BB70B56-BAD4-4AE5-B40E-C336D66F2022}" srcOrd="0" destOrd="0" parTransId="{48A78CE5-1E5D-4A31-A996-609B0EF0C889}" sibTransId="{A0B4756C-3EAB-442A-B413-A2AD20578CF1}"/>
    <dgm:cxn modelId="{7BCF985C-FFE9-4C0A-9951-23EE8F41F06D}" srcId="{3821BB36-6ED5-47F4-87A5-FD0CEB24A1AA}" destId="{68D014AB-E210-4D3F-8901-458A579EC8F1}" srcOrd="3" destOrd="0" parTransId="{AE2291AD-2219-4DEF-A987-0A7B6CAC5A4B}" sibTransId="{EC25BC07-2242-4990-9381-20AA1990F27D}"/>
    <dgm:cxn modelId="{F1BB6563-7CD1-42B1-A576-45E6D04F897F}" type="presOf" srcId="{514B6F26-EBC4-44DF-A9E0-8749AD10DC74}" destId="{501BA05B-114E-4B2D-AECF-A2446A02365E}" srcOrd="0" destOrd="0" presId="urn:microsoft.com/office/officeart/2005/8/layout/vList5"/>
    <dgm:cxn modelId="{6CAF5D4D-0CC5-4E1A-AB27-318D4592BC2E}" type="presOf" srcId="{68D014AB-E210-4D3F-8901-458A579EC8F1}" destId="{1C24C59E-F2DE-40E4-9A89-5FA3A2EBBC31}" srcOrd="0" destOrd="0" presId="urn:microsoft.com/office/officeart/2005/8/layout/vList5"/>
    <dgm:cxn modelId="{A519E16D-2D78-4C75-86A6-F83D52E9D721}" srcId="{68D014AB-E210-4D3F-8901-458A579EC8F1}" destId="{B229A51A-F430-4F81-8710-5F4C0846580D}" srcOrd="0" destOrd="0" parTransId="{4E4BA0E4-3438-45D6-A756-075C0F0AE130}" sibTransId="{92221341-5017-43D1-B6A3-4F976DD86D10}"/>
    <dgm:cxn modelId="{EB99D078-C5D9-4A5A-A2E1-EEBAA4A53B2C}" type="presOf" srcId="{3821BB36-6ED5-47F4-87A5-FD0CEB24A1AA}" destId="{A6FE16AE-44CB-4833-8E18-8CAB7BA3C672}" srcOrd="0" destOrd="0" presId="urn:microsoft.com/office/officeart/2005/8/layout/vList5"/>
    <dgm:cxn modelId="{CA3BE359-6430-40A5-B613-4D60F62977BE}" type="presOf" srcId="{D47FD6AE-6911-4FA8-B3E2-0AE97B3621A5}" destId="{346C0BD9-CD49-4837-8E41-A12C8937F5A1}" srcOrd="0" destOrd="0" presId="urn:microsoft.com/office/officeart/2005/8/layout/vList5"/>
    <dgm:cxn modelId="{EF3E638B-69DA-4246-BC71-571AAC703C9C}" srcId="{514B6F26-EBC4-44DF-A9E0-8749AD10DC74}" destId="{7A913ECD-D533-4C60-86CE-FB17A57FBC34}" srcOrd="0" destOrd="0" parTransId="{243C2A19-1905-4675-A15F-0964B11DD7F6}" sibTransId="{ABF6CB52-0696-471F-B806-CFAAAE6F644A}"/>
    <dgm:cxn modelId="{FD707D8E-984A-485B-9EEE-DC96F695270B}" type="presOf" srcId="{6B6BD9EC-0BD6-4B3D-806A-7F4B4D7DCA32}" destId="{E16EE4C0-823F-4458-BE15-C47234C1782F}" srcOrd="0" destOrd="0" presId="urn:microsoft.com/office/officeart/2005/8/layout/vList5"/>
    <dgm:cxn modelId="{8F4FD7A7-6C92-4B3F-8ED8-F4B107FF419D}" srcId="{28B3453C-AB59-4328-8322-DE7B18D20005}" destId="{6B6BD9EC-0BD6-4B3D-806A-7F4B4D7DCA32}" srcOrd="0" destOrd="0" parTransId="{C0A11333-3ADE-4779-98E0-859A75FE1C6C}" sibTransId="{BFD1268A-0410-41BF-88CF-CE7DE0C820C6}"/>
    <dgm:cxn modelId="{905A95BF-CD24-4371-AFDF-DF2FB2246F63}" type="presOf" srcId="{7A913ECD-D533-4C60-86CE-FB17A57FBC34}" destId="{BF4B150D-1037-493D-9D04-247D9726736D}" srcOrd="0" destOrd="0" presId="urn:microsoft.com/office/officeart/2005/8/layout/vList5"/>
    <dgm:cxn modelId="{413781C3-DD28-4494-9FE8-1B41689C1E62}" srcId="{3821BB36-6ED5-47F4-87A5-FD0CEB24A1AA}" destId="{D47FD6AE-6911-4FA8-B3E2-0AE97B3621A5}" srcOrd="0" destOrd="0" parTransId="{B5CE0E33-4C8B-4A8C-BC75-4A9D89A5FA3A}" sibTransId="{8AFDCC30-8669-4C9C-8667-84254483CD9B}"/>
    <dgm:cxn modelId="{45F3CECE-73C4-4547-A078-8DD616F311E1}" srcId="{3821BB36-6ED5-47F4-87A5-FD0CEB24A1AA}" destId="{514B6F26-EBC4-44DF-A9E0-8749AD10DC74}" srcOrd="2" destOrd="0" parTransId="{648F802A-48E0-4715-981B-FDCF4543CEEB}" sibTransId="{7B4831A3-FBCE-491D-BD79-124AB872983D}"/>
    <dgm:cxn modelId="{2568DED4-A382-4D60-81F8-4533F95234B7}" type="presOf" srcId="{B229A51A-F430-4F81-8710-5F4C0846580D}" destId="{B6DBBB6D-18FC-4592-AB35-FF61FF21DA2F}" srcOrd="0" destOrd="0" presId="urn:microsoft.com/office/officeart/2005/8/layout/vList5"/>
    <dgm:cxn modelId="{B49BCBEF-7458-4BFC-895F-783C2696FBD8}" type="presOf" srcId="{28B3453C-AB59-4328-8322-DE7B18D20005}" destId="{C56F3D1B-6106-40E8-9E09-365594B43CFC}" srcOrd="0" destOrd="0" presId="urn:microsoft.com/office/officeart/2005/8/layout/vList5"/>
    <dgm:cxn modelId="{EC04D1F4-AED1-42D6-8721-2B6F5FED204F}" srcId="{3821BB36-6ED5-47F4-87A5-FD0CEB24A1AA}" destId="{28B3453C-AB59-4328-8322-DE7B18D20005}" srcOrd="1" destOrd="0" parTransId="{B8D800F7-9F93-4147-A99B-FD0124518792}" sibTransId="{E443DAA7-F278-4B21-9F63-F8462033AB21}"/>
    <dgm:cxn modelId="{DFE800A6-B4A3-4D8A-B645-6CD3A3BF1306}" type="presParOf" srcId="{A6FE16AE-44CB-4833-8E18-8CAB7BA3C672}" destId="{0A75E6F4-6C01-4389-B0AF-E1156901BF0F}" srcOrd="0" destOrd="0" presId="urn:microsoft.com/office/officeart/2005/8/layout/vList5"/>
    <dgm:cxn modelId="{4232486D-6717-46BF-BB49-588B2399E568}" type="presParOf" srcId="{0A75E6F4-6C01-4389-B0AF-E1156901BF0F}" destId="{346C0BD9-CD49-4837-8E41-A12C8937F5A1}" srcOrd="0" destOrd="0" presId="urn:microsoft.com/office/officeart/2005/8/layout/vList5"/>
    <dgm:cxn modelId="{4E2DD59D-9A03-4224-B51A-E07BDA58B411}" type="presParOf" srcId="{0A75E6F4-6C01-4389-B0AF-E1156901BF0F}" destId="{3A9F377C-B9EC-46BA-9C00-78E0B8A489B1}" srcOrd="1" destOrd="0" presId="urn:microsoft.com/office/officeart/2005/8/layout/vList5"/>
    <dgm:cxn modelId="{92F7B7E9-D44D-40B3-99A9-4A128EBB9C87}" type="presParOf" srcId="{A6FE16AE-44CB-4833-8E18-8CAB7BA3C672}" destId="{E36105F1-32E2-4AD8-AEF6-C0211CED1774}" srcOrd="1" destOrd="0" presId="urn:microsoft.com/office/officeart/2005/8/layout/vList5"/>
    <dgm:cxn modelId="{BA1C2C51-F6B1-4DEC-A73D-4C5EBBDA8FE5}" type="presParOf" srcId="{A6FE16AE-44CB-4833-8E18-8CAB7BA3C672}" destId="{23EF0C8B-8B4B-40CA-94C5-1B5971BC1178}" srcOrd="2" destOrd="0" presId="urn:microsoft.com/office/officeart/2005/8/layout/vList5"/>
    <dgm:cxn modelId="{F66590A7-1E89-4B8E-96DC-D7B32C1F0CFE}" type="presParOf" srcId="{23EF0C8B-8B4B-40CA-94C5-1B5971BC1178}" destId="{C56F3D1B-6106-40E8-9E09-365594B43CFC}" srcOrd="0" destOrd="0" presId="urn:microsoft.com/office/officeart/2005/8/layout/vList5"/>
    <dgm:cxn modelId="{60F5D433-E9CA-4D10-9193-FCA45512396A}" type="presParOf" srcId="{23EF0C8B-8B4B-40CA-94C5-1B5971BC1178}" destId="{E16EE4C0-823F-4458-BE15-C47234C1782F}" srcOrd="1" destOrd="0" presId="urn:microsoft.com/office/officeart/2005/8/layout/vList5"/>
    <dgm:cxn modelId="{729971AC-95C6-40A6-9284-AC2A47812A63}" type="presParOf" srcId="{A6FE16AE-44CB-4833-8E18-8CAB7BA3C672}" destId="{BD9B884E-2036-42E4-882E-26975F188BFC}" srcOrd="3" destOrd="0" presId="urn:microsoft.com/office/officeart/2005/8/layout/vList5"/>
    <dgm:cxn modelId="{18A80EF0-CDF3-41E5-8A34-0E3B83B02897}" type="presParOf" srcId="{A6FE16AE-44CB-4833-8E18-8CAB7BA3C672}" destId="{5C7FE99F-9A50-4195-BBFD-FC3E390CB8FB}" srcOrd="4" destOrd="0" presId="urn:microsoft.com/office/officeart/2005/8/layout/vList5"/>
    <dgm:cxn modelId="{E8B92651-5FCE-44FD-8F8D-596E07F81EF6}" type="presParOf" srcId="{5C7FE99F-9A50-4195-BBFD-FC3E390CB8FB}" destId="{501BA05B-114E-4B2D-AECF-A2446A02365E}" srcOrd="0" destOrd="0" presId="urn:microsoft.com/office/officeart/2005/8/layout/vList5"/>
    <dgm:cxn modelId="{7B9E141F-2752-4346-8C84-DD8560C7D45F}" type="presParOf" srcId="{5C7FE99F-9A50-4195-BBFD-FC3E390CB8FB}" destId="{BF4B150D-1037-493D-9D04-247D9726736D}" srcOrd="1" destOrd="0" presId="urn:microsoft.com/office/officeart/2005/8/layout/vList5"/>
    <dgm:cxn modelId="{CBD03618-6700-45A1-A94A-70B19F3EE322}" type="presParOf" srcId="{A6FE16AE-44CB-4833-8E18-8CAB7BA3C672}" destId="{66B18156-9047-4426-8E4C-2848EAD236C7}" srcOrd="5" destOrd="0" presId="urn:microsoft.com/office/officeart/2005/8/layout/vList5"/>
    <dgm:cxn modelId="{B97CFF59-9EF5-49A3-BD41-855CC11BEB25}" type="presParOf" srcId="{A6FE16AE-44CB-4833-8E18-8CAB7BA3C672}" destId="{A10DA8C8-4D67-413C-86C9-9C82C2C03271}" srcOrd="6" destOrd="0" presId="urn:microsoft.com/office/officeart/2005/8/layout/vList5"/>
    <dgm:cxn modelId="{4F9BAC56-0AA4-475F-9387-CBDB21C053B5}" type="presParOf" srcId="{A10DA8C8-4D67-413C-86C9-9C82C2C03271}" destId="{1C24C59E-F2DE-40E4-9A89-5FA3A2EBBC31}" srcOrd="0" destOrd="0" presId="urn:microsoft.com/office/officeart/2005/8/layout/vList5"/>
    <dgm:cxn modelId="{56647D33-9B1D-4A5E-80F5-5C00843D4B1A}" type="presParOf" srcId="{A10DA8C8-4D67-413C-86C9-9C82C2C03271}" destId="{B6DBBB6D-18FC-4592-AB35-FF61FF21DA2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795F52-83C9-4E62-80C2-667EAD9F6D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FD87E5-E8E3-4E6D-8933-A7DE8C54811D}">
      <dgm:prSet/>
      <dgm:spPr>
        <a:solidFill>
          <a:schemeClr val="accent1">
            <a:lumMod val="60000"/>
            <a:lumOff val="40000"/>
          </a:schemeClr>
        </a:solidFill>
      </dgm:spPr>
      <dgm:t>
        <a:bodyPr/>
        <a:lstStyle/>
        <a:p>
          <a:r>
            <a:rPr lang="en-US" b="1" dirty="0">
              <a:solidFill>
                <a:schemeClr val="tx1"/>
              </a:solidFill>
              <a:latin typeface="Montserrat" panose="00000500000000000000" pitchFamily="2" charset="0"/>
            </a:rPr>
            <a:t>Management Plan Implementation – Dean’s office</a:t>
          </a:r>
        </a:p>
      </dgm:t>
    </dgm:pt>
    <dgm:pt modelId="{CCC59C3C-551D-4E4D-A0B0-7A26A3F6EFD4}" type="parTrans" cxnId="{E23E6B15-7BF2-4ED3-B449-02F8EF2C91C0}">
      <dgm:prSet/>
      <dgm:spPr/>
      <dgm:t>
        <a:bodyPr/>
        <a:lstStyle/>
        <a:p>
          <a:endParaRPr lang="en-US">
            <a:solidFill>
              <a:schemeClr val="tx1"/>
            </a:solidFill>
            <a:latin typeface="Montserrat" panose="00000500000000000000" pitchFamily="2" charset="0"/>
          </a:endParaRPr>
        </a:p>
      </dgm:t>
    </dgm:pt>
    <dgm:pt modelId="{562979E3-C7CA-431B-AD2B-B71C5097F069}" type="sibTrans" cxnId="{E23E6B15-7BF2-4ED3-B449-02F8EF2C91C0}">
      <dgm:prSet/>
      <dgm:spPr/>
      <dgm:t>
        <a:bodyPr/>
        <a:lstStyle/>
        <a:p>
          <a:endParaRPr lang="en-US">
            <a:solidFill>
              <a:schemeClr val="tx1"/>
            </a:solidFill>
            <a:latin typeface="Montserrat" panose="00000500000000000000" pitchFamily="2" charset="0"/>
          </a:endParaRPr>
        </a:p>
      </dgm:t>
    </dgm:pt>
    <dgm:pt modelId="{91922DB9-92AF-4FC2-A132-4595779BF75F}">
      <dgm:prSet/>
      <dgm:spPr>
        <a:solidFill>
          <a:schemeClr val="accent1">
            <a:lumMod val="60000"/>
            <a:lumOff val="40000"/>
          </a:schemeClr>
        </a:solidFill>
      </dgm:spPr>
      <dgm:t>
        <a:bodyPr/>
        <a:lstStyle/>
        <a:p>
          <a:r>
            <a:rPr lang="en-US" b="1" dirty="0">
              <a:solidFill>
                <a:schemeClr val="tx1"/>
              </a:solidFill>
              <a:latin typeface="Montserrat" panose="00000500000000000000" pitchFamily="2" charset="0"/>
            </a:rPr>
            <a:t>Annual External Review – party independent of Vanderbilt</a:t>
          </a:r>
        </a:p>
      </dgm:t>
    </dgm:pt>
    <dgm:pt modelId="{78D1B063-8A87-4E24-B8B5-AD57B88FD5EA}" type="parTrans" cxnId="{7E1DB1A5-2C42-453A-8F69-A04A3AAC59FB}">
      <dgm:prSet/>
      <dgm:spPr/>
      <dgm:t>
        <a:bodyPr/>
        <a:lstStyle/>
        <a:p>
          <a:endParaRPr lang="en-US">
            <a:solidFill>
              <a:schemeClr val="tx1"/>
            </a:solidFill>
            <a:latin typeface="Montserrat" panose="00000500000000000000" pitchFamily="2" charset="0"/>
          </a:endParaRPr>
        </a:p>
      </dgm:t>
    </dgm:pt>
    <dgm:pt modelId="{6BC588B9-970F-4A1D-A779-5A4A35B9C2D0}" type="sibTrans" cxnId="{7E1DB1A5-2C42-453A-8F69-A04A3AAC59FB}">
      <dgm:prSet/>
      <dgm:spPr/>
      <dgm:t>
        <a:bodyPr/>
        <a:lstStyle/>
        <a:p>
          <a:endParaRPr lang="en-US">
            <a:solidFill>
              <a:schemeClr val="tx1"/>
            </a:solidFill>
            <a:latin typeface="Montserrat" panose="00000500000000000000" pitchFamily="2" charset="0"/>
          </a:endParaRPr>
        </a:p>
      </dgm:t>
    </dgm:pt>
    <dgm:pt modelId="{98A5AC08-2CCD-431A-BBFC-2AB457EB0970}">
      <dgm:prSet/>
      <dgm:spPr/>
      <dgm:t>
        <a:bodyPr/>
        <a:lstStyle/>
        <a:p>
          <a:r>
            <a:rPr lang="en-US" dirty="0">
              <a:solidFill>
                <a:schemeClr val="tx1"/>
              </a:solidFill>
              <a:latin typeface="Montserrat" panose="00000500000000000000" pitchFamily="2" charset="0"/>
            </a:rPr>
            <a:t>Expertise in science of the project</a:t>
          </a:r>
        </a:p>
      </dgm:t>
    </dgm:pt>
    <dgm:pt modelId="{5CC20CCB-8905-4F3D-BC88-15F16AC1A1CF}" type="parTrans" cxnId="{5528D361-D820-411C-8BAD-55EDF9F916CE}">
      <dgm:prSet/>
      <dgm:spPr/>
      <dgm:t>
        <a:bodyPr/>
        <a:lstStyle/>
        <a:p>
          <a:endParaRPr lang="en-US">
            <a:solidFill>
              <a:schemeClr val="tx1"/>
            </a:solidFill>
            <a:latin typeface="Montserrat" panose="00000500000000000000" pitchFamily="2" charset="0"/>
          </a:endParaRPr>
        </a:p>
      </dgm:t>
    </dgm:pt>
    <dgm:pt modelId="{02C8815D-E1B6-4F9A-A88F-952471B71867}" type="sibTrans" cxnId="{5528D361-D820-411C-8BAD-55EDF9F916CE}">
      <dgm:prSet/>
      <dgm:spPr/>
      <dgm:t>
        <a:bodyPr/>
        <a:lstStyle/>
        <a:p>
          <a:endParaRPr lang="en-US">
            <a:solidFill>
              <a:schemeClr val="tx1"/>
            </a:solidFill>
            <a:latin typeface="Montserrat" panose="00000500000000000000" pitchFamily="2" charset="0"/>
          </a:endParaRPr>
        </a:p>
      </dgm:t>
    </dgm:pt>
    <dgm:pt modelId="{F2B58026-D7E7-4106-853B-CDD60130E3C4}">
      <dgm:prSet/>
      <dgm:spPr/>
      <dgm:t>
        <a:bodyPr/>
        <a:lstStyle/>
        <a:p>
          <a:r>
            <a:rPr lang="en-US" dirty="0">
              <a:solidFill>
                <a:schemeClr val="tx1"/>
              </a:solidFill>
              <a:latin typeface="Montserrat" panose="00000500000000000000" pitchFamily="2" charset="0"/>
            </a:rPr>
            <a:t>Acceptable to the Dean or Dean’s designee</a:t>
          </a:r>
        </a:p>
      </dgm:t>
    </dgm:pt>
    <dgm:pt modelId="{EF0C6109-5881-4053-B595-F3BCF5CDE053}" type="parTrans" cxnId="{7ED9FB07-7BAC-4327-A024-849488A3FA8B}">
      <dgm:prSet/>
      <dgm:spPr/>
      <dgm:t>
        <a:bodyPr/>
        <a:lstStyle/>
        <a:p>
          <a:endParaRPr lang="en-US">
            <a:solidFill>
              <a:schemeClr val="tx1"/>
            </a:solidFill>
            <a:latin typeface="Montserrat" panose="00000500000000000000" pitchFamily="2" charset="0"/>
          </a:endParaRPr>
        </a:p>
      </dgm:t>
    </dgm:pt>
    <dgm:pt modelId="{EF8BFB2E-D271-44A7-B617-2B1384DF4476}" type="sibTrans" cxnId="{7ED9FB07-7BAC-4327-A024-849488A3FA8B}">
      <dgm:prSet/>
      <dgm:spPr/>
      <dgm:t>
        <a:bodyPr/>
        <a:lstStyle/>
        <a:p>
          <a:endParaRPr lang="en-US">
            <a:solidFill>
              <a:schemeClr val="tx1"/>
            </a:solidFill>
            <a:latin typeface="Montserrat" panose="00000500000000000000" pitchFamily="2" charset="0"/>
          </a:endParaRPr>
        </a:p>
      </dgm:t>
    </dgm:pt>
    <dgm:pt modelId="{D03868A6-0F19-4E4D-B817-3F17C6F73399}">
      <dgm:prSet/>
      <dgm:spPr/>
      <dgm:t>
        <a:bodyPr/>
        <a:lstStyle/>
        <a:p>
          <a:r>
            <a:rPr lang="en-US">
              <a:solidFill>
                <a:schemeClr val="tx1"/>
              </a:solidFill>
              <a:latin typeface="Montserrat" panose="00000500000000000000" pitchFamily="2" charset="0"/>
            </a:rPr>
            <a:t>Signs confidentiality agreement and attestation of no pre-existing financial relationships</a:t>
          </a:r>
        </a:p>
      </dgm:t>
    </dgm:pt>
    <dgm:pt modelId="{9AA00C51-5E05-4AA1-99ED-09AEDC4BC72F}" type="parTrans" cxnId="{4D2CDB02-913F-4F0E-BE30-71C7A75C7859}">
      <dgm:prSet/>
      <dgm:spPr/>
      <dgm:t>
        <a:bodyPr/>
        <a:lstStyle/>
        <a:p>
          <a:endParaRPr lang="en-US">
            <a:solidFill>
              <a:schemeClr val="tx1"/>
            </a:solidFill>
            <a:latin typeface="Montserrat" panose="00000500000000000000" pitchFamily="2" charset="0"/>
          </a:endParaRPr>
        </a:p>
      </dgm:t>
    </dgm:pt>
    <dgm:pt modelId="{54436457-95C5-4AD6-8C0E-6A0DE0C0E577}" type="sibTrans" cxnId="{4D2CDB02-913F-4F0E-BE30-71C7A75C7859}">
      <dgm:prSet/>
      <dgm:spPr/>
      <dgm:t>
        <a:bodyPr/>
        <a:lstStyle/>
        <a:p>
          <a:endParaRPr lang="en-US">
            <a:solidFill>
              <a:schemeClr val="tx1"/>
            </a:solidFill>
            <a:latin typeface="Montserrat" panose="00000500000000000000" pitchFamily="2" charset="0"/>
          </a:endParaRPr>
        </a:p>
      </dgm:t>
    </dgm:pt>
    <dgm:pt modelId="{71A86024-B566-4E7A-882F-591C33CCCFC8}">
      <dgm:prSet/>
      <dgm:spPr/>
      <dgm:t>
        <a:bodyPr/>
        <a:lstStyle/>
        <a:p>
          <a:r>
            <a:rPr lang="en-US">
              <a:solidFill>
                <a:schemeClr val="tx1"/>
              </a:solidFill>
              <a:latin typeface="Montserrat" panose="00000500000000000000" pitchFamily="2" charset="0"/>
            </a:rPr>
            <a:t>Reviews all materials deemed necessary to identify potential bias in the research</a:t>
          </a:r>
        </a:p>
      </dgm:t>
    </dgm:pt>
    <dgm:pt modelId="{49553043-7441-4483-A2F7-CD4EBFD43D20}" type="parTrans" cxnId="{1990DB4B-2E8A-4A55-82DC-F72C52707599}">
      <dgm:prSet/>
      <dgm:spPr/>
      <dgm:t>
        <a:bodyPr/>
        <a:lstStyle/>
        <a:p>
          <a:endParaRPr lang="en-US">
            <a:solidFill>
              <a:schemeClr val="tx1"/>
            </a:solidFill>
            <a:latin typeface="Montserrat" panose="00000500000000000000" pitchFamily="2" charset="0"/>
          </a:endParaRPr>
        </a:p>
      </dgm:t>
    </dgm:pt>
    <dgm:pt modelId="{FB9DDC16-7252-434E-AB1D-7385F66D298A}" type="sibTrans" cxnId="{1990DB4B-2E8A-4A55-82DC-F72C52707599}">
      <dgm:prSet/>
      <dgm:spPr/>
      <dgm:t>
        <a:bodyPr/>
        <a:lstStyle/>
        <a:p>
          <a:endParaRPr lang="en-US">
            <a:solidFill>
              <a:schemeClr val="tx1"/>
            </a:solidFill>
            <a:latin typeface="Montserrat" panose="00000500000000000000" pitchFamily="2" charset="0"/>
          </a:endParaRPr>
        </a:p>
      </dgm:t>
    </dgm:pt>
    <dgm:pt modelId="{52E68676-C979-4BB2-9611-E0CA34C4778C}">
      <dgm:prSet/>
      <dgm:spPr/>
      <dgm:t>
        <a:bodyPr/>
        <a:lstStyle/>
        <a:p>
          <a:r>
            <a:rPr lang="en-US">
              <a:solidFill>
                <a:schemeClr val="tx1"/>
              </a:solidFill>
              <a:latin typeface="Montserrat" panose="00000500000000000000" pitchFamily="2" charset="0"/>
            </a:rPr>
            <a:t>Interviews faculty, staff, and students involved in the research</a:t>
          </a:r>
        </a:p>
      </dgm:t>
    </dgm:pt>
    <dgm:pt modelId="{7F1233D7-C9A7-4B53-815F-54838489D4B6}" type="parTrans" cxnId="{400221BE-A702-4C04-9175-9E0B4EEB0542}">
      <dgm:prSet/>
      <dgm:spPr/>
      <dgm:t>
        <a:bodyPr/>
        <a:lstStyle/>
        <a:p>
          <a:endParaRPr lang="en-US">
            <a:solidFill>
              <a:schemeClr val="tx1"/>
            </a:solidFill>
            <a:latin typeface="Montserrat" panose="00000500000000000000" pitchFamily="2" charset="0"/>
          </a:endParaRPr>
        </a:p>
      </dgm:t>
    </dgm:pt>
    <dgm:pt modelId="{B70236BD-8921-4B44-8144-334E0E8345D9}" type="sibTrans" cxnId="{400221BE-A702-4C04-9175-9E0B4EEB0542}">
      <dgm:prSet/>
      <dgm:spPr/>
      <dgm:t>
        <a:bodyPr/>
        <a:lstStyle/>
        <a:p>
          <a:endParaRPr lang="en-US">
            <a:solidFill>
              <a:schemeClr val="tx1"/>
            </a:solidFill>
            <a:latin typeface="Montserrat" panose="00000500000000000000" pitchFamily="2" charset="0"/>
          </a:endParaRPr>
        </a:p>
      </dgm:t>
    </dgm:pt>
    <dgm:pt modelId="{D5EDB334-9536-46A2-AF3B-8382F8483D2B}">
      <dgm:prSet/>
      <dgm:spPr/>
      <dgm:t>
        <a:bodyPr/>
        <a:lstStyle/>
        <a:p>
          <a:r>
            <a:rPr lang="en-US">
              <a:solidFill>
                <a:schemeClr val="tx1"/>
              </a:solidFill>
              <a:latin typeface="Montserrat" panose="00000500000000000000" pitchFamily="2" charset="0"/>
            </a:rPr>
            <a:t>Reviews publications and presentation descriptive of the research</a:t>
          </a:r>
        </a:p>
      </dgm:t>
    </dgm:pt>
    <dgm:pt modelId="{3FFB9BBE-A3E4-45B3-AE7D-8F72F64C6781}" type="parTrans" cxnId="{70E7F8C4-5C77-47A0-AF87-5411CD8401E3}">
      <dgm:prSet/>
      <dgm:spPr/>
      <dgm:t>
        <a:bodyPr/>
        <a:lstStyle/>
        <a:p>
          <a:endParaRPr lang="en-US">
            <a:solidFill>
              <a:schemeClr val="tx1"/>
            </a:solidFill>
            <a:latin typeface="Montserrat" panose="00000500000000000000" pitchFamily="2" charset="0"/>
          </a:endParaRPr>
        </a:p>
      </dgm:t>
    </dgm:pt>
    <dgm:pt modelId="{51289978-66E7-495D-9C95-298300119AB8}" type="sibTrans" cxnId="{70E7F8C4-5C77-47A0-AF87-5411CD8401E3}">
      <dgm:prSet/>
      <dgm:spPr/>
      <dgm:t>
        <a:bodyPr/>
        <a:lstStyle/>
        <a:p>
          <a:endParaRPr lang="en-US">
            <a:solidFill>
              <a:schemeClr val="tx1"/>
            </a:solidFill>
            <a:latin typeface="Montserrat" panose="00000500000000000000" pitchFamily="2" charset="0"/>
          </a:endParaRPr>
        </a:p>
      </dgm:t>
    </dgm:pt>
    <dgm:pt modelId="{853C6B8D-DF6B-4079-9E78-A1D4E1365E4F}">
      <dgm:prSet/>
      <dgm:spPr/>
      <dgm:t>
        <a:bodyPr/>
        <a:lstStyle/>
        <a:p>
          <a:r>
            <a:rPr lang="en-US">
              <a:solidFill>
                <a:schemeClr val="tx1"/>
              </a:solidFill>
              <a:latin typeface="Montserrat" panose="00000500000000000000" pitchFamily="2" charset="0"/>
            </a:rPr>
            <a:t>Reviews business arrangements between Vanderbilt and new company </a:t>
          </a:r>
        </a:p>
      </dgm:t>
    </dgm:pt>
    <dgm:pt modelId="{9C3734E2-BBD9-4B0B-A210-8FD542BAFBFE}" type="parTrans" cxnId="{81864787-DA43-4242-8275-ECDDC6B17904}">
      <dgm:prSet/>
      <dgm:spPr/>
      <dgm:t>
        <a:bodyPr/>
        <a:lstStyle/>
        <a:p>
          <a:endParaRPr lang="en-US">
            <a:solidFill>
              <a:schemeClr val="tx1"/>
            </a:solidFill>
            <a:latin typeface="Montserrat" panose="00000500000000000000" pitchFamily="2" charset="0"/>
          </a:endParaRPr>
        </a:p>
      </dgm:t>
    </dgm:pt>
    <dgm:pt modelId="{DCAD01D2-95F2-41A0-9F29-C1D8D79A93EC}" type="sibTrans" cxnId="{81864787-DA43-4242-8275-ECDDC6B17904}">
      <dgm:prSet/>
      <dgm:spPr/>
      <dgm:t>
        <a:bodyPr/>
        <a:lstStyle/>
        <a:p>
          <a:endParaRPr lang="en-US">
            <a:solidFill>
              <a:schemeClr val="tx1"/>
            </a:solidFill>
            <a:latin typeface="Montserrat" panose="00000500000000000000" pitchFamily="2" charset="0"/>
          </a:endParaRPr>
        </a:p>
      </dgm:t>
    </dgm:pt>
    <dgm:pt modelId="{0FBF8257-5BCB-4DCB-B63F-0665B16FBA4D}">
      <dgm:prSet/>
      <dgm:spPr/>
      <dgm:t>
        <a:bodyPr/>
        <a:lstStyle/>
        <a:p>
          <a:r>
            <a:rPr lang="en-US">
              <a:solidFill>
                <a:schemeClr val="tx1"/>
              </a:solidFill>
              <a:latin typeface="Montserrat" panose="00000500000000000000" pitchFamily="2" charset="0"/>
            </a:rPr>
            <a:t>Report annually to the Dean and the COI Office</a:t>
          </a:r>
        </a:p>
      </dgm:t>
    </dgm:pt>
    <dgm:pt modelId="{3A0B8C85-7F7D-4EF1-A837-56C9621A41AA}" type="parTrans" cxnId="{AE94C05A-9024-451B-84DE-E548B3D4EDCE}">
      <dgm:prSet/>
      <dgm:spPr/>
      <dgm:t>
        <a:bodyPr/>
        <a:lstStyle/>
        <a:p>
          <a:endParaRPr lang="en-US">
            <a:solidFill>
              <a:schemeClr val="tx1"/>
            </a:solidFill>
            <a:latin typeface="Montserrat" panose="00000500000000000000" pitchFamily="2" charset="0"/>
          </a:endParaRPr>
        </a:p>
      </dgm:t>
    </dgm:pt>
    <dgm:pt modelId="{C9A25A0D-84A7-47F3-8032-7B57C137A998}" type="sibTrans" cxnId="{AE94C05A-9024-451B-84DE-E548B3D4EDCE}">
      <dgm:prSet/>
      <dgm:spPr/>
      <dgm:t>
        <a:bodyPr/>
        <a:lstStyle/>
        <a:p>
          <a:endParaRPr lang="en-US">
            <a:solidFill>
              <a:schemeClr val="tx1"/>
            </a:solidFill>
            <a:latin typeface="Montserrat" panose="00000500000000000000" pitchFamily="2" charset="0"/>
          </a:endParaRPr>
        </a:p>
      </dgm:t>
    </dgm:pt>
    <dgm:pt modelId="{CF7920D2-EDDD-46DA-9080-F883413EA8A1}">
      <dgm:prSet/>
      <dgm:spPr>
        <a:solidFill>
          <a:schemeClr val="accent1">
            <a:lumMod val="60000"/>
            <a:lumOff val="40000"/>
          </a:schemeClr>
        </a:solidFill>
      </dgm:spPr>
      <dgm:t>
        <a:bodyPr/>
        <a:lstStyle/>
        <a:p>
          <a:r>
            <a:rPr lang="en-US" b="1">
              <a:solidFill>
                <a:schemeClr val="tx1"/>
              </a:solidFill>
              <a:latin typeface="Montserrat" panose="00000500000000000000" pitchFamily="2" charset="0"/>
            </a:rPr>
            <a:t>Annual Internal Oversight</a:t>
          </a:r>
        </a:p>
      </dgm:t>
    </dgm:pt>
    <dgm:pt modelId="{23CD7B52-54AD-4631-BEA9-BDE9E7CA125D}" type="parTrans" cxnId="{EA08C051-47AA-4D16-84AD-44CFED3A336F}">
      <dgm:prSet/>
      <dgm:spPr/>
      <dgm:t>
        <a:bodyPr/>
        <a:lstStyle/>
        <a:p>
          <a:endParaRPr lang="en-US">
            <a:solidFill>
              <a:schemeClr val="tx1"/>
            </a:solidFill>
            <a:latin typeface="Montserrat" panose="00000500000000000000" pitchFamily="2" charset="0"/>
          </a:endParaRPr>
        </a:p>
      </dgm:t>
    </dgm:pt>
    <dgm:pt modelId="{B2B71B44-DDE0-4836-9196-6E2E05050ED4}" type="sibTrans" cxnId="{EA08C051-47AA-4D16-84AD-44CFED3A336F}">
      <dgm:prSet/>
      <dgm:spPr/>
      <dgm:t>
        <a:bodyPr/>
        <a:lstStyle/>
        <a:p>
          <a:endParaRPr lang="en-US">
            <a:solidFill>
              <a:schemeClr val="tx1"/>
            </a:solidFill>
            <a:latin typeface="Montserrat" panose="00000500000000000000" pitchFamily="2" charset="0"/>
          </a:endParaRPr>
        </a:p>
      </dgm:t>
    </dgm:pt>
    <dgm:pt modelId="{9EF675A4-5464-49C5-998E-94EF23FD3814}">
      <dgm:prSet/>
      <dgm:spPr/>
      <dgm:t>
        <a:bodyPr/>
        <a:lstStyle/>
        <a:p>
          <a:r>
            <a:rPr lang="en-US" dirty="0">
              <a:solidFill>
                <a:schemeClr val="tx1"/>
              </a:solidFill>
              <a:latin typeface="Montserrat" panose="00000500000000000000" pitchFamily="2" charset="0"/>
            </a:rPr>
            <a:t>Time and Effort</a:t>
          </a:r>
        </a:p>
      </dgm:t>
    </dgm:pt>
    <dgm:pt modelId="{C477B5E5-3693-49FB-BBE2-A02DDCA9128C}" type="parTrans" cxnId="{1C0B3325-CF6D-4143-B5D4-0182A2686C2B}">
      <dgm:prSet/>
      <dgm:spPr/>
      <dgm:t>
        <a:bodyPr/>
        <a:lstStyle/>
        <a:p>
          <a:endParaRPr lang="en-US">
            <a:solidFill>
              <a:schemeClr val="tx1"/>
            </a:solidFill>
            <a:latin typeface="Montserrat" panose="00000500000000000000" pitchFamily="2" charset="0"/>
          </a:endParaRPr>
        </a:p>
      </dgm:t>
    </dgm:pt>
    <dgm:pt modelId="{5B88DE8C-D796-40D1-89CD-ED16C147FC75}" type="sibTrans" cxnId="{1C0B3325-CF6D-4143-B5D4-0182A2686C2B}">
      <dgm:prSet/>
      <dgm:spPr/>
      <dgm:t>
        <a:bodyPr/>
        <a:lstStyle/>
        <a:p>
          <a:endParaRPr lang="en-US">
            <a:solidFill>
              <a:schemeClr val="tx1"/>
            </a:solidFill>
            <a:latin typeface="Montserrat" panose="00000500000000000000" pitchFamily="2" charset="0"/>
          </a:endParaRPr>
        </a:p>
      </dgm:t>
    </dgm:pt>
    <dgm:pt modelId="{51672DB3-DA4D-42E2-A0C4-23765B2C6DCE}">
      <dgm:prSet/>
      <dgm:spPr/>
      <dgm:t>
        <a:bodyPr/>
        <a:lstStyle/>
        <a:p>
          <a:r>
            <a:rPr lang="en-US" dirty="0">
              <a:solidFill>
                <a:schemeClr val="tx1"/>
              </a:solidFill>
              <a:latin typeface="Montserrat" panose="00000500000000000000" pitchFamily="2" charset="0"/>
            </a:rPr>
            <a:t>Students, Postdocs, and Trainees</a:t>
          </a:r>
        </a:p>
      </dgm:t>
    </dgm:pt>
    <dgm:pt modelId="{EDE2DA9C-A24C-437E-A7FD-547C51D7812E}" type="parTrans" cxnId="{99350A1E-E6B9-4081-B50D-2C1B4AD59453}">
      <dgm:prSet/>
      <dgm:spPr/>
      <dgm:t>
        <a:bodyPr/>
        <a:lstStyle/>
        <a:p>
          <a:endParaRPr lang="en-US">
            <a:solidFill>
              <a:schemeClr val="tx1"/>
            </a:solidFill>
            <a:latin typeface="Montserrat" panose="00000500000000000000" pitchFamily="2" charset="0"/>
          </a:endParaRPr>
        </a:p>
      </dgm:t>
    </dgm:pt>
    <dgm:pt modelId="{08CDB9B8-12AF-421F-ACA0-8C2F29463D1A}" type="sibTrans" cxnId="{99350A1E-E6B9-4081-B50D-2C1B4AD59453}">
      <dgm:prSet/>
      <dgm:spPr/>
      <dgm:t>
        <a:bodyPr/>
        <a:lstStyle/>
        <a:p>
          <a:endParaRPr lang="en-US">
            <a:solidFill>
              <a:schemeClr val="tx1"/>
            </a:solidFill>
            <a:latin typeface="Montserrat" panose="00000500000000000000" pitchFamily="2" charset="0"/>
          </a:endParaRPr>
        </a:p>
      </dgm:t>
    </dgm:pt>
    <dgm:pt modelId="{30D41E1B-C36C-483B-BC69-E960440DF59C}">
      <dgm:prSet/>
      <dgm:spPr/>
      <dgm:t>
        <a:bodyPr/>
        <a:lstStyle/>
        <a:p>
          <a:r>
            <a:rPr lang="en-US" dirty="0">
              <a:solidFill>
                <a:schemeClr val="tx1"/>
              </a:solidFill>
              <a:latin typeface="Montserrat" panose="00000500000000000000" pitchFamily="2" charset="0"/>
            </a:rPr>
            <a:t>Interested Parties</a:t>
          </a:r>
        </a:p>
      </dgm:t>
    </dgm:pt>
    <dgm:pt modelId="{E5779450-E248-42CB-85BF-F5E0BB61223D}" type="parTrans" cxnId="{B7B14A62-3D69-48DC-A92B-5B77BE664AD3}">
      <dgm:prSet/>
      <dgm:spPr/>
      <dgm:t>
        <a:bodyPr/>
        <a:lstStyle/>
        <a:p>
          <a:endParaRPr lang="en-US">
            <a:solidFill>
              <a:schemeClr val="tx1"/>
            </a:solidFill>
            <a:latin typeface="Montserrat" panose="00000500000000000000" pitchFamily="2" charset="0"/>
          </a:endParaRPr>
        </a:p>
      </dgm:t>
    </dgm:pt>
    <dgm:pt modelId="{25BC3D21-72EE-4AB9-9121-F63945D882FB}" type="sibTrans" cxnId="{B7B14A62-3D69-48DC-A92B-5B77BE664AD3}">
      <dgm:prSet/>
      <dgm:spPr/>
      <dgm:t>
        <a:bodyPr/>
        <a:lstStyle/>
        <a:p>
          <a:endParaRPr lang="en-US">
            <a:solidFill>
              <a:schemeClr val="tx1"/>
            </a:solidFill>
            <a:latin typeface="Montserrat" panose="00000500000000000000" pitchFamily="2" charset="0"/>
          </a:endParaRPr>
        </a:p>
      </dgm:t>
    </dgm:pt>
    <dgm:pt modelId="{D2BF75F1-32CD-4035-A237-F79025AB1246}">
      <dgm:prSet/>
      <dgm:spPr/>
      <dgm:t>
        <a:bodyPr/>
        <a:lstStyle/>
        <a:p>
          <a:r>
            <a:rPr lang="en-US" dirty="0">
              <a:solidFill>
                <a:schemeClr val="tx1"/>
              </a:solidFill>
              <a:latin typeface="Montserrat" panose="00000500000000000000" pitchFamily="2" charset="0"/>
            </a:rPr>
            <a:t>Public Disclosure</a:t>
          </a:r>
        </a:p>
      </dgm:t>
    </dgm:pt>
    <dgm:pt modelId="{7A3182D2-D57C-4618-BE3D-95061931FD3F}" type="parTrans" cxnId="{0B6EDCF8-F2B5-43A9-AC22-38F35E1D8272}">
      <dgm:prSet/>
      <dgm:spPr/>
      <dgm:t>
        <a:bodyPr/>
        <a:lstStyle/>
        <a:p>
          <a:endParaRPr lang="en-US">
            <a:solidFill>
              <a:schemeClr val="tx1"/>
            </a:solidFill>
            <a:latin typeface="Montserrat" panose="00000500000000000000" pitchFamily="2" charset="0"/>
          </a:endParaRPr>
        </a:p>
      </dgm:t>
    </dgm:pt>
    <dgm:pt modelId="{02A21B78-80A1-47CD-9BD1-C34649EE9B4B}" type="sibTrans" cxnId="{0B6EDCF8-F2B5-43A9-AC22-38F35E1D8272}">
      <dgm:prSet/>
      <dgm:spPr/>
      <dgm:t>
        <a:bodyPr/>
        <a:lstStyle/>
        <a:p>
          <a:endParaRPr lang="en-US">
            <a:solidFill>
              <a:schemeClr val="tx1"/>
            </a:solidFill>
            <a:latin typeface="Montserrat" panose="00000500000000000000" pitchFamily="2" charset="0"/>
          </a:endParaRPr>
        </a:p>
      </dgm:t>
    </dgm:pt>
    <dgm:pt modelId="{659B8D87-5D14-4301-82FA-3CCDA7DB2CE2}" type="pres">
      <dgm:prSet presAssocID="{E7795F52-83C9-4E62-80C2-667EAD9F6D69}" presName="linear" presStyleCnt="0">
        <dgm:presLayoutVars>
          <dgm:animLvl val="lvl"/>
          <dgm:resizeHandles val="exact"/>
        </dgm:presLayoutVars>
      </dgm:prSet>
      <dgm:spPr/>
    </dgm:pt>
    <dgm:pt modelId="{B93BD868-1DAE-4E79-BDFA-20EF6F1ECDC7}" type="pres">
      <dgm:prSet presAssocID="{E7FD87E5-E8E3-4E6D-8933-A7DE8C54811D}" presName="parentText" presStyleLbl="node1" presStyleIdx="0" presStyleCnt="3">
        <dgm:presLayoutVars>
          <dgm:chMax val="0"/>
          <dgm:bulletEnabled val="1"/>
        </dgm:presLayoutVars>
      </dgm:prSet>
      <dgm:spPr/>
    </dgm:pt>
    <dgm:pt modelId="{B0E698DB-7833-4757-86BA-E2069F636F98}" type="pres">
      <dgm:prSet presAssocID="{562979E3-C7CA-431B-AD2B-B71C5097F069}" presName="spacer" presStyleCnt="0"/>
      <dgm:spPr/>
    </dgm:pt>
    <dgm:pt modelId="{987C3AAD-4C25-4A59-9F10-960B37D997A4}" type="pres">
      <dgm:prSet presAssocID="{91922DB9-92AF-4FC2-A132-4595779BF75F}" presName="parentText" presStyleLbl="node1" presStyleIdx="1" presStyleCnt="3">
        <dgm:presLayoutVars>
          <dgm:chMax val="0"/>
          <dgm:bulletEnabled val="1"/>
        </dgm:presLayoutVars>
      </dgm:prSet>
      <dgm:spPr/>
    </dgm:pt>
    <dgm:pt modelId="{DA89B297-1EC4-4DA1-B4CA-A827F5DFA2F3}" type="pres">
      <dgm:prSet presAssocID="{91922DB9-92AF-4FC2-A132-4595779BF75F}" presName="childText" presStyleLbl="revTx" presStyleIdx="0" presStyleCnt="2">
        <dgm:presLayoutVars>
          <dgm:bulletEnabled val="1"/>
        </dgm:presLayoutVars>
      </dgm:prSet>
      <dgm:spPr/>
    </dgm:pt>
    <dgm:pt modelId="{70789E9B-C722-4F78-B8AB-C57F40F74DE6}" type="pres">
      <dgm:prSet presAssocID="{CF7920D2-EDDD-46DA-9080-F883413EA8A1}" presName="parentText" presStyleLbl="node1" presStyleIdx="2" presStyleCnt="3">
        <dgm:presLayoutVars>
          <dgm:chMax val="0"/>
          <dgm:bulletEnabled val="1"/>
        </dgm:presLayoutVars>
      </dgm:prSet>
      <dgm:spPr/>
    </dgm:pt>
    <dgm:pt modelId="{33F5549C-633C-4779-AF36-4A94DD1D6C27}" type="pres">
      <dgm:prSet presAssocID="{CF7920D2-EDDD-46DA-9080-F883413EA8A1}" presName="childText" presStyleLbl="revTx" presStyleIdx="1" presStyleCnt="2">
        <dgm:presLayoutVars>
          <dgm:bulletEnabled val="1"/>
        </dgm:presLayoutVars>
      </dgm:prSet>
      <dgm:spPr/>
    </dgm:pt>
  </dgm:ptLst>
  <dgm:cxnLst>
    <dgm:cxn modelId="{4D2CDB02-913F-4F0E-BE30-71C7A75C7859}" srcId="{91922DB9-92AF-4FC2-A132-4595779BF75F}" destId="{D03868A6-0F19-4E4D-B817-3F17C6F73399}" srcOrd="2" destOrd="0" parTransId="{9AA00C51-5E05-4AA1-99ED-09AEDC4BC72F}" sibTransId="{54436457-95C5-4AD6-8C0E-6A0DE0C0E577}"/>
    <dgm:cxn modelId="{25EB7B04-BB93-47E3-8408-F4D0E4BCFFAD}" type="presOf" srcId="{71A86024-B566-4E7A-882F-591C33CCCFC8}" destId="{DA89B297-1EC4-4DA1-B4CA-A827F5DFA2F3}" srcOrd="0" destOrd="3" presId="urn:microsoft.com/office/officeart/2005/8/layout/vList2"/>
    <dgm:cxn modelId="{D1BA7106-3984-4501-B741-0EA28B339386}" type="presOf" srcId="{0FBF8257-5BCB-4DCB-B63F-0665B16FBA4D}" destId="{DA89B297-1EC4-4DA1-B4CA-A827F5DFA2F3}" srcOrd="0" destOrd="7" presId="urn:microsoft.com/office/officeart/2005/8/layout/vList2"/>
    <dgm:cxn modelId="{7ED9FB07-7BAC-4327-A024-849488A3FA8B}" srcId="{91922DB9-92AF-4FC2-A132-4595779BF75F}" destId="{F2B58026-D7E7-4106-853B-CDD60130E3C4}" srcOrd="1" destOrd="0" parTransId="{EF0C6109-5881-4053-B595-F3BCF5CDE053}" sibTransId="{EF8BFB2E-D271-44A7-B617-2B1384DF4476}"/>
    <dgm:cxn modelId="{E23E6B15-7BF2-4ED3-B449-02F8EF2C91C0}" srcId="{E7795F52-83C9-4E62-80C2-667EAD9F6D69}" destId="{E7FD87E5-E8E3-4E6D-8933-A7DE8C54811D}" srcOrd="0" destOrd="0" parTransId="{CCC59C3C-551D-4E4D-A0B0-7A26A3F6EFD4}" sibTransId="{562979E3-C7CA-431B-AD2B-B71C5097F069}"/>
    <dgm:cxn modelId="{99350A1E-E6B9-4081-B50D-2C1B4AD59453}" srcId="{CF7920D2-EDDD-46DA-9080-F883413EA8A1}" destId="{51672DB3-DA4D-42E2-A0C4-23765B2C6DCE}" srcOrd="1" destOrd="0" parTransId="{EDE2DA9C-A24C-437E-A7FD-547C51D7812E}" sibTransId="{08CDB9B8-12AF-421F-ACA0-8C2F29463D1A}"/>
    <dgm:cxn modelId="{1C0B3325-CF6D-4143-B5D4-0182A2686C2B}" srcId="{CF7920D2-EDDD-46DA-9080-F883413EA8A1}" destId="{9EF675A4-5464-49C5-998E-94EF23FD3814}" srcOrd="0" destOrd="0" parTransId="{C477B5E5-3693-49FB-BBE2-A02DDCA9128C}" sibTransId="{5B88DE8C-D796-40D1-89CD-ED16C147FC75}"/>
    <dgm:cxn modelId="{D6B6023E-E488-4154-8BBD-42BDD7E6E47B}" type="presOf" srcId="{F2B58026-D7E7-4106-853B-CDD60130E3C4}" destId="{DA89B297-1EC4-4DA1-B4CA-A827F5DFA2F3}" srcOrd="0" destOrd="1" presId="urn:microsoft.com/office/officeart/2005/8/layout/vList2"/>
    <dgm:cxn modelId="{F189C55E-4D71-4473-BA41-3DAC18BD2137}" type="presOf" srcId="{E7795F52-83C9-4E62-80C2-667EAD9F6D69}" destId="{659B8D87-5D14-4301-82FA-3CCDA7DB2CE2}" srcOrd="0" destOrd="0" presId="urn:microsoft.com/office/officeart/2005/8/layout/vList2"/>
    <dgm:cxn modelId="{5528D361-D820-411C-8BAD-55EDF9F916CE}" srcId="{91922DB9-92AF-4FC2-A132-4595779BF75F}" destId="{98A5AC08-2CCD-431A-BBFC-2AB457EB0970}" srcOrd="0" destOrd="0" parTransId="{5CC20CCB-8905-4F3D-BC88-15F16AC1A1CF}" sibTransId="{02C8815D-E1B6-4F9A-A88F-952471B71867}"/>
    <dgm:cxn modelId="{B7B14A62-3D69-48DC-A92B-5B77BE664AD3}" srcId="{CF7920D2-EDDD-46DA-9080-F883413EA8A1}" destId="{30D41E1B-C36C-483B-BC69-E960440DF59C}" srcOrd="2" destOrd="0" parTransId="{E5779450-E248-42CB-85BF-F5E0BB61223D}" sibTransId="{25BC3D21-72EE-4AB9-9121-F63945D882FB}"/>
    <dgm:cxn modelId="{88A2846B-5751-465B-A8F1-C974139E8DCC}" type="presOf" srcId="{CF7920D2-EDDD-46DA-9080-F883413EA8A1}" destId="{70789E9B-C722-4F78-B8AB-C57F40F74DE6}" srcOrd="0" destOrd="0" presId="urn:microsoft.com/office/officeart/2005/8/layout/vList2"/>
    <dgm:cxn modelId="{1990DB4B-2E8A-4A55-82DC-F72C52707599}" srcId="{91922DB9-92AF-4FC2-A132-4595779BF75F}" destId="{71A86024-B566-4E7A-882F-591C33CCCFC8}" srcOrd="3" destOrd="0" parTransId="{49553043-7441-4483-A2F7-CD4EBFD43D20}" sibTransId="{FB9DDC16-7252-434E-AB1D-7385F66D298A}"/>
    <dgm:cxn modelId="{EA08C051-47AA-4D16-84AD-44CFED3A336F}" srcId="{E7795F52-83C9-4E62-80C2-667EAD9F6D69}" destId="{CF7920D2-EDDD-46DA-9080-F883413EA8A1}" srcOrd="2" destOrd="0" parTransId="{23CD7B52-54AD-4631-BEA9-BDE9E7CA125D}" sibTransId="{B2B71B44-DDE0-4836-9196-6E2E05050ED4}"/>
    <dgm:cxn modelId="{7FA86553-BC2E-40FF-8739-93C407B98D34}" type="presOf" srcId="{E7FD87E5-E8E3-4E6D-8933-A7DE8C54811D}" destId="{B93BD868-1DAE-4E79-BDFA-20EF6F1ECDC7}" srcOrd="0" destOrd="0" presId="urn:microsoft.com/office/officeart/2005/8/layout/vList2"/>
    <dgm:cxn modelId="{0E07F076-2B4D-40AD-A018-98F388576AB5}" type="presOf" srcId="{853C6B8D-DF6B-4079-9E78-A1D4E1365E4F}" destId="{DA89B297-1EC4-4DA1-B4CA-A827F5DFA2F3}" srcOrd="0" destOrd="6" presId="urn:microsoft.com/office/officeart/2005/8/layout/vList2"/>
    <dgm:cxn modelId="{AE94C05A-9024-451B-84DE-E548B3D4EDCE}" srcId="{91922DB9-92AF-4FC2-A132-4595779BF75F}" destId="{0FBF8257-5BCB-4DCB-B63F-0665B16FBA4D}" srcOrd="7" destOrd="0" parTransId="{3A0B8C85-7F7D-4EF1-A837-56C9621A41AA}" sibTransId="{C9A25A0D-84A7-47F3-8032-7B57C137A998}"/>
    <dgm:cxn modelId="{81864787-DA43-4242-8275-ECDDC6B17904}" srcId="{91922DB9-92AF-4FC2-A132-4595779BF75F}" destId="{853C6B8D-DF6B-4079-9E78-A1D4E1365E4F}" srcOrd="6" destOrd="0" parTransId="{9C3734E2-BBD9-4B0B-A210-8FD542BAFBFE}" sibTransId="{DCAD01D2-95F2-41A0-9F29-C1D8D79A93EC}"/>
    <dgm:cxn modelId="{EA3B138A-46E0-49EF-B006-37E138CA942A}" type="presOf" srcId="{9EF675A4-5464-49C5-998E-94EF23FD3814}" destId="{33F5549C-633C-4779-AF36-4A94DD1D6C27}" srcOrd="0" destOrd="0" presId="urn:microsoft.com/office/officeart/2005/8/layout/vList2"/>
    <dgm:cxn modelId="{FBD9B18E-E2AA-4630-9048-CA01A694D5FD}" type="presOf" srcId="{51672DB3-DA4D-42E2-A0C4-23765B2C6DCE}" destId="{33F5549C-633C-4779-AF36-4A94DD1D6C27}" srcOrd="0" destOrd="1" presId="urn:microsoft.com/office/officeart/2005/8/layout/vList2"/>
    <dgm:cxn modelId="{7E1DB1A5-2C42-453A-8F69-A04A3AAC59FB}" srcId="{E7795F52-83C9-4E62-80C2-667EAD9F6D69}" destId="{91922DB9-92AF-4FC2-A132-4595779BF75F}" srcOrd="1" destOrd="0" parTransId="{78D1B063-8A87-4E24-B8B5-AD57B88FD5EA}" sibTransId="{6BC588B9-970F-4A1D-A779-5A4A35B9C2D0}"/>
    <dgm:cxn modelId="{AB7BD6B8-237D-4F06-92FF-08F23BDDD5EF}" type="presOf" srcId="{D2BF75F1-32CD-4035-A237-F79025AB1246}" destId="{33F5549C-633C-4779-AF36-4A94DD1D6C27}" srcOrd="0" destOrd="3" presId="urn:microsoft.com/office/officeart/2005/8/layout/vList2"/>
    <dgm:cxn modelId="{5379BBB9-0E4C-4357-9269-E740B867744A}" type="presOf" srcId="{91922DB9-92AF-4FC2-A132-4595779BF75F}" destId="{987C3AAD-4C25-4A59-9F10-960B37D997A4}" srcOrd="0" destOrd="0" presId="urn:microsoft.com/office/officeart/2005/8/layout/vList2"/>
    <dgm:cxn modelId="{400221BE-A702-4C04-9175-9E0B4EEB0542}" srcId="{91922DB9-92AF-4FC2-A132-4595779BF75F}" destId="{52E68676-C979-4BB2-9611-E0CA34C4778C}" srcOrd="4" destOrd="0" parTransId="{7F1233D7-C9A7-4B53-815F-54838489D4B6}" sibTransId="{B70236BD-8921-4B44-8144-334E0E8345D9}"/>
    <dgm:cxn modelId="{70E7F8C4-5C77-47A0-AF87-5411CD8401E3}" srcId="{91922DB9-92AF-4FC2-A132-4595779BF75F}" destId="{D5EDB334-9536-46A2-AF3B-8382F8483D2B}" srcOrd="5" destOrd="0" parTransId="{3FFB9BBE-A3E4-45B3-AE7D-8F72F64C6781}" sibTransId="{51289978-66E7-495D-9C95-298300119AB8}"/>
    <dgm:cxn modelId="{2223BECC-E208-47F0-AFF9-521DA7A1065D}" type="presOf" srcId="{D03868A6-0F19-4E4D-B817-3F17C6F73399}" destId="{DA89B297-1EC4-4DA1-B4CA-A827F5DFA2F3}" srcOrd="0" destOrd="2" presId="urn:microsoft.com/office/officeart/2005/8/layout/vList2"/>
    <dgm:cxn modelId="{EE169DCE-8BE8-441D-8DAC-E6448164A04A}" type="presOf" srcId="{30D41E1B-C36C-483B-BC69-E960440DF59C}" destId="{33F5549C-633C-4779-AF36-4A94DD1D6C27}" srcOrd="0" destOrd="2" presId="urn:microsoft.com/office/officeart/2005/8/layout/vList2"/>
    <dgm:cxn modelId="{8B53D6E5-57BB-4774-ACCF-159881F9F43F}" type="presOf" srcId="{98A5AC08-2CCD-431A-BBFC-2AB457EB0970}" destId="{DA89B297-1EC4-4DA1-B4CA-A827F5DFA2F3}" srcOrd="0" destOrd="0" presId="urn:microsoft.com/office/officeart/2005/8/layout/vList2"/>
    <dgm:cxn modelId="{D0FBE7E5-35EA-45B6-AB5D-239CCEBDCF90}" type="presOf" srcId="{52E68676-C979-4BB2-9611-E0CA34C4778C}" destId="{DA89B297-1EC4-4DA1-B4CA-A827F5DFA2F3}" srcOrd="0" destOrd="4" presId="urn:microsoft.com/office/officeart/2005/8/layout/vList2"/>
    <dgm:cxn modelId="{500760EA-0935-4873-8867-0AB9AF1D0AE8}" type="presOf" srcId="{D5EDB334-9536-46A2-AF3B-8382F8483D2B}" destId="{DA89B297-1EC4-4DA1-B4CA-A827F5DFA2F3}" srcOrd="0" destOrd="5" presId="urn:microsoft.com/office/officeart/2005/8/layout/vList2"/>
    <dgm:cxn modelId="{0B6EDCF8-F2B5-43A9-AC22-38F35E1D8272}" srcId="{CF7920D2-EDDD-46DA-9080-F883413EA8A1}" destId="{D2BF75F1-32CD-4035-A237-F79025AB1246}" srcOrd="3" destOrd="0" parTransId="{7A3182D2-D57C-4618-BE3D-95061931FD3F}" sibTransId="{02A21B78-80A1-47CD-9BD1-C34649EE9B4B}"/>
    <dgm:cxn modelId="{8BCE5A93-3958-4458-8778-5DA03B529312}" type="presParOf" srcId="{659B8D87-5D14-4301-82FA-3CCDA7DB2CE2}" destId="{B93BD868-1DAE-4E79-BDFA-20EF6F1ECDC7}" srcOrd="0" destOrd="0" presId="urn:microsoft.com/office/officeart/2005/8/layout/vList2"/>
    <dgm:cxn modelId="{272C272C-4178-45BB-9CB1-7DDBD5CBFD5A}" type="presParOf" srcId="{659B8D87-5D14-4301-82FA-3CCDA7DB2CE2}" destId="{B0E698DB-7833-4757-86BA-E2069F636F98}" srcOrd="1" destOrd="0" presId="urn:microsoft.com/office/officeart/2005/8/layout/vList2"/>
    <dgm:cxn modelId="{40670026-B1D1-4CCB-9E0B-4A19DB358EBF}" type="presParOf" srcId="{659B8D87-5D14-4301-82FA-3CCDA7DB2CE2}" destId="{987C3AAD-4C25-4A59-9F10-960B37D997A4}" srcOrd="2" destOrd="0" presId="urn:microsoft.com/office/officeart/2005/8/layout/vList2"/>
    <dgm:cxn modelId="{5F2901A5-C216-4E78-AA91-31815490F9E9}" type="presParOf" srcId="{659B8D87-5D14-4301-82FA-3CCDA7DB2CE2}" destId="{DA89B297-1EC4-4DA1-B4CA-A827F5DFA2F3}" srcOrd="3" destOrd="0" presId="urn:microsoft.com/office/officeart/2005/8/layout/vList2"/>
    <dgm:cxn modelId="{DF254CF9-F3C5-4507-85D7-2FC335B85CFC}" type="presParOf" srcId="{659B8D87-5D14-4301-82FA-3CCDA7DB2CE2}" destId="{70789E9B-C722-4F78-B8AB-C57F40F74DE6}" srcOrd="4" destOrd="0" presId="urn:microsoft.com/office/officeart/2005/8/layout/vList2"/>
    <dgm:cxn modelId="{A5E546CE-CACF-4A22-B445-29363981DBD1}" type="presParOf" srcId="{659B8D87-5D14-4301-82FA-3CCDA7DB2CE2}" destId="{33F5549C-633C-4779-AF36-4A94DD1D6C27}"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0943CD-2F0F-4204-8C4C-AD66D4CEAE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4864BD-DDE8-4F41-B886-0A260C2A6BE2}">
      <dgm:prSet custT="1"/>
      <dgm:spPr>
        <a:xfrm>
          <a:off x="0" y="5339"/>
          <a:ext cx="11023600" cy="879840"/>
        </a:xfrm>
        <a:prstGeom prst="roundRect">
          <a:avLst/>
        </a:prstGeom>
        <a:solidFill>
          <a:srgbClr val="E0D5C0"/>
        </a:solidFill>
        <a:ln w="12700" cap="flat" cmpd="sng" algn="ctr">
          <a:solidFill>
            <a:srgbClr val="F5F3EF">
              <a:hueOff val="0"/>
              <a:satOff val="0"/>
              <a:lumOff val="0"/>
              <a:alphaOff val="0"/>
            </a:srgbClr>
          </a:solidFill>
          <a:prstDash val="solid"/>
          <a:miter lim="800000"/>
        </a:ln>
        <a:effectLst/>
      </dgm:spPr>
      <dgm:t>
        <a:bodyPr/>
        <a:lstStyle/>
        <a:p>
          <a:pPr>
            <a:buNone/>
          </a:pPr>
          <a:r>
            <a:rPr lang="en-US" sz="1600" b="1" dirty="0">
              <a:solidFill>
                <a:srgbClr val="1C1C1C"/>
              </a:solidFill>
              <a:latin typeface="Calibri" panose="020F0502020204030204"/>
              <a:ea typeface="+mn-ea"/>
              <a:cs typeface="+mn-cs"/>
            </a:rPr>
            <a:t>University Conflicts Committee (UCC)</a:t>
          </a:r>
          <a:endParaRPr lang="en-US" sz="1600" dirty="0">
            <a:solidFill>
              <a:srgbClr val="1C1C1C"/>
            </a:solidFill>
            <a:latin typeface="Calibri" panose="020F0502020204030204"/>
            <a:ea typeface="+mn-ea"/>
            <a:cs typeface="+mn-cs"/>
          </a:endParaRPr>
        </a:p>
      </dgm:t>
    </dgm:pt>
    <dgm:pt modelId="{2DFDC9AE-D2E2-4FB9-8922-D9B36AEC3D94}" type="parTrans" cxnId="{B1941ED3-658C-412A-A997-B0FEB5AF059E}">
      <dgm:prSet/>
      <dgm:spPr/>
      <dgm:t>
        <a:bodyPr/>
        <a:lstStyle/>
        <a:p>
          <a:endParaRPr lang="en-US"/>
        </a:p>
      </dgm:t>
    </dgm:pt>
    <dgm:pt modelId="{8CABF236-1A35-42F2-89B0-57D5C1AEE035}" type="sibTrans" cxnId="{B1941ED3-658C-412A-A997-B0FEB5AF059E}">
      <dgm:prSet/>
      <dgm:spPr/>
      <dgm:t>
        <a:bodyPr/>
        <a:lstStyle/>
        <a:p>
          <a:endParaRPr lang="en-US"/>
        </a:p>
      </dgm:t>
    </dgm:pt>
    <dgm:pt modelId="{AD77E43D-F35C-4821-8060-649E0B241FBA}">
      <dgm:prSet custT="1"/>
      <dgm:spPr>
        <a:xfrm>
          <a:off x="0" y="885179"/>
          <a:ext cx="11023600" cy="2286315"/>
        </a:xfrm>
        <a:prstGeom prst="rect">
          <a:avLst/>
        </a:prstGeom>
        <a:noFill/>
        <a:ln>
          <a:noFill/>
        </a:ln>
        <a:effectLst/>
      </dgm:spPr>
      <dgm:t>
        <a:bodyPr/>
        <a:lstStyle/>
        <a:p>
          <a:pPr marL="228600">
            <a:buClr>
              <a:srgbClr val="B3C9CD">
                <a:lumMod val="50000"/>
              </a:srgbClr>
            </a:buClr>
            <a:buChar char="•"/>
          </a:pPr>
          <a:r>
            <a:rPr lang="en-US" sz="1400" dirty="0">
              <a:solidFill>
                <a:srgbClr val="1C1C1C">
                  <a:hueOff val="0"/>
                  <a:satOff val="0"/>
                  <a:lumOff val="0"/>
                  <a:alphaOff val="0"/>
                </a:srgbClr>
              </a:solidFill>
              <a:latin typeface="Calibri" panose="020F0502020204030204"/>
              <a:ea typeface="+mn-ea"/>
              <a:cs typeface="+mn-cs"/>
            </a:rPr>
            <a:t>Reviews and manages complex COI matters:</a:t>
          </a:r>
        </a:p>
      </dgm:t>
    </dgm:pt>
    <dgm:pt modelId="{CC10B426-1463-438D-BA7E-70EACBC833C5}" type="parTrans" cxnId="{7A30DCFA-FE6F-4B26-A862-DEDAE0EC111E}">
      <dgm:prSet/>
      <dgm:spPr/>
      <dgm:t>
        <a:bodyPr/>
        <a:lstStyle/>
        <a:p>
          <a:endParaRPr lang="en-US"/>
        </a:p>
      </dgm:t>
    </dgm:pt>
    <dgm:pt modelId="{15427027-7547-4E1B-A6BC-C1F2AEA0C355}" type="sibTrans" cxnId="{7A30DCFA-FE6F-4B26-A862-DEDAE0EC111E}">
      <dgm:prSet/>
      <dgm:spPr/>
      <dgm:t>
        <a:bodyPr/>
        <a:lstStyle/>
        <a:p>
          <a:endParaRPr lang="en-US"/>
        </a:p>
      </dgm:t>
    </dgm:pt>
    <dgm:pt modelId="{08B5A3EA-F9DD-4253-AF3D-20ECB52EFB3A}">
      <dgm:prSet custT="1"/>
      <dgm:spPr>
        <a:xfrm>
          <a:off x="0" y="885179"/>
          <a:ext cx="11023600" cy="2286315"/>
        </a:xfrm>
        <a:prstGeom prst="rect">
          <a:avLst/>
        </a:prstGeom>
        <a:noFill/>
        <a:ln>
          <a:noFill/>
        </a:ln>
        <a:effectLst/>
      </dgm:spPr>
      <dgm:t>
        <a:bodyPr/>
        <a:lstStyle/>
        <a:p>
          <a:pPr marL="228600">
            <a:buClr>
              <a:srgbClr val="B3C9CD">
                <a:lumMod val="50000"/>
              </a:srgbClr>
            </a:buClr>
            <a:buChar char="•"/>
          </a:pPr>
          <a:r>
            <a:rPr lang="en-US" sz="1400" dirty="0">
              <a:solidFill>
                <a:srgbClr val="1C1C1C">
                  <a:hueOff val="0"/>
                  <a:satOff val="0"/>
                  <a:lumOff val="0"/>
                  <a:alphaOff val="0"/>
                </a:srgbClr>
              </a:solidFill>
              <a:latin typeface="Calibri" panose="020F0502020204030204"/>
              <a:ea typeface="+mn-ea"/>
              <a:cs typeface="+mn-cs"/>
            </a:rPr>
            <a:t>Advises the COI Office on questions or policy and practice</a:t>
          </a:r>
        </a:p>
      </dgm:t>
    </dgm:pt>
    <dgm:pt modelId="{2A6F8248-16D2-41EF-A575-9E83B5A7E005}" type="parTrans" cxnId="{8E75619F-3AEB-4AAF-B7A4-2C14A06B796E}">
      <dgm:prSet/>
      <dgm:spPr/>
      <dgm:t>
        <a:bodyPr/>
        <a:lstStyle/>
        <a:p>
          <a:endParaRPr lang="en-US"/>
        </a:p>
      </dgm:t>
    </dgm:pt>
    <dgm:pt modelId="{07428B6E-37EB-4E47-A7C5-E362805FB14D}" type="sibTrans" cxnId="{8E75619F-3AEB-4AAF-B7A4-2C14A06B796E}">
      <dgm:prSet/>
      <dgm:spPr/>
      <dgm:t>
        <a:bodyPr/>
        <a:lstStyle/>
        <a:p>
          <a:endParaRPr lang="en-US"/>
        </a:p>
      </dgm:t>
    </dgm:pt>
    <dgm:pt modelId="{A2951533-E0C4-446C-883A-B1E4EA4C4F85}">
      <dgm:prSet custT="1"/>
      <dgm:spPr>
        <a:xfrm>
          <a:off x="0" y="885179"/>
          <a:ext cx="11023600" cy="2286315"/>
        </a:xfrm>
        <a:prstGeom prst="rect">
          <a:avLst/>
        </a:prstGeom>
        <a:noFill/>
        <a:ln>
          <a:noFill/>
        </a:ln>
        <a:effectLst/>
      </dgm:spPr>
      <dgm:t>
        <a:bodyPr/>
        <a:lstStyle/>
        <a:p>
          <a:pPr marL="228600">
            <a:buClr>
              <a:srgbClr val="B3C9CD">
                <a:lumMod val="50000"/>
              </a:srgbClr>
            </a:buClr>
            <a:buChar char="•"/>
          </a:pPr>
          <a:r>
            <a:rPr lang="en-US" sz="1400" dirty="0">
              <a:solidFill>
                <a:srgbClr val="1C1C1C">
                  <a:hueOff val="0"/>
                  <a:satOff val="0"/>
                  <a:lumOff val="0"/>
                  <a:alphaOff val="0"/>
                </a:srgbClr>
              </a:solidFill>
              <a:latin typeface="Calibri" panose="020F0502020204030204"/>
              <a:ea typeface="+mn-ea"/>
              <a:cs typeface="+mn-cs"/>
            </a:rPr>
            <a:t>Membership includes representatives from several departments throughout Vanderbilt</a:t>
          </a:r>
        </a:p>
      </dgm:t>
    </dgm:pt>
    <dgm:pt modelId="{DD4CB666-38D2-4CE1-9BCE-1F5B16FEC3D6}" type="parTrans" cxnId="{0040120E-8AAE-4F95-BBD6-3A0492A7785A}">
      <dgm:prSet/>
      <dgm:spPr/>
      <dgm:t>
        <a:bodyPr/>
        <a:lstStyle/>
        <a:p>
          <a:endParaRPr lang="en-US"/>
        </a:p>
      </dgm:t>
    </dgm:pt>
    <dgm:pt modelId="{DDB1E489-F271-4741-9548-E796D814AEB5}" type="sibTrans" cxnId="{0040120E-8AAE-4F95-BBD6-3A0492A7785A}">
      <dgm:prSet/>
      <dgm:spPr/>
      <dgm:t>
        <a:bodyPr/>
        <a:lstStyle/>
        <a:p>
          <a:endParaRPr lang="en-US"/>
        </a:p>
      </dgm:t>
    </dgm:pt>
    <dgm:pt modelId="{E5A020F5-7B25-4F3A-AD11-F9E2FCC5221C}">
      <dgm:prSet custT="1"/>
      <dgm:spPr>
        <a:xfrm>
          <a:off x="0" y="885179"/>
          <a:ext cx="11023600" cy="2286315"/>
        </a:xfrm>
        <a:prstGeom prst="rect">
          <a:avLst/>
        </a:prstGeom>
        <a:noFill/>
        <a:ln>
          <a:noFill/>
        </a:ln>
        <a:effectLst/>
      </dgm:spPr>
      <dgm:t>
        <a:bodyPr/>
        <a:lstStyle/>
        <a:p>
          <a:pPr marL="228600">
            <a:buClr>
              <a:srgbClr val="B3C9CD">
                <a:lumMod val="50000"/>
              </a:srgbClr>
            </a:buClr>
            <a:buChar char="•"/>
          </a:pPr>
          <a:r>
            <a:rPr lang="en-US" sz="1400" dirty="0">
              <a:solidFill>
                <a:srgbClr val="1C1C1C">
                  <a:hueOff val="0"/>
                  <a:satOff val="0"/>
                  <a:lumOff val="0"/>
                  <a:alphaOff val="0"/>
                </a:srgbClr>
              </a:solidFill>
              <a:latin typeface="Calibri" panose="020F0502020204030204"/>
              <a:ea typeface="+mn-ea"/>
              <a:cs typeface="+mn-cs"/>
            </a:rPr>
            <a:t>General Counsel serves as Chair of the Committee</a:t>
          </a:r>
        </a:p>
      </dgm:t>
    </dgm:pt>
    <dgm:pt modelId="{2FF96FD7-EC45-4D51-AEE6-792DBA5E6504}" type="parTrans" cxnId="{79D7EB32-6C6E-477B-B70D-D6EEBC10E7BC}">
      <dgm:prSet/>
      <dgm:spPr/>
      <dgm:t>
        <a:bodyPr/>
        <a:lstStyle/>
        <a:p>
          <a:endParaRPr lang="en-US"/>
        </a:p>
      </dgm:t>
    </dgm:pt>
    <dgm:pt modelId="{AD38E59C-9400-4DFE-81E9-A7487B9D8406}" type="sibTrans" cxnId="{79D7EB32-6C6E-477B-B70D-D6EEBC10E7BC}">
      <dgm:prSet/>
      <dgm:spPr/>
      <dgm:t>
        <a:bodyPr/>
        <a:lstStyle/>
        <a:p>
          <a:endParaRPr lang="en-US"/>
        </a:p>
      </dgm:t>
    </dgm:pt>
    <dgm:pt modelId="{0043F71B-2478-4C6D-9B3F-36B93357DB6C}">
      <dgm:prSet custT="1"/>
      <dgm:spPr>
        <a:xfrm>
          <a:off x="0" y="3171494"/>
          <a:ext cx="11023600" cy="879840"/>
        </a:xfrm>
        <a:prstGeom prst="roundRect">
          <a:avLst/>
        </a:prstGeom>
        <a:solidFill>
          <a:srgbClr val="E0D5C0"/>
        </a:solidFill>
        <a:ln w="12700" cap="flat" cmpd="sng" algn="ctr">
          <a:solidFill>
            <a:srgbClr val="F5F3EF">
              <a:hueOff val="0"/>
              <a:satOff val="0"/>
              <a:lumOff val="0"/>
              <a:alphaOff val="0"/>
            </a:srgbClr>
          </a:solidFill>
          <a:prstDash val="solid"/>
          <a:miter lim="800000"/>
        </a:ln>
        <a:effectLst/>
      </dgm:spPr>
      <dgm:t>
        <a:bodyPr/>
        <a:lstStyle/>
        <a:p>
          <a:pPr>
            <a:buNone/>
          </a:pPr>
          <a:r>
            <a:rPr lang="en-US" sz="1600" b="1" dirty="0">
              <a:solidFill>
                <a:srgbClr val="1C1C1C"/>
              </a:solidFill>
              <a:latin typeface="Calibri" panose="020F0502020204030204"/>
              <a:ea typeface="+mn-ea"/>
              <a:cs typeface="+mn-cs"/>
            </a:rPr>
            <a:t>Office of Conflict of Interest and Commitment Management (COI Office)</a:t>
          </a:r>
          <a:endParaRPr lang="en-US" sz="1600" dirty="0">
            <a:solidFill>
              <a:srgbClr val="1C1C1C"/>
            </a:solidFill>
            <a:latin typeface="Calibri" panose="020F0502020204030204"/>
            <a:ea typeface="+mn-ea"/>
            <a:cs typeface="+mn-cs"/>
          </a:endParaRPr>
        </a:p>
      </dgm:t>
    </dgm:pt>
    <dgm:pt modelId="{BAD020BC-0A66-4E35-B5CA-6098CACE41B1}" type="parTrans" cxnId="{C58290BE-14AF-444C-8747-7E48E3D5CBEC}">
      <dgm:prSet/>
      <dgm:spPr/>
      <dgm:t>
        <a:bodyPr/>
        <a:lstStyle/>
        <a:p>
          <a:endParaRPr lang="en-US"/>
        </a:p>
      </dgm:t>
    </dgm:pt>
    <dgm:pt modelId="{317C2062-956C-44AA-9B3E-B5ADC3984F49}" type="sibTrans" cxnId="{C58290BE-14AF-444C-8747-7E48E3D5CBEC}">
      <dgm:prSet/>
      <dgm:spPr/>
      <dgm:t>
        <a:bodyPr/>
        <a:lstStyle/>
        <a:p>
          <a:endParaRPr lang="en-US"/>
        </a:p>
      </dgm:t>
    </dgm:pt>
    <dgm:pt modelId="{2AFF55D2-2C70-45EE-9C4A-D05479AADE35}">
      <dgm:prSet custT="1"/>
      <dgm:spPr>
        <a:xfrm>
          <a:off x="0" y="4051334"/>
          <a:ext cx="11023600" cy="778320"/>
        </a:xfrm>
        <a:prstGeom prst="rect">
          <a:avLst/>
        </a:prstGeom>
        <a:noFill/>
        <a:ln>
          <a:noFill/>
        </a:ln>
        <a:effectLst/>
      </dgm:spPr>
      <dgm:t>
        <a:bodyPr/>
        <a:lstStyle/>
        <a:p>
          <a:pPr>
            <a:buClr>
              <a:srgbClr val="B3C9CD">
                <a:lumMod val="50000"/>
              </a:srgbClr>
            </a:buClr>
            <a:buChar char="•"/>
          </a:pPr>
          <a:r>
            <a:rPr lang="en-US" sz="1400" dirty="0">
              <a:solidFill>
                <a:srgbClr val="1C1C1C">
                  <a:hueOff val="0"/>
                  <a:satOff val="0"/>
                  <a:lumOff val="0"/>
                  <a:alphaOff val="0"/>
                </a:srgbClr>
              </a:solidFill>
              <a:latin typeface="Calibri" panose="020F0502020204030204"/>
              <a:ea typeface="+mn-ea"/>
              <a:cs typeface="+mn-cs"/>
            </a:rPr>
            <a:t>Oversees implementation of the COI Policy</a:t>
          </a:r>
        </a:p>
      </dgm:t>
    </dgm:pt>
    <dgm:pt modelId="{0DA0C847-9BD4-49DE-B7C2-83FFD5D53C67}" type="parTrans" cxnId="{100E97A7-5278-4873-A093-17C366A695B7}">
      <dgm:prSet/>
      <dgm:spPr/>
      <dgm:t>
        <a:bodyPr/>
        <a:lstStyle/>
        <a:p>
          <a:endParaRPr lang="en-US"/>
        </a:p>
      </dgm:t>
    </dgm:pt>
    <dgm:pt modelId="{13B8A754-2F5F-4074-ADD4-42F1CC94AF0B}" type="sibTrans" cxnId="{100E97A7-5278-4873-A093-17C366A695B7}">
      <dgm:prSet/>
      <dgm:spPr/>
      <dgm:t>
        <a:bodyPr/>
        <a:lstStyle/>
        <a:p>
          <a:endParaRPr lang="en-US"/>
        </a:p>
      </dgm:t>
    </dgm:pt>
    <dgm:pt modelId="{7BE97246-2D4A-41D8-B846-01D4C29606C3}">
      <dgm:prSet custT="1"/>
      <dgm:spPr>
        <a:xfrm>
          <a:off x="0" y="4051334"/>
          <a:ext cx="11023600" cy="778320"/>
        </a:xfrm>
        <a:prstGeom prst="rect">
          <a:avLst/>
        </a:prstGeom>
        <a:noFill/>
        <a:ln>
          <a:noFill/>
        </a:ln>
        <a:effectLst/>
      </dgm:spPr>
      <dgm:t>
        <a:bodyPr/>
        <a:lstStyle/>
        <a:p>
          <a:pPr>
            <a:buClr>
              <a:srgbClr val="B3C9CD">
                <a:lumMod val="50000"/>
              </a:srgbClr>
            </a:buClr>
            <a:buChar char="•"/>
          </a:pPr>
          <a:r>
            <a:rPr lang="en-US" sz="1400" dirty="0">
              <a:solidFill>
                <a:srgbClr val="1C1C1C">
                  <a:hueOff val="0"/>
                  <a:satOff val="0"/>
                  <a:lumOff val="0"/>
                  <a:alphaOff val="0"/>
                </a:srgbClr>
              </a:solidFill>
              <a:latin typeface="Calibri" panose="020F0502020204030204"/>
              <a:ea typeface="+mn-ea"/>
              <a:cs typeface="+mn-cs"/>
            </a:rPr>
            <a:t>Director reports to the General Counsel</a:t>
          </a:r>
          <a:r>
            <a:rPr lang="en-US" sz="1400" b="1" dirty="0">
              <a:solidFill>
                <a:srgbClr val="1C1C1C">
                  <a:hueOff val="0"/>
                  <a:satOff val="0"/>
                  <a:lumOff val="0"/>
                  <a:alphaOff val="0"/>
                </a:srgbClr>
              </a:solidFill>
              <a:latin typeface="Calibri" panose="020F0502020204030204"/>
              <a:ea typeface="+mn-ea"/>
              <a:cs typeface="+mn-cs"/>
            </a:rPr>
            <a:t> </a:t>
          </a:r>
          <a:endParaRPr lang="en-US" sz="1400" dirty="0">
            <a:solidFill>
              <a:srgbClr val="1C1C1C">
                <a:hueOff val="0"/>
                <a:satOff val="0"/>
                <a:lumOff val="0"/>
                <a:alphaOff val="0"/>
              </a:srgbClr>
            </a:solidFill>
            <a:latin typeface="Calibri" panose="020F0502020204030204"/>
            <a:ea typeface="+mn-ea"/>
            <a:cs typeface="+mn-cs"/>
          </a:endParaRPr>
        </a:p>
      </dgm:t>
    </dgm:pt>
    <dgm:pt modelId="{C6ADD86C-E301-4796-A3F5-66BD36B65945}" type="parTrans" cxnId="{39D36A9C-96DD-405C-8DBF-EE2356482766}">
      <dgm:prSet/>
      <dgm:spPr/>
      <dgm:t>
        <a:bodyPr/>
        <a:lstStyle/>
        <a:p>
          <a:endParaRPr lang="en-US"/>
        </a:p>
      </dgm:t>
    </dgm:pt>
    <dgm:pt modelId="{B984E5FA-5D28-4400-B0C5-074D1B0FAB94}" type="sibTrans" cxnId="{39D36A9C-96DD-405C-8DBF-EE2356482766}">
      <dgm:prSet/>
      <dgm:spPr/>
      <dgm:t>
        <a:bodyPr/>
        <a:lstStyle/>
        <a:p>
          <a:endParaRPr lang="en-US"/>
        </a:p>
      </dgm:t>
    </dgm:pt>
    <dgm:pt modelId="{5D6588A7-408C-4ACE-B9DC-1F3D45E8F17F}">
      <dgm:prSet custT="1"/>
      <dgm:spPr>
        <a:xfrm>
          <a:off x="0" y="885179"/>
          <a:ext cx="11023600" cy="2286315"/>
        </a:xfrm>
        <a:prstGeom prst="rect">
          <a:avLst/>
        </a:prstGeom>
        <a:noFill/>
        <a:ln>
          <a:noFill/>
        </a:ln>
        <a:effectLst/>
      </dgm:spPr>
      <dgm:t>
        <a:bodyPr/>
        <a:lstStyle/>
        <a:p>
          <a:pPr marL="640080">
            <a:buClr>
              <a:srgbClr val="B3C9CD">
                <a:lumMod val="50000"/>
              </a:srgbClr>
            </a:buClr>
            <a:buFont typeface="Arial" panose="020B0604020202020204" pitchFamily="34" charset="0"/>
            <a:buChar char="•"/>
          </a:pPr>
          <a:r>
            <a:rPr lang="en-US" sz="1400" dirty="0">
              <a:solidFill>
                <a:srgbClr val="1C1C1C">
                  <a:hueOff val="0"/>
                  <a:satOff val="0"/>
                  <a:lumOff val="0"/>
                  <a:alphaOff val="0"/>
                </a:srgbClr>
              </a:solidFill>
              <a:latin typeface="Calibri" panose="020F0502020204030204"/>
              <a:ea typeface="+mn-ea"/>
              <a:cs typeface="+mn-cs"/>
            </a:rPr>
            <a:t>Human subjects research when Investigator has significant financial interest (SFI)</a:t>
          </a:r>
        </a:p>
      </dgm:t>
    </dgm:pt>
    <dgm:pt modelId="{C3D1B29A-D439-4C2F-9425-BE2C8841FEB6}" type="sibTrans" cxnId="{A99C5F27-F065-433A-8AB1-FD91BE4B91D6}">
      <dgm:prSet/>
      <dgm:spPr/>
      <dgm:t>
        <a:bodyPr/>
        <a:lstStyle/>
        <a:p>
          <a:endParaRPr lang="en-US"/>
        </a:p>
      </dgm:t>
    </dgm:pt>
    <dgm:pt modelId="{50712ED1-2817-45A8-BCC8-7B77F63BA5AB}" type="parTrans" cxnId="{A99C5F27-F065-433A-8AB1-FD91BE4B91D6}">
      <dgm:prSet/>
      <dgm:spPr/>
      <dgm:t>
        <a:bodyPr/>
        <a:lstStyle/>
        <a:p>
          <a:endParaRPr lang="en-US"/>
        </a:p>
      </dgm:t>
    </dgm:pt>
    <dgm:pt modelId="{5228BEF8-325B-4D6D-B4D4-46DBB27635FA}">
      <dgm:prSet custT="1"/>
      <dgm:spPr>
        <a:xfrm>
          <a:off x="0" y="885179"/>
          <a:ext cx="11023600" cy="2286315"/>
        </a:xfrm>
        <a:prstGeom prst="rect">
          <a:avLst/>
        </a:prstGeom>
        <a:noFill/>
        <a:ln>
          <a:noFill/>
        </a:ln>
        <a:effectLst/>
      </dgm:spPr>
      <dgm:t>
        <a:bodyPr/>
        <a:lstStyle/>
        <a:p>
          <a:pPr marL="640080">
            <a:buClr>
              <a:srgbClr val="B3C9CD">
                <a:lumMod val="50000"/>
              </a:srgbClr>
            </a:buClr>
            <a:buFont typeface="Arial" panose="020B0604020202020204" pitchFamily="34" charset="0"/>
            <a:buChar char="•"/>
          </a:pPr>
          <a:r>
            <a:rPr lang="en-US" sz="1400" dirty="0">
              <a:solidFill>
                <a:srgbClr val="1C1C1C">
                  <a:hueOff val="0"/>
                  <a:satOff val="0"/>
                  <a:lumOff val="0"/>
                  <a:alphaOff val="0"/>
                </a:srgbClr>
              </a:solidFill>
              <a:latin typeface="Calibri" panose="020F0502020204030204"/>
              <a:ea typeface="+mn-ea"/>
              <a:cs typeface="+mn-cs"/>
            </a:rPr>
            <a:t>Unmanageable conflicts</a:t>
          </a:r>
        </a:p>
      </dgm:t>
    </dgm:pt>
    <dgm:pt modelId="{09554A55-551F-4318-86A9-06BD36317A1F}" type="sibTrans" cxnId="{404EDA2F-3339-41B1-9D91-3CB536DD6325}">
      <dgm:prSet/>
      <dgm:spPr/>
      <dgm:t>
        <a:bodyPr/>
        <a:lstStyle/>
        <a:p>
          <a:endParaRPr lang="en-US"/>
        </a:p>
      </dgm:t>
    </dgm:pt>
    <dgm:pt modelId="{90A08FF6-B2A0-48A3-8AF4-CD874E8CE055}" type="parTrans" cxnId="{404EDA2F-3339-41B1-9D91-3CB536DD6325}">
      <dgm:prSet/>
      <dgm:spPr/>
      <dgm:t>
        <a:bodyPr/>
        <a:lstStyle/>
        <a:p>
          <a:endParaRPr lang="en-US"/>
        </a:p>
      </dgm:t>
    </dgm:pt>
    <dgm:pt modelId="{1805B90A-DA58-421B-BF23-939413FA01B9}">
      <dgm:prSet custT="1"/>
      <dgm:spPr>
        <a:xfrm>
          <a:off x="0" y="885179"/>
          <a:ext cx="11023600" cy="2286315"/>
        </a:xfrm>
        <a:prstGeom prst="rect">
          <a:avLst/>
        </a:prstGeom>
        <a:noFill/>
        <a:ln>
          <a:noFill/>
        </a:ln>
        <a:effectLst/>
      </dgm:spPr>
      <dgm:t>
        <a:bodyPr/>
        <a:lstStyle/>
        <a:p>
          <a:pPr marL="640080">
            <a:buClr>
              <a:srgbClr val="B3C9CD">
                <a:lumMod val="50000"/>
              </a:srgbClr>
            </a:buClr>
            <a:buFont typeface="Arial" panose="020B0604020202020204" pitchFamily="34" charset="0"/>
            <a:buChar char="•"/>
          </a:pPr>
          <a:r>
            <a:rPr lang="en-US" sz="1400" dirty="0">
              <a:solidFill>
                <a:srgbClr val="1C1C1C">
                  <a:hueOff val="0"/>
                  <a:satOff val="0"/>
                  <a:lumOff val="0"/>
                  <a:alphaOff val="0"/>
                </a:srgbClr>
              </a:solidFill>
              <a:latin typeface="Calibri" panose="020F0502020204030204"/>
              <a:ea typeface="+mn-ea"/>
              <a:cs typeface="+mn-cs"/>
            </a:rPr>
            <a:t>Institutional COI</a:t>
          </a:r>
        </a:p>
      </dgm:t>
    </dgm:pt>
    <dgm:pt modelId="{9E9BE8E5-E875-40EE-BFE3-6704AD4C8489}" type="sibTrans" cxnId="{3AB2BBD6-565A-425A-86B6-3141FF840835}">
      <dgm:prSet/>
      <dgm:spPr/>
      <dgm:t>
        <a:bodyPr/>
        <a:lstStyle/>
        <a:p>
          <a:endParaRPr lang="en-US"/>
        </a:p>
      </dgm:t>
    </dgm:pt>
    <dgm:pt modelId="{55C6190E-6377-45E0-835A-5A78B7772A35}" type="parTrans" cxnId="{3AB2BBD6-565A-425A-86B6-3141FF840835}">
      <dgm:prSet/>
      <dgm:spPr/>
      <dgm:t>
        <a:bodyPr/>
        <a:lstStyle/>
        <a:p>
          <a:endParaRPr lang="en-US"/>
        </a:p>
      </dgm:t>
    </dgm:pt>
    <dgm:pt modelId="{50A39429-BC85-4488-B2CA-2A6B111645BA}" type="pres">
      <dgm:prSet presAssocID="{DB0943CD-2F0F-4204-8C4C-AD66D4CEAE0F}" presName="linear" presStyleCnt="0">
        <dgm:presLayoutVars>
          <dgm:animLvl val="lvl"/>
          <dgm:resizeHandles val="exact"/>
        </dgm:presLayoutVars>
      </dgm:prSet>
      <dgm:spPr/>
    </dgm:pt>
    <dgm:pt modelId="{F3797E85-8088-4EDD-9A3D-B349D2179414}" type="pres">
      <dgm:prSet presAssocID="{D64864BD-DDE8-4F41-B886-0A260C2A6BE2}" presName="parentText" presStyleLbl="node1" presStyleIdx="0" presStyleCnt="2" custScaleY="39637">
        <dgm:presLayoutVars>
          <dgm:chMax val="0"/>
          <dgm:bulletEnabled val="1"/>
        </dgm:presLayoutVars>
      </dgm:prSet>
      <dgm:spPr/>
    </dgm:pt>
    <dgm:pt modelId="{78946A0D-287D-4945-A740-BB13532E1DCB}" type="pres">
      <dgm:prSet presAssocID="{D64864BD-DDE8-4F41-B886-0A260C2A6BE2}" presName="childText" presStyleLbl="revTx" presStyleIdx="0" presStyleCnt="2">
        <dgm:presLayoutVars>
          <dgm:bulletEnabled val="1"/>
        </dgm:presLayoutVars>
      </dgm:prSet>
      <dgm:spPr/>
    </dgm:pt>
    <dgm:pt modelId="{3A7C86A3-1AEB-4AC7-A2A3-85CA50766D41}" type="pres">
      <dgm:prSet presAssocID="{0043F71B-2478-4C6D-9B3F-36B93357DB6C}" presName="parentText" presStyleLbl="node1" presStyleIdx="1" presStyleCnt="2" custScaleY="35264">
        <dgm:presLayoutVars>
          <dgm:chMax val="0"/>
          <dgm:bulletEnabled val="1"/>
        </dgm:presLayoutVars>
      </dgm:prSet>
      <dgm:spPr/>
    </dgm:pt>
    <dgm:pt modelId="{E86FD355-8D12-45C4-8C52-4C5D4EF13773}" type="pres">
      <dgm:prSet presAssocID="{0043F71B-2478-4C6D-9B3F-36B93357DB6C}" presName="childText" presStyleLbl="revTx" presStyleIdx="1" presStyleCnt="2">
        <dgm:presLayoutVars>
          <dgm:bulletEnabled val="1"/>
        </dgm:presLayoutVars>
      </dgm:prSet>
      <dgm:spPr/>
    </dgm:pt>
  </dgm:ptLst>
  <dgm:cxnLst>
    <dgm:cxn modelId="{0040120E-8AAE-4F95-BBD6-3A0492A7785A}" srcId="{D64864BD-DDE8-4F41-B886-0A260C2A6BE2}" destId="{A2951533-E0C4-446C-883A-B1E4EA4C4F85}" srcOrd="2" destOrd="0" parTransId="{DD4CB666-38D2-4CE1-9BCE-1F5B16FEC3D6}" sibTransId="{DDB1E489-F271-4741-9548-E796D814AEB5}"/>
    <dgm:cxn modelId="{237CEB1B-047A-408E-8E76-5552B3FBD39B}" type="presOf" srcId="{08B5A3EA-F9DD-4253-AF3D-20ECB52EFB3A}" destId="{78946A0D-287D-4945-A740-BB13532E1DCB}" srcOrd="0" destOrd="4" presId="urn:microsoft.com/office/officeart/2005/8/layout/vList2"/>
    <dgm:cxn modelId="{A99C5F27-F065-433A-8AB1-FD91BE4B91D6}" srcId="{AD77E43D-F35C-4821-8060-649E0B241FBA}" destId="{5D6588A7-408C-4ACE-B9DC-1F3D45E8F17F}" srcOrd="1" destOrd="0" parTransId="{50712ED1-2817-45A8-BCC8-7B77F63BA5AB}" sibTransId="{C3D1B29A-D439-4C2F-9425-BE2C8841FEB6}"/>
    <dgm:cxn modelId="{404EDA2F-3339-41B1-9D91-3CB536DD6325}" srcId="{AD77E43D-F35C-4821-8060-649E0B241FBA}" destId="{5228BEF8-325B-4D6D-B4D4-46DBB27635FA}" srcOrd="2" destOrd="0" parTransId="{90A08FF6-B2A0-48A3-8AF4-CD874E8CE055}" sibTransId="{09554A55-551F-4318-86A9-06BD36317A1F}"/>
    <dgm:cxn modelId="{31CC8531-06E2-490B-BC45-E76A872A8620}" type="presOf" srcId="{5D6588A7-408C-4ACE-B9DC-1F3D45E8F17F}" destId="{78946A0D-287D-4945-A740-BB13532E1DCB}" srcOrd="0" destOrd="2" presId="urn:microsoft.com/office/officeart/2005/8/layout/vList2"/>
    <dgm:cxn modelId="{79D7EB32-6C6E-477B-B70D-D6EEBC10E7BC}" srcId="{D64864BD-DDE8-4F41-B886-0A260C2A6BE2}" destId="{E5A020F5-7B25-4F3A-AD11-F9E2FCC5221C}" srcOrd="3" destOrd="0" parTransId="{2FF96FD7-EC45-4D51-AEE6-792DBA5E6504}" sibTransId="{AD38E59C-9400-4DFE-81E9-A7487B9D8406}"/>
    <dgm:cxn modelId="{EACAB53C-0565-48D5-9F95-5E6A03A2F0AD}" type="presOf" srcId="{2AFF55D2-2C70-45EE-9C4A-D05479AADE35}" destId="{E86FD355-8D12-45C4-8C52-4C5D4EF13773}" srcOrd="0" destOrd="0" presId="urn:microsoft.com/office/officeart/2005/8/layout/vList2"/>
    <dgm:cxn modelId="{5EE2F061-4887-4D5C-93CC-63A171DEE5BA}" type="presOf" srcId="{1805B90A-DA58-421B-BF23-939413FA01B9}" destId="{78946A0D-287D-4945-A740-BB13532E1DCB}" srcOrd="0" destOrd="1" presId="urn:microsoft.com/office/officeart/2005/8/layout/vList2"/>
    <dgm:cxn modelId="{A4461550-34F4-4163-B44A-29F52EC96F2B}" type="presOf" srcId="{D64864BD-DDE8-4F41-B886-0A260C2A6BE2}" destId="{F3797E85-8088-4EDD-9A3D-B349D2179414}" srcOrd="0" destOrd="0" presId="urn:microsoft.com/office/officeart/2005/8/layout/vList2"/>
    <dgm:cxn modelId="{7C38837F-4C4C-4069-A997-E38FEEB2B1C6}" type="presOf" srcId="{A2951533-E0C4-446C-883A-B1E4EA4C4F85}" destId="{78946A0D-287D-4945-A740-BB13532E1DCB}" srcOrd="0" destOrd="5" presId="urn:microsoft.com/office/officeart/2005/8/layout/vList2"/>
    <dgm:cxn modelId="{EB909589-A1EB-4D26-9D99-D9A464D9CF94}" type="presOf" srcId="{0043F71B-2478-4C6D-9B3F-36B93357DB6C}" destId="{3A7C86A3-1AEB-4AC7-A2A3-85CA50766D41}" srcOrd="0" destOrd="0" presId="urn:microsoft.com/office/officeart/2005/8/layout/vList2"/>
    <dgm:cxn modelId="{6511318D-9E0B-4C29-82D4-B7B267E02A21}" type="presOf" srcId="{5228BEF8-325B-4D6D-B4D4-46DBB27635FA}" destId="{78946A0D-287D-4945-A740-BB13532E1DCB}" srcOrd="0" destOrd="3" presId="urn:microsoft.com/office/officeart/2005/8/layout/vList2"/>
    <dgm:cxn modelId="{0C32EA8F-1BC5-47E5-98F1-834F731F0036}" type="presOf" srcId="{DB0943CD-2F0F-4204-8C4C-AD66D4CEAE0F}" destId="{50A39429-BC85-4488-B2CA-2A6B111645BA}" srcOrd="0" destOrd="0" presId="urn:microsoft.com/office/officeart/2005/8/layout/vList2"/>
    <dgm:cxn modelId="{884BE093-757B-4C35-AB86-F416373878C0}" type="presOf" srcId="{7BE97246-2D4A-41D8-B846-01D4C29606C3}" destId="{E86FD355-8D12-45C4-8C52-4C5D4EF13773}" srcOrd="0" destOrd="1" presId="urn:microsoft.com/office/officeart/2005/8/layout/vList2"/>
    <dgm:cxn modelId="{39D36A9C-96DD-405C-8DBF-EE2356482766}" srcId="{0043F71B-2478-4C6D-9B3F-36B93357DB6C}" destId="{7BE97246-2D4A-41D8-B846-01D4C29606C3}" srcOrd="1" destOrd="0" parTransId="{C6ADD86C-E301-4796-A3F5-66BD36B65945}" sibTransId="{B984E5FA-5D28-4400-B0C5-074D1B0FAB94}"/>
    <dgm:cxn modelId="{8E75619F-3AEB-4AAF-B7A4-2C14A06B796E}" srcId="{D64864BD-DDE8-4F41-B886-0A260C2A6BE2}" destId="{08B5A3EA-F9DD-4253-AF3D-20ECB52EFB3A}" srcOrd="1" destOrd="0" parTransId="{2A6F8248-16D2-41EF-A575-9E83B5A7E005}" sibTransId="{07428B6E-37EB-4E47-A7C5-E362805FB14D}"/>
    <dgm:cxn modelId="{91F72BA5-DE10-4BA0-A5A7-3BB6A8F17A36}" type="presOf" srcId="{E5A020F5-7B25-4F3A-AD11-F9E2FCC5221C}" destId="{78946A0D-287D-4945-A740-BB13532E1DCB}" srcOrd="0" destOrd="6" presId="urn:microsoft.com/office/officeart/2005/8/layout/vList2"/>
    <dgm:cxn modelId="{100E97A7-5278-4873-A093-17C366A695B7}" srcId="{0043F71B-2478-4C6D-9B3F-36B93357DB6C}" destId="{2AFF55D2-2C70-45EE-9C4A-D05479AADE35}" srcOrd="0" destOrd="0" parTransId="{0DA0C847-9BD4-49DE-B7C2-83FFD5D53C67}" sibTransId="{13B8A754-2F5F-4074-ADD4-42F1CC94AF0B}"/>
    <dgm:cxn modelId="{C58290BE-14AF-444C-8747-7E48E3D5CBEC}" srcId="{DB0943CD-2F0F-4204-8C4C-AD66D4CEAE0F}" destId="{0043F71B-2478-4C6D-9B3F-36B93357DB6C}" srcOrd="1" destOrd="0" parTransId="{BAD020BC-0A66-4E35-B5CA-6098CACE41B1}" sibTransId="{317C2062-956C-44AA-9B3E-B5ADC3984F49}"/>
    <dgm:cxn modelId="{B1941ED3-658C-412A-A997-B0FEB5AF059E}" srcId="{DB0943CD-2F0F-4204-8C4C-AD66D4CEAE0F}" destId="{D64864BD-DDE8-4F41-B886-0A260C2A6BE2}" srcOrd="0" destOrd="0" parTransId="{2DFDC9AE-D2E2-4FB9-8922-D9B36AEC3D94}" sibTransId="{8CABF236-1A35-42F2-89B0-57D5C1AEE035}"/>
    <dgm:cxn modelId="{3AB2BBD6-565A-425A-86B6-3141FF840835}" srcId="{AD77E43D-F35C-4821-8060-649E0B241FBA}" destId="{1805B90A-DA58-421B-BF23-939413FA01B9}" srcOrd="0" destOrd="0" parTransId="{55C6190E-6377-45E0-835A-5A78B7772A35}" sibTransId="{9E9BE8E5-E875-40EE-BFE3-6704AD4C8489}"/>
    <dgm:cxn modelId="{7A30DCFA-FE6F-4B26-A862-DEDAE0EC111E}" srcId="{D64864BD-DDE8-4F41-B886-0A260C2A6BE2}" destId="{AD77E43D-F35C-4821-8060-649E0B241FBA}" srcOrd="0" destOrd="0" parTransId="{CC10B426-1463-438D-BA7E-70EACBC833C5}" sibTransId="{15427027-7547-4E1B-A6BC-C1F2AEA0C355}"/>
    <dgm:cxn modelId="{3F9B38FE-1432-4F85-8A65-6CCA8686B532}" type="presOf" srcId="{AD77E43D-F35C-4821-8060-649E0B241FBA}" destId="{78946A0D-287D-4945-A740-BB13532E1DCB}" srcOrd="0" destOrd="0" presId="urn:microsoft.com/office/officeart/2005/8/layout/vList2"/>
    <dgm:cxn modelId="{99AED1A4-B8DD-4038-8B44-19AE1B34556B}" type="presParOf" srcId="{50A39429-BC85-4488-B2CA-2A6B111645BA}" destId="{F3797E85-8088-4EDD-9A3D-B349D2179414}" srcOrd="0" destOrd="0" presId="urn:microsoft.com/office/officeart/2005/8/layout/vList2"/>
    <dgm:cxn modelId="{AAF871BE-E715-4401-91F7-5B6E331655E6}" type="presParOf" srcId="{50A39429-BC85-4488-B2CA-2A6B111645BA}" destId="{78946A0D-287D-4945-A740-BB13532E1DCB}" srcOrd="1" destOrd="0" presId="urn:microsoft.com/office/officeart/2005/8/layout/vList2"/>
    <dgm:cxn modelId="{580BE2B8-82B1-4D7B-B132-92281DB39E40}" type="presParOf" srcId="{50A39429-BC85-4488-B2CA-2A6B111645BA}" destId="{3A7C86A3-1AEB-4AC7-A2A3-85CA50766D41}" srcOrd="2" destOrd="0" presId="urn:microsoft.com/office/officeart/2005/8/layout/vList2"/>
    <dgm:cxn modelId="{DA93DF7D-04F2-4751-9BB1-9B8DD713F2B1}" type="presParOf" srcId="{50A39429-BC85-4488-B2CA-2A6B111645BA}" destId="{E86FD355-8D12-45C4-8C52-4C5D4EF1377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3CD9F-2060-4CD2-8D8B-6993B847AE13}">
      <dsp:nvSpPr>
        <dsp:cNvPr id="0" name=""/>
        <dsp:cNvSpPr/>
      </dsp:nvSpPr>
      <dsp:spPr>
        <a:xfrm>
          <a:off x="0" y="533398"/>
          <a:ext cx="4135005" cy="1654002"/>
        </a:xfrm>
        <a:prstGeom prst="leftRightRibbon">
          <a:avLst/>
        </a:prstGeom>
        <a:solidFill>
          <a:srgbClr val="CFAE7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D4989-6942-43B8-B4A7-1AD6569AC2E2}">
      <dsp:nvSpPr>
        <dsp:cNvPr id="0" name=""/>
        <dsp:cNvSpPr/>
      </dsp:nvSpPr>
      <dsp:spPr>
        <a:xfrm>
          <a:off x="496200" y="810608"/>
          <a:ext cx="1364551" cy="8104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6896" rIns="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ontserrat" panose="00000500000000000000" pitchFamily="2" charset="0"/>
              <a:cs typeface="Arial" panose="020B0604020202020204" pitchFamily="34" charset="0"/>
            </a:rPr>
            <a:t>Institutional Financial Interests</a:t>
          </a:r>
        </a:p>
      </dsp:txBody>
      <dsp:txXfrm>
        <a:off x="496200" y="810608"/>
        <a:ext cx="1364551" cy="810460"/>
      </dsp:txXfrm>
    </dsp:sp>
    <dsp:sp modelId="{55AD6813-DE8C-4474-8EFA-5D3AF65C1356}">
      <dsp:nvSpPr>
        <dsp:cNvPr id="0" name=""/>
        <dsp:cNvSpPr/>
      </dsp:nvSpPr>
      <dsp:spPr>
        <a:xfrm>
          <a:off x="2067502" y="1075249"/>
          <a:ext cx="1612651" cy="81046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ontserrat" panose="00000500000000000000" pitchFamily="2" charset="0"/>
              <a:cs typeface="Arial" panose="020B0604020202020204" pitchFamily="34" charset="0"/>
            </a:rPr>
            <a:t>Unbiased design, conduct, and reporting of research </a:t>
          </a:r>
        </a:p>
      </dsp:txBody>
      <dsp:txXfrm>
        <a:off x="2067502" y="1075249"/>
        <a:ext cx="1612651" cy="810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F377C-B9EC-46BA-9C00-78E0B8A489B1}">
      <dsp:nvSpPr>
        <dsp:cNvPr id="0" name=""/>
        <dsp:cNvSpPr/>
      </dsp:nvSpPr>
      <dsp:spPr>
        <a:xfrm rot="5400000">
          <a:off x="5241841" y="-2408424"/>
          <a:ext cx="696119" cy="56906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baseline="0" dirty="0">
              <a:latin typeface="Montserrat" panose="00000500000000000000" pitchFamily="2" charset="0"/>
              <a:ea typeface="Tahoma" panose="020B0604030504040204" pitchFamily="34" charset="0"/>
              <a:cs typeface="Arial" panose="020B0604020202020204" pitchFamily="34" charset="0"/>
            </a:rPr>
            <a:t>Everyone – All VU Faculty, Staff, and Postdocs</a:t>
          </a:r>
          <a:endParaRPr lang="en-US" sz="2000" kern="1200" dirty="0">
            <a:latin typeface="Montserrat" panose="00000500000000000000" pitchFamily="2" charset="0"/>
            <a:ea typeface="Tahoma" panose="020B0604030504040204" pitchFamily="34" charset="0"/>
            <a:cs typeface="Arial" panose="020B0604020202020204" pitchFamily="34" charset="0"/>
          </a:endParaRPr>
        </a:p>
      </dsp:txBody>
      <dsp:txXfrm rot="-5400000">
        <a:off x="2744593" y="122806"/>
        <a:ext cx="5656633" cy="628155"/>
      </dsp:txXfrm>
    </dsp:sp>
    <dsp:sp modelId="{346C0BD9-CD49-4837-8E41-A12C8937F5A1}">
      <dsp:nvSpPr>
        <dsp:cNvPr id="0" name=""/>
        <dsp:cNvSpPr/>
      </dsp:nvSpPr>
      <dsp:spPr>
        <a:xfrm>
          <a:off x="456378" y="1809"/>
          <a:ext cx="2288214" cy="8701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Montserrat" panose="00000500000000000000" pitchFamily="2" charset="0"/>
              <a:ea typeface="Tahoma" panose="020B0604030504040204" pitchFamily="34" charset="0"/>
              <a:cs typeface="Arial" panose="020B0604020202020204" pitchFamily="34" charset="0"/>
            </a:rPr>
            <a:t>Who?</a:t>
          </a:r>
          <a:endParaRPr lang="en-US" sz="2000" b="1" kern="1200" dirty="0">
            <a:latin typeface="Montserrat" panose="00000500000000000000" pitchFamily="2" charset="0"/>
            <a:ea typeface="Tahoma" panose="020B0604030504040204" pitchFamily="34" charset="0"/>
            <a:cs typeface="Arial" panose="020B0604020202020204" pitchFamily="34" charset="0"/>
          </a:endParaRPr>
        </a:p>
      </dsp:txBody>
      <dsp:txXfrm>
        <a:off x="498855" y="44286"/>
        <a:ext cx="2203260" cy="785195"/>
      </dsp:txXfrm>
    </dsp:sp>
    <dsp:sp modelId="{E16EE4C0-823F-4458-BE15-C47234C1782F}">
      <dsp:nvSpPr>
        <dsp:cNvPr id="0" name=""/>
        <dsp:cNvSpPr/>
      </dsp:nvSpPr>
      <dsp:spPr>
        <a:xfrm rot="5400000">
          <a:off x="5241841" y="-1494767"/>
          <a:ext cx="696119" cy="56906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US" sz="1600" b="0" i="0" kern="1200" baseline="0" dirty="0">
              <a:latin typeface="Montserrat" panose="00000500000000000000" pitchFamily="2" charset="0"/>
              <a:ea typeface="Tahoma" panose="020B0604030504040204" pitchFamily="34" charset="0"/>
              <a:cs typeface="Arial" panose="020B0604020202020204" pitchFamily="34" charset="0"/>
            </a:rPr>
            <a:t>Every year and ALSO when your circumstances change (within 30 days of a new significant financial interest)</a:t>
          </a:r>
          <a:endParaRPr lang="en-US" sz="1600" kern="1200" dirty="0">
            <a:latin typeface="Montserrat" panose="00000500000000000000" pitchFamily="2" charset="0"/>
            <a:ea typeface="Tahoma" panose="020B0604030504040204" pitchFamily="34" charset="0"/>
            <a:cs typeface="Arial" panose="020B0604020202020204" pitchFamily="34" charset="0"/>
          </a:endParaRPr>
        </a:p>
      </dsp:txBody>
      <dsp:txXfrm rot="-5400000">
        <a:off x="2744593" y="1036463"/>
        <a:ext cx="5656633" cy="628155"/>
      </dsp:txXfrm>
    </dsp:sp>
    <dsp:sp modelId="{C56F3D1B-6106-40E8-9E09-365594B43CFC}">
      <dsp:nvSpPr>
        <dsp:cNvPr id="0" name=""/>
        <dsp:cNvSpPr/>
      </dsp:nvSpPr>
      <dsp:spPr>
        <a:xfrm>
          <a:off x="456378" y="915465"/>
          <a:ext cx="2288214" cy="8701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Montserrat" panose="00000500000000000000" pitchFamily="2" charset="0"/>
              <a:ea typeface="Tahoma" panose="020B0604030504040204" pitchFamily="34" charset="0"/>
              <a:cs typeface="Arial" panose="020B0604020202020204" pitchFamily="34" charset="0"/>
            </a:rPr>
            <a:t>When? </a:t>
          </a:r>
          <a:endParaRPr lang="en-US" sz="2000" b="1" kern="1200">
            <a:latin typeface="Montserrat" panose="00000500000000000000" pitchFamily="2" charset="0"/>
            <a:ea typeface="Tahoma" panose="020B0604030504040204" pitchFamily="34" charset="0"/>
            <a:cs typeface="Arial" panose="020B0604020202020204" pitchFamily="34" charset="0"/>
          </a:endParaRPr>
        </a:p>
      </dsp:txBody>
      <dsp:txXfrm>
        <a:off x="498855" y="957942"/>
        <a:ext cx="2203260" cy="785195"/>
      </dsp:txXfrm>
    </dsp:sp>
    <dsp:sp modelId="{BF4B150D-1037-493D-9D04-247D9726736D}">
      <dsp:nvSpPr>
        <dsp:cNvPr id="0" name=""/>
        <dsp:cNvSpPr/>
      </dsp:nvSpPr>
      <dsp:spPr>
        <a:xfrm rot="5400000">
          <a:off x="5241841" y="-581111"/>
          <a:ext cx="696119" cy="56906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baseline="0">
              <a:latin typeface="Montserrat" panose="00000500000000000000" pitchFamily="2" charset="0"/>
              <a:ea typeface="Tahoma" panose="020B060403050404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Conflict Disclosure System</a:t>
          </a:r>
          <a:endParaRPr lang="en-US" sz="2000" kern="1200" dirty="0">
            <a:latin typeface="Montserrat" panose="00000500000000000000" pitchFamily="2" charset="0"/>
            <a:ea typeface="Tahoma" panose="020B0604030504040204" pitchFamily="34" charset="0"/>
            <a:cs typeface="Arial" panose="020B0604020202020204" pitchFamily="34" charset="0"/>
          </a:endParaRPr>
        </a:p>
      </dsp:txBody>
      <dsp:txXfrm rot="-5400000">
        <a:off x="2744593" y="1950119"/>
        <a:ext cx="5656633" cy="628155"/>
      </dsp:txXfrm>
    </dsp:sp>
    <dsp:sp modelId="{501BA05B-114E-4B2D-AECF-A2446A02365E}">
      <dsp:nvSpPr>
        <dsp:cNvPr id="0" name=""/>
        <dsp:cNvSpPr/>
      </dsp:nvSpPr>
      <dsp:spPr>
        <a:xfrm>
          <a:off x="456378" y="1829122"/>
          <a:ext cx="2288214" cy="8701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Montserrat" panose="00000500000000000000" pitchFamily="2" charset="0"/>
              <a:ea typeface="Tahoma" panose="020B0604030504040204" pitchFamily="34" charset="0"/>
              <a:cs typeface="Arial" panose="020B0604020202020204" pitchFamily="34" charset="0"/>
            </a:rPr>
            <a:t>Where? </a:t>
          </a:r>
          <a:endParaRPr lang="en-US" sz="2000" b="1" kern="1200">
            <a:latin typeface="Montserrat" panose="00000500000000000000" pitchFamily="2" charset="0"/>
            <a:ea typeface="Tahoma" panose="020B0604030504040204" pitchFamily="34" charset="0"/>
            <a:cs typeface="Arial" panose="020B0604020202020204" pitchFamily="34" charset="0"/>
          </a:endParaRPr>
        </a:p>
      </dsp:txBody>
      <dsp:txXfrm>
        <a:off x="498855" y="1871599"/>
        <a:ext cx="2203260" cy="785195"/>
      </dsp:txXfrm>
    </dsp:sp>
    <dsp:sp modelId="{B6DBBB6D-18FC-4592-AB35-FF61FF21DA2F}">
      <dsp:nvSpPr>
        <dsp:cNvPr id="0" name=""/>
        <dsp:cNvSpPr/>
      </dsp:nvSpPr>
      <dsp:spPr>
        <a:xfrm rot="5400000">
          <a:off x="5241841" y="332545"/>
          <a:ext cx="696119" cy="569061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baseline="0">
              <a:latin typeface="Montserrat" panose="00000500000000000000" pitchFamily="2" charset="0"/>
              <a:ea typeface="Tahoma" panose="020B0604030504040204" pitchFamily="34" charset="0"/>
              <a:cs typeface="Arial" panose="020B0604020202020204" pitchFamily="34" charset="0"/>
            </a:rPr>
            <a:t>Log-in with your VUNetID &amp; password</a:t>
          </a:r>
          <a:endParaRPr lang="en-US" sz="2000" kern="1200">
            <a:latin typeface="Montserrat" panose="00000500000000000000" pitchFamily="2" charset="0"/>
            <a:ea typeface="Tahoma" panose="020B0604030504040204" pitchFamily="34" charset="0"/>
            <a:cs typeface="Arial" panose="020B0604020202020204" pitchFamily="34" charset="0"/>
          </a:endParaRPr>
        </a:p>
      </dsp:txBody>
      <dsp:txXfrm rot="-5400000">
        <a:off x="2744593" y="2863775"/>
        <a:ext cx="5656633" cy="628155"/>
      </dsp:txXfrm>
    </dsp:sp>
    <dsp:sp modelId="{1C24C59E-F2DE-40E4-9A89-5FA3A2EBBC31}">
      <dsp:nvSpPr>
        <dsp:cNvPr id="0" name=""/>
        <dsp:cNvSpPr/>
      </dsp:nvSpPr>
      <dsp:spPr>
        <a:xfrm>
          <a:off x="456378" y="2742778"/>
          <a:ext cx="2288214" cy="8701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baseline="0" dirty="0">
              <a:latin typeface="Montserrat" panose="00000500000000000000" pitchFamily="2" charset="0"/>
              <a:ea typeface="Tahoma" panose="020B0604030504040204" pitchFamily="34" charset="0"/>
              <a:cs typeface="Arial" panose="020B0604020202020204" pitchFamily="34" charset="0"/>
            </a:rPr>
            <a:t>How? </a:t>
          </a:r>
          <a:endParaRPr lang="en-US" sz="2000" b="1" kern="1200" dirty="0">
            <a:latin typeface="Montserrat" panose="00000500000000000000" pitchFamily="2" charset="0"/>
            <a:ea typeface="Tahoma" panose="020B0604030504040204" pitchFamily="34" charset="0"/>
            <a:cs typeface="Arial" panose="020B0604020202020204" pitchFamily="34" charset="0"/>
          </a:endParaRPr>
        </a:p>
      </dsp:txBody>
      <dsp:txXfrm>
        <a:off x="498855" y="2785255"/>
        <a:ext cx="2203260" cy="785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BD868-1DAE-4E79-BDFA-20EF6F1ECDC7}">
      <dsp:nvSpPr>
        <dsp:cNvPr id="0" name=""/>
        <dsp:cNvSpPr/>
      </dsp:nvSpPr>
      <dsp:spPr>
        <a:xfrm>
          <a:off x="0" y="138139"/>
          <a:ext cx="7636869" cy="38376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ontserrat" panose="00000500000000000000" pitchFamily="2" charset="0"/>
            </a:rPr>
            <a:t>Management Plan Implementation – Dean’s office</a:t>
          </a:r>
        </a:p>
      </dsp:txBody>
      <dsp:txXfrm>
        <a:off x="18734" y="156873"/>
        <a:ext cx="7599401" cy="346292"/>
      </dsp:txXfrm>
    </dsp:sp>
    <dsp:sp modelId="{987C3AAD-4C25-4A59-9F10-960B37D997A4}">
      <dsp:nvSpPr>
        <dsp:cNvPr id="0" name=""/>
        <dsp:cNvSpPr/>
      </dsp:nvSpPr>
      <dsp:spPr>
        <a:xfrm>
          <a:off x="0" y="567979"/>
          <a:ext cx="7636869" cy="38376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latin typeface="Montserrat" panose="00000500000000000000" pitchFamily="2" charset="0"/>
            </a:rPr>
            <a:t>Annual External Review – party independent of Vanderbilt</a:t>
          </a:r>
        </a:p>
      </dsp:txBody>
      <dsp:txXfrm>
        <a:off x="18734" y="586713"/>
        <a:ext cx="7599401" cy="346292"/>
      </dsp:txXfrm>
    </dsp:sp>
    <dsp:sp modelId="{DA89B297-1EC4-4DA1-B4CA-A827F5DFA2F3}">
      <dsp:nvSpPr>
        <dsp:cNvPr id="0" name=""/>
        <dsp:cNvSpPr/>
      </dsp:nvSpPr>
      <dsp:spPr>
        <a:xfrm>
          <a:off x="0" y="951739"/>
          <a:ext cx="7636869"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47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solidFill>
                <a:schemeClr val="tx1"/>
              </a:solidFill>
              <a:latin typeface="Montserrat" panose="00000500000000000000" pitchFamily="2" charset="0"/>
            </a:rPr>
            <a:t>Expertise in science of the project</a:t>
          </a:r>
        </a:p>
        <a:p>
          <a:pPr marL="114300" lvl="1" indent="-114300" algn="l" defTabSz="533400">
            <a:lnSpc>
              <a:spcPct val="90000"/>
            </a:lnSpc>
            <a:spcBef>
              <a:spcPct val="0"/>
            </a:spcBef>
            <a:spcAft>
              <a:spcPct val="20000"/>
            </a:spcAft>
            <a:buChar char="•"/>
          </a:pPr>
          <a:r>
            <a:rPr lang="en-US" sz="1200" kern="1200" dirty="0">
              <a:solidFill>
                <a:schemeClr val="tx1"/>
              </a:solidFill>
              <a:latin typeface="Montserrat" panose="00000500000000000000" pitchFamily="2" charset="0"/>
            </a:rPr>
            <a:t>Acceptable to the Dean or Dean’s designee</a:t>
          </a:r>
        </a:p>
        <a:p>
          <a:pPr marL="114300" lvl="1" indent="-114300" algn="l" defTabSz="533400">
            <a:lnSpc>
              <a:spcPct val="90000"/>
            </a:lnSpc>
            <a:spcBef>
              <a:spcPct val="0"/>
            </a:spcBef>
            <a:spcAft>
              <a:spcPct val="20000"/>
            </a:spcAft>
            <a:buChar char="•"/>
          </a:pPr>
          <a:r>
            <a:rPr lang="en-US" sz="1200" kern="1200">
              <a:solidFill>
                <a:schemeClr val="tx1"/>
              </a:solidFill>
              <a:latin typeface="Montserrat" panose="00000500000000000000" pitchFamily="2" charset="0"/>
            </a:rPr>
            <a:t>Signs confidentiality agreement and attestation of no pre-existing financial relationships</a:t>
          </a:r>
        </a:p>
        <a:p>
          <a:pPr marL="114300" lvl="1" indent="-114300" algn="l" defTabSz="533400">
            <a:lnSpc>
              <a:spcPct val="90000"/>
            </a:lnSpc>
            <a:spcBef>
              <a:spcPct val="0"/>
            </a:spcBef>
            <a:spcAft>
              <a:spcPct val="20000"/>
            </a:spcAft>
            <a:buChar char="•"/>
          </a:pPr>
          <a:r>
            <a:rPr lang="en-US" sz="1200" kern="1200">
              <a:solidFill>
                <a:schemeClr val="tx1"/>
              </a:solidFill>
              <a:latin typeface="Montserrat" panose="00000500000000000000" pitchFamily="2" charset="0"/>
            </a:rPr>
            <a:t>Reviews all materials deemed necessary to identify potential bias in the research</a:t>
          </a:r>
        </a:p>
        <a:p>
          <a:pPr marL="114300" lvl="1" indent="-114300" algn="l" defTabSz="533400">
            <a:lnSpc>
              <a:spcPct val="90000"/>
            </a:lnSpc>
            <a:spcBef>
              <a:spcPct val="0"/>
            </a:spcBef>
            <a:spcAft>
              <a:spcPct val="20000"/>
            </a:spcAft>
            <a:buChar char="•"/>
          </a:pPr>
          <a:r>
            <a:rPr lang="en-US" sz="1200" kern="1200">
              <a:solidFill>
                <a:schemeClr val="tx1"/>
              </a:solidFill>
              <a:latin typeface="Montserrat" panose="00000500000000000000" pitchFamily="2" charset="0"/>
            </a:rPr>
            <a:t>Interviews faculty, staff, and students involved in the research</a:t>
          </a:r>
        </a:p>
        <a:p>
          <a:pPr marL="114300" lvl="1" indent="-114300" algn="l" defTabSz="533400">
            <a:lnSpc>
              <a:spcPct val="90000"/>
            </a:lnSpc>
            <a:spcBef>
              <a:spcPct val="0"/>
            </a:spcBef>
            <a:spcAft>
              <a:spcPct val="20000"/>
            </a:spcAft>
            <a:buChar char="•"/>
          </a:pPr>
          <a:r>
            <a:rPr lang="en-US" sz="1200" kern="1200">
              <a:solidFill>
                <a:schemeClr val="tx1"/>
              </a:solidFill>
              <a:latin typeface="Montserrat" panose="00000500000000000000" pitchFamily="2" charset="0"/>
            </a:rPr>
            <a:t>Reviews publications and presentation descriptive of the research</a:t>
          </a:r>
        </a:p>
        <a:p>
          <a:pPr marL="114300" lvl="1" indent="-114300" algn="l" defTabSz="533400">
            <a:lnSpc>
              <a:spcPct val="90000"/>
            </a:lnSpc>
            <a:spcBef>
              <a:spcPct val="0"/>
            </a:spcBef>
            <a:spcAft>
              <a:spcPct val="20000"/>
            </a:spcAft>
            <a:buChar char="•"/>
          </a:pPr>
          <a:r>
            <a:rPr lang="en-US" sz="1200" kern="1200">
              <a:solidFill>
                <a:schemeClr val="tx1"/>
              </a:solidFill>
              <a:latin typeface="Montserrat" panose="00000500000000000000" pitchFamily="2" charset="0"/>
            </a:rPr>
            <a:t>Reviews business arrangements between Vanderbilt and new company </a:t>
          </a:r>
        </a:p>
        <a:p>
          <a:pPr marL="114300" lvl="1" indent="-114300" algn="l" defTabSz="533400">
            <a:lnSpc>
              <a:spcPct val="90000"/>
            </a:lnSpc>
            <a:spcBef>
              <a:spcPct val="0"/>
            </a:spcBef>
            <a:spcAft>
              <a:spcPct val="20000"/>
            </a:spcAft>
            <a:buChar char="•"/>
          </a:pPr>
          <a:r>
            <a:rPr lang="en-US" sz="1200" kern="1200">
              <a:solidFill>
                <a:schemeClr val="tx1"/>
              </a:solidFill>
              <a:latin typeface="Montserrat" panose="00000500000000000000" pitchFamily="2" charset="0"/>
            </a:rPr>
            <a:t>Report annually to the Dean and the COI Office</a:t>
          </a:r>
        </a:p>
      </dsp:txBody>
      <dsp:txXfrm>
        <a:off x="0" y="951739"/>
        <a:ext cx="7636869" cy="1656000"/>
      </dsp:txXfrm>
    </dsp:sp>
    <dsp:sp modelId="{70789E9B-C722-4F78-B8AB-C57F40F74DE6}">
      <dsp:nvSpPr>
        <dsp:cNvPr id="0" name=""/>
        <dsp:cNvSpPr/>
      </dsp:nvSpPr>
      <dsp:spPr>
        <a:xfrm>
          <a:off x="0" y="2607739"/>
          <a:ext cx="7636869" cy="38376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latin typeface="Montserrat" panose="00000500000000000000" pitchFamily="2" charset="0"/>
            </a:rPr>
            <a:t>Annual Internal Oversight</a:t>
          </a:r>
        </a:p>
      </dsp:txBody>
      <dsp:txXfrm>
        <a:off x="18734" y="2626473"/>
        <a:ext cx="7599401" cy="346292"/>
      </dsp:txXfrm>
    </dsp:sp>
    <dsp:sp modelId="{33F5549C-633C-4779-AF36-4A94DD1D6C27}">
      <dsp:nvSpPr>
        <dsp:cNvPr id="0" name=""/>
        <dsp:cNvSpPr/>
      </dsp:nvSpPr>
      <dsp:spPr>
        <a:xfrm>
          <a:off x="0" y="2991499"/>
          <a:ext cx="7636869"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47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solidFill>
                <a:schemeClr val="tx1"/>
              </a:solidFill>
              <a:latin typeface="Montserrat" panose="00000500000000000000" pitchFamily="2" charset="0"/>
            </a:rPr>
            <a:t>Time and Effort</a:t>
          </a:r>
        </a:p>
        <a:p>
          <a:pPr marL="114300" lvl="1" indent="-114300" algn="l" defTabSz="533400">
            <a:lnSpc>
              <a:spcPct val="90000"/>
            </a:lnSpc>
            <a:spcBef>
              <a:spcPct val="0"/>
            </a:spcBef>
            <a:spcAft>
              <a:spcPct val="20000"/>
            </a:spcAft>
            <a:buChar char="•"/>
          </a:pPr>
          <a:r>
            <a:rPr lang="en-US" sz="1200" kern="1200" dirty="0">
              <a:solidFill>
                <a:schemeClr val="tx1"/>
              </a:solidFill>
              <a:latin typeface="Montserrat" panose="00000500000000000000" pitchFamily="2" charset="0"/>
            </a:rPr>
            <a:t>Students, Postdocs, and Trainees</a:t>
          </a:r>
        </a:p>
        <a:p>
          <a:pPr marL="114300" lvl="1" indent="-114300" algn="l" defTabSz="533400">
            <a:lnSpc>
              <a:spcPct val="90000"/>
            </a:lnSpc>
            <a:spcBef>
              <a:spcPct val="0"/>
            </a:spcBef>
            <a:spcAft>
              <a:spcPct val="20000"/>
            </a:spcAft>
            <a:buChar char="•"/>
          </a:pPr>
          <a:r>
            <a:rPr lang="en-US" sz="1200" kern="1200" dirty="0">
              <a:solidFill>
                <a:schemeClr val="tx1"/>
              </a:solidFill>
              <a:latin typeface="Montserrat" panose="00000500000000000000" pitchFamily="2" charset="0"/>
            </a:rPr>
            <a:t>Interested Parties</a:t>
          </a:r>
        </a:p>
        <a:p>
          <a:pPr marL="114300" lvl="1" indent="-114300" algn="l" defTabSz="533400">
            <a:lnSpc>
              <a:spcPct val="90000"/>
            </a:lnSpc>
            <a:spcBef>
              <a:spcPct val="0"/>
            </a:spcBef>
            <a:spcAft>
              <a:spcPct val="20000"/>
            </a:spcAft>
            <a:buChar char="•"/>
          </a:pPr>
          <a:r>
            <a:rPr lang="en-US" sz="1200" kern="1200" dirty="0">
              <a:solidFill>
                <a:schemeClr val="tx1"/>
              </a:solidFill>
              <a:latin typeface="Montserrat" panose="00000500000000000000" pitchFamily="2" charset="0"/>
            </a:rPr>
            <a:t>Public Disclosure</a:t>
          </a:r>
        </a:p>
      </dsp:txBody>
      <dsp:txXfrm>
        <a:off x="0" y="2991499"/>
        <a:ext cx="7636869" cy="82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97E85-8088-4EDD-9A3D-B349D2179414}">
      <dsp:nvSpPr>
        <dsp:cNvPr id="0" name=""/>
        <dsp:cNvSpPr/>
      </dsp:nvSpPr>
      <dsp:spPr>
        <a:xfrm>
          <a:off x="0" y="286"/>
          <a:ext cx="8557955" cy="474882"/>
        </a:xfrm>
        <a:prstGeom prst="roundRect">
          <a:avLst/>
        </a:prstGeom>
        <a:solidFill>
          <a:srgbClr val="E0D5C0"/>
        </a:solidFill>
        <a:ln w="12700" cap="flat" cmpd="sng" algn="ctr">
          <a:solidFill>
            <a:srgbClr val="F5F3E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1C1C1C"/>
              </a:solidFill>
              <a:latin typeface="Calibri" panose="020F0502020204030204"/>
              <a:ea typeface="+mn-ea"/>
              <a:cs typeface="+mn-cs"/>
            </a:rPr>
            <a:t>University Conflicts Committee (UCC)</a:t>
          </a:r>
          <a:endParaRPr lang="en-US" sz="1600" kern="1200" dirty="0">
            <a:solidFill>
              <a:srgbClr val="1C1C1C"/>
            </a:solidFill>
            <a:latin typeface="Calibri" panose="020F0502020204030204"/>
            <a:ea typeface="+mn-ea"/>
            <a:cs typeface="+mn-cs"/>
          </a:endParaRPr>
        </a:p>
      </dsp:txBody>
      <dsp:txXfrm>
        <a:off x="23182" y="23468"/>
        <a:ext cx="8511591" cy="428518"/>
      </dsp:txXfrm>
    </dsp:sp>
    <dsp:sp modelId="{78946A0D-287D-4945-A740-BB13532E1DCB}">
      <dsp:nvSpPr>
        <dsp:cNvPr id="0" name=""/>
        <dsp:cNvSpPr/>
      </dsp:nvSpPr>
      <dsp:spPr>
        <a:xfrm>
          <a:off x="0" y="475169"/>
          <a:ext cx="8557955" cy="168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715" tIns="17780" rIns="99568" bIns="17780" numCol="1" spcCol="1270" anchor="t" anchorCtr="0">
          <a:noAutofit/>
        </a:bodyPr>
        <a:lstStyle/>
        <a:p>
          <a:pPr marL="228600" lvl="1" indent="-114300" algn="l" defTabSz="622300">
            <a:lnSpc>
              <a:spcPct val="90000"/>
            </a:lnSpc>
            <a:spcBef>
              <a:spcPct val="0"/>
            </a:spcBef>
            <a:spcAft>
              <a:spcPct val="20000"/>
            </a:spcAft>
            <a:buClr>
              <a:srgbClr val="B3C9CD">
                <a:lumMod val="50000"/>
              </a:srgbClr>
            </a:buClr>
            <a:buChar char="•"/>
          </a:pPr>
          <a:r>
            <a:rPr lang="en-US" sz="1400" kern="1200" dirty="0">
              <a:solidFill>
                <a:srgbClr val="1C1C1C">
                  <a:hueOff val="0"/>
                  <a:satOff val="0"/>
                  <a:lumOff val="0"/>
                  <a:alphaOff val="0"/>
                </a:srgbClr>
              </a:solidFill>
              <a:latin typeface="Calibri" panose="020F0502020204030204"/>
              <a:ea typeface="+mn-ea"/>
              <a:cs typeface="+mn-cs"/>
            </a:rPr>
            <a:t>Reviews and manages complex COI matters:</a:t>
          </a:r>
        </a:p>
        <a:p>
          <a:pPr marL="640080" lvl="2" indent="-114300" algn="l" defTabSz="622300">
            <a:lnSpc>
              <a:spcPct val="90000"/>
            </a:lnSpc>
            <a:spcBef>
              <a:spcPct val="0"/>
            </a:spcBef>
            <a:spcAft>
              <a:spcPct val="20000"/>
            </a:spcAft>
            <a:buClr>
              <a:srgbClr val="B3C9CD">
                <a:lumMod val="50000"/>
              </a:srgbClr>
            </a:buClr>
            <a:buFont typeface="Arial" panose="020B0604020202020204" pitchFamily="34" charset="0"/>
            <a:buChar char="•"/>
          </a:pPr>
          <a:r>
            <a:rPr lang="en-US" sz="1400" kern="1200" dirty="0">
              <a:solidFill>
                <a:srgbClr val="1C1C1C">
                  <a:hueOff val="0"/>
                  <a:satOff val="0"/>
                  <a:lumOff val="0"/>
                  <a:alphaOff val="0"/>
                </a:srgbClr>
              </a:solidFill>
              <a:latin typeface="Calibri" panose="020F0502020204030204"/>
              <a:ea typeface="+mn-ea"/>
              <a:cs typeface="+mn-cs"/>
            </a:rPr>
            <a:t>Institutional COI</a:t>
          </a:r>
        </a:p>
        <a:p>
          <a:pPr marL="640080" lvl="2" indent="-114300" algn="l" defTabSz="622300">
            <a:lnSpc>
              <a:spcPct val="90000"/>
            </a:lnSpc>
            <a:spcBef>
              <a:spcPct val="0"/>
            </a:spcBef>
            <a:spcAft>
              <a:spcPct val="20000"/>
            </a:spcAft>
            <a:buClr>
              <a:srgbClr val="B3C9CD">
                <a:lumMod val="50000"/>
              </a:srgbClr>
            </a:buClr>
            <a:buFont typeface="Arial" panose="020B0604020202020204" pitchFamily="34" charset="0"/>
            <a:buChar char="•"/>
          </a:pPr>
          <a:r>
            <a:rPr lang="en-US" sz="1400" kern="1200" dirty="0">
              <a:solidFill>
                <a:srgbClr val="1C1C1C">
                  <a:hueOff val="0"/>
                  <a:satOff val="0"/>
                  <a:lumOff val="0"/>
                  <a:alphaOff val="0"/>
                </a:srgbClr>
              </a:solidFill>
              <a:latin typeface="Calibri" panose="020F0502020204030204"/>
              <a:ea typeface="+mn-ea"/>
              <a:cs typeface="+mn-cs"/>
            </a:rPr>
            <a:t>Human subjects research when Investigator has significant financial interest (SFI)</a:t>
          </a:r>
        </a:p>
        <a:p>
          <a:pPr marL="640080" lvl="2" indent="-114300" algn="l" defTabSz="622300">
            <a:lnSpc>
              <a:spcPct val="90000"/>
            </a:lnSpc>
            <a:spcBef>
              <a:spcPct val="0"/>
            </a:spcBef>
            <a:spcAft>
              <a:spcPct val="20000"/>
            </a:spcAft>
            <a:buClr>
              <a:srgbClr val="B3C9CD">
                <a:lumMod val="50000"/>
              </a:srgbClr>
            </a:buClr>
            <a:buFont typeface="Arial" panose="020B0604020202020204" pitchFamily="34" charset="0"/>
            <a:buChar char="•"/>
          </a:pPr>
          <a:r>
            <a:rPr lang="en-US" sz="1400" kern="1200" dirty="0">
              <a:solidFill>
                <a:srgbClr val="1C1C1C">
                  <a:hueOff val="0"/>
                  <a:satOff val="0"/>
                  <a:lumOff val="0"/>
                  <a:alphaOff val="0"/>
                </a:srgbClr>
              </a:solidFill>
              <a:latin typeface="Calibri" panose="020F0502020204030204"/>
              <a:ea typeface="+mn-ea"/>
              <a:cs typeface="+mn-cs"/>
            </a:rPr>
            <a:t>Unmanageable conflicts</a:t>
          </a:r>
        </a:p>
        <a:p>
          <a:pPr marL="228600" lvl="1" indent="-114300" algn="l" defTabSz="622300">
            <a:lnSpc>
              <a:spcPct val="90000"/>
            </a:lnSpc>
            <a:spcBef>
              <a:spcPct val="0"/>
            </a:spcBef>
            <a:spcAft>
              <a:spcPct val="20000"/>
            </a:spcAft>
            <a:buClr>
              <a:srgbClr val="B3C9CD">
                <a:lumMod val="50000"/>
              </a:srgbClr>
            </a:buClr>
            <a:buChar char="•"/>
          </a:pPr>
          <a:r>
            <a:rPr lang="en-US" sz="1400" kern="1200" dirty="0">
              <a:solidFill>
                <a:srgbClr val="1C1C1C">
                  <a:hueOff val="0"/>
                  <a:satOff val="0"/>
                  <a:lumOff val="0"/>
                  <a:alphaOff val="0"/>
                </a:srgbClr>
              </a:solidFill>
              <a:latin typeface="Calibri" panose="020F0502020204030204"/>
              <a:ea typeface="+mn-ea"/>
              <a:cs typeface="+mn-cs"/>
            </a:rPr>
            <a:t>Advises the COI Office on questions or policy and practice</a:t>
          </a:r>
        </a:p>
        <a:p>
          <a:pPr marL="228600" lvl="1" indent="-114300" algn="l" defTabSz="622300">
            <a:lnSpc>
              <a:spcPct val="90000"/>
            </a:lnSpc>
            <a:spcBef>
              <a:spcPct val="0"/>
            </a:spcBef>
            <a:spcAft>
              <a:spcPct val="20000"/>
            </a:spcAft>
            <a:buClr>
              <a:srgbClr val="B3C9CD">
                <a:lumMod val="50000"/>
              </a:srgbClr>
            </a:buClr>
            <a:buChar char="•"/>
          </a:pPr>
          <a:r>
            <a:rPr lang="en-US" sz="1400" kern="1200" dirty="0">
              <a:solidFill>
                <a:srgbClr val="1C1C1C">
                  <a:hueOff val="0"/>
                  <a:satOff val="0"/>
                  <a:lumOff val="0"/>
                  <a:alphaOff val="0"/>
                </a:srgbClr>
              </a:solidFill>
              <a:latin typeface="Calibri" panose="020F0502020204030204"/>
              <a:ea typeface="+mn-ea"/>
              <a:cs typeface="+mn-cs"/>
            </a:rPr>
            <a:t>Membership includes representatives from several departments throughout Vanderbilt</a:t>
          </a:r>
        </a:p>
        <a:p>
          <a:pPr marL="228600" lvl="1" indent="-114300" algn="l" defTabSz="622300">
            <a:lnSpc>
              <a:spcPct val="90000"/>
            </a:lnSpc>
            <a:spcBef>
              <a:spcPct val="0"/>
            </a:spcBef>
            <a:spcAft>
              <a:spcPct val="20000"/>
            </a:spcAft>
            <a:buClr>
              <a:srgbClr val="B3C9CD">
                <a:lumMod val="50000"/>
              </a:srgbClr>
            </a:buClr>
            <a:buChar char="•"/>
          </a:pPr>
          <a:r>
            <a:rPr lang="en-US" sz="1400" kern="1200" dirty="0">
              <a:solidFill>
                <a:srgbClr val="1C1C1C">
                  <a:hueOff val="0"/>
                  <a:satOff val="0"/>
                  <a:lumOff val="0"/>
                  <a:alphaOff val="0"/>
                </a:srgbClr>
              </a:solidFill>
              <a:latin typeface="Calibri" panose="020F0502020204030204"/>
              <a:ea typeface="+mn-ea"/>
              <a:cs typeface="+mn-cs"/>
            </a:rPr>
            <a:t>General Counsel serves as Chair of the Committee</a:t>
          </a:r>
        </a:p>
      </dsp:txBody>
      <dsp:txXfrm>
        <a:off x="0" y="475169"/>
        <a:ext cx="8557955" cy="1689120"/>
      </dsp:txXfrm>
    </dsp:sp>
    <dsp:sp modelId="{3A7C86A3-1AEB-4AC7-A2A3-85CA50766D41}">
      <dsp:nvSpPr>
        <dsp:cNvPr id="0" name=""/>
        <dsp:cNvSpPr/>
      </dsp:nvSpPr>
      <dsp:spPr>
        <a:xfrm>
          <a:off x="0" y="2164289"/>
          <a:ext cx="8557955" cy="422490"/>
        </a:xfrm>
        <a:prstGeom prst="roundRect">
          <a:avLst/>
        </a:prstGeom>
        <a:solidFill>
          <a:srgbClr val="E0D5C0"/>
        </a:solidFill>
        <a:ln w="12700" cap="flat" cmpd="sng" algn="ctr">
          <a:solidFill>
            <a:srgbClr val="F5F3E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1C1C1C"/>
              </a:solidFill>
              <a:latin typeface="Calibri" panose="020F0502020204030204"/>
              <a:ea typeface="+mn-ea"/>
              <a:cs typeface="+mn-cs"/>
            </a:rPr>
            <a:t>Office of Conflict of Interest and Commitment Management (COI Office)</a:t>
          </a:r>
          <a:endParaRPr lang="en-US" sz="1600" kern="1200" dirty="0">
            <a:solidFill>
              <a:srgbClr val="1C1C1C"/>
            </a:solidFill>
            <a:latin typeface="Calibri" panose="020F0502020204030204"/>
            <a:ea typeface="+mn-ea"/>
            <a:cs typeface="+mn-cs"/>
          </a:endParaRPr>
        </a:p>
      </dsp:txBody>
      <dsp:txXfrm>
        <a:off x="20624" y="2184913"/>
        <a:ext cx="8516707" cy="381242"/>
      </dsp:txXfrm>
    </dsp:sp>
    <dsp:sp modelId="{E86FD355-8D12-45C4-8C52-4C5D4EF13773}">
      <dsp:nvSpPr>
        <dsp:cNvPr id="0" name=""/>
        <dsp:cNvSpPr/>
      </dsp:nvSpPr>
      <dsp:spPr>
        <a:xfrm>
          <a:off x="0" y="2586779"/>
          <a:ext cx="8557955"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715" tIns="17780" rIns="99568" bIns="17780" numCol="1" spcCol="1270" anchor="t" anchorCtr="0">
          <a:noAutofit/>
        </a:bodyPr>
        <a:lstStyle/>
        <a:p>
          <a:pPr marL="114300" lvl="1" indent="-114300" algn="l" defTabSz="622300">
            <a:lnSpc>
              <a:spcPct val="90000"/>
            </a:lnSpc>
            <a:spcBef>
              <a:spcPct val="0"/>
            </a:spcBef>
            <a:spcAft>
              <a:spcPct val="20000"/>
            </a:spcAft>
            <a:buClr>
              <a:srgbClr val="B3C9CD">
                <a:lumMod val="50000"/>
              </a:srgbClr>
            </a:buClr>
            <a:buChar char="•"/>
          </a:pPr>
          <a:r>
            <a:rPr lang="en-US" sz="1400" kern="1200" dirty="0">
              <a:solidFill>
                <a:srgbClr val="1C1C1C">
                  <a:hueOff val="0"/>
                  <a:satOff val="0"/>
                  <a:lumOff val="0"/>
                  <a:alphaOff val="0"/>
                </a:srgbClr>
              </a:solidFill>
              <a:latin typeface="Calibri" panose="020F0502020204030204"/>
              <a:ea typeface="+mn-ea"/>
              <a:cs typeface="+mn-cs"/>
            </a:rPr>
            <a:t>Oversees implementation of the COI Policy</a:t>
          </a:r>
        </a:p>
        <a:p>
          <a:pPr marL="114300" lvl="1" indent="-114300" algn="l" defTabSz="622300">
            <a:lnSpc>
              <a:spcPct val="90000"/>
            </a:lnSpc>
            <a:spcBef>
              <a:spcPct val="0"/>
            </a:spcBef>
            <a:spcAft>
              <a:spcPct val="20000"/>
            </a:spcAft>
            <a:buClr>
              <a:srgbClr val="B3C9CD">
                <a:lumMod val="50000"/>
              </a:srgbClr>
            </a:buClr>
            <a:buChar char="•"/>
          </a:pPr>
          <a:r>
            <a:rPr lang="en-US" sz="1400" kern="1200" dirty="0">
              <a:solidFill>
                <a:srgbClr val="1C1C1C">
                  <a:hueOff val="0"/>
                  <a:satOff val="0"/>
                  <a:lumOff val="0"/>
                  <a:alphaOff val="0"/>
                </a:srgbClr>
              </a:solidFill>
              <a:latin typeface="Calibri" panose="020F0502020204030204"/>
              <a:ea typeface="+mn-ea"/>
              <a:cs typeface="+mn-cs"/>
            </a:rPr>
            <a:t>Director reports to the General Counsel</a:t>
          </a:r>
          <a:r>
            <a:rPr lang="en-US" sz="1400" b="1" kern="1200" dirty="0">
              <a:solidFill>
                <a:srgbClr val="1C1C1C">
                  <a:hueOff val="0"/>
                  <a:satOff val="0"/>
                  <a:lumOff val="0"/>
                  <a:alphaOff val="0"/>
                </a:srgbClr>
              </a:solidFill>
              <a:latin typeface="Calibri" panose="020F0502020204030204"/>
              <a:ea typeface="+mn-ea"/>
              <a:cs typeface="+mn-cs"/>
            </a:rPr>
            <a:t> </a:t>
          </a:r>
          <a:endParaRPr lang="en-US" sz="1400" kern="1200" dirty="0">
            <a:solidFill>
              <a:srgbClr val="1C1C1C">
                <a:hueOff val="0"/>
                <a:satOff val="0"/>
                <a:lumOff val="0"/>
                <a:alphaOff val="0"/>
              </a:srgbClr>
            </a:solidFill>
            <a:latin typeface="Calibri" panose="020F0502020204030204"/>
            <a:ea typeface="+mn-ea"/>
            <a:cs typeface="+mn-cs"/>
          </a:endParaRPr>
        </a:p>
      </dsp:txBody>
      <dsp:txXfrm>
        <a:off x="0" y="2586779"/>
        <a:ext cx="8557955" cy="1059840"/>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8F9A0E4-4009-43E4-ACEC-DFAAEA9E021C}" type="datetimeFigureOut">
              <a:rPr lang="en-US" smtClean="0"/>
              <a:t>1/19/2023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37AB171-5912-4082-82C0-5F55FB8B6834}" type="slidenum">
              <a:rPr lang="en-US" smtClean="0"/>
              <a:t>‹#›</a:t>
            </a:fld>
            <a:endParaRPr lang="en-US"/>
          </a:p>
        </p:txBody>
      </p:sp>
    </p:spTree>
    <p:extLst>
      <p:ext uri="{BB962C8B-B14F-4D97-AF65-F5344CB8AC3E}">
        <p14:creationId xmlns:p14="http://schemas.microsoft.com/office/powerpoint/2010/main" val="1253277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D411F55-13C3-4619-90E1-6F167AB00CB7}" type="datetimeFigureOut">
              <a:rPr lang="en-US" smtClean="0"/>
              <a:t>1/19/2023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BC49C3-3F0E-494C-8409-8C9EF135CAD9}" type="slidenum">
              <a:rPr lang="en-US" smtClean="0"/>
              <a:t>‹#›</a:t>
            </a:fld>
            <a:endParaRPr lang="en-US"/>
          </a:p>
        </p:txBody>
      </p:sp>
    </p:spTree>
    <p:extLst>
      <p:ext uri="{BB962C8B-B14F-4D97-AF65-F5344CB8AC3E}">
        <p14:creationId xmlns:p14="http://schemas.microsoft.com/office/powerpoint/2010/main" val="376154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52A15-4824-477F-B69C-7D00BCB713C4}" type="slidenum">
              <a:rPr lang="en-US" smtClean="0"/>
              <a:t>2</a:t>
            </a:fld>
            <a:endParaRPr lang="en-US"/>
          </a:p>
        </p:txBody>
      </p:sp>
    </p:spTree>
    <p:extLst>
      <p:ext uri="{BB962C8B-B14F-4D97-AF65-F5344CB8AC3E}">
        <p14:creationId xmlns:p14="http://schemas.microsoft.com/office/powerpoint/2010/main" val="2574499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22</a:t>
            </a:fld>
            <a:endParaRPr lang="en-US"/>
          </a:p>
        </p:txBody>
      </p:sp>
    </p:spTree>
    <p:extLst>
      <p:ext uri="{BB962C8B-B14F-4D97-AF65-F5344CB8AC3E}">
        <p14:creationId xmlns:p14="http://schemas.microsoft.com/office/powerpoint/2010/main" val="367663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23</a:t>
            </a:fld>
            <a:endParaRPr lang="en-US"/>
          </a:p>
        </p:txBody>
      </p:sp>
    </p:spTree>
    <p:extLst>
      <p:ext uri="{BB962C8B-B14F-4D97-AF65-F5344CB8AC3E}">
        <p14:creationId xmlns:p14="http://schemas.microsoft.com/office/powerpoint/2010/main" val="658834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idea: this is a lot to navigate a changing landscape as Vanderbilt makes investments into the ecosystem. Stewards will stay up-to-date with these efforts and guide faculty through the internal process as well as external opportunities. </a:t>
            </a:r>
          </a:p>
        </p:txBody>
      </p:sp>
      <p:sp>
        <p:nvSpPr>
          <p:cNvPr id="4" name="Slide Number Placeholder 3"/>
          <p:cNvSpPr>
            <a:spLocks noGrp="1"/>
          </p:cNvSpPr>
          <p:nvPr>
            <p:ph type="sldNum" sz="quarter" idx="5"/>
          </p:nvPr>
        </p:nvSpPr>
        <p:spPr/>
        <p:txBody>
          <a:bodyPr/>
          <a:lstStyle/>
          <a:p>
            <a:fld id="{2E7D2F9E-D167-4ED3-83EC-AE46EA34BEC3}" type="slidenum">
              <a:rPr lang="en-US" smtClean="0"/>
              <a:pPr/>
              <a:t>24</a:t>
            </a:fld>
            <a:endParaRPr lang="en-US"/>
          </a:p>
        </p:txBody>
      </p:sp>
    </p:spTree>
    <p:extLst>
      <p:ext uri="{BB962C8B-B14F-4D97-AF65-F5344CB8AC3E}">
        <p14:creationId xmlns:p14="http://schemas.microsoft.com/office/powerpoint/2010/main" val="1526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31</a:t>
            </a:fld>
            <a:endParaRPr lang="en-US"/>
          </a:p>
        </p:txBody>
      </p:sp>
    </p:spTree>
    <p:extLst>
      <p:ext uri="{BB962C8B-B14F-4D97-AF65-F5344CB8AC3E}">
        <p14:creationId xmlns:p14="http://schemas.microsoft.com/office/powerpoint/2010/main" val="3241721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52A15-4824-477F-B69C-7D00BCB713C4}" type="slidenum">
              <a:rPr lang="en-US" smtClean="0"/>
              <a:t>33</a:t>
            </a:fld>
            <a:endParaRPr lang="en-US"/>
          </a:p>
        </p:txBody>
      </p:sp>
    </p:spTree>
    <p:extLst>
      <p:ext uri="{BB962C8B-B14F-4D97-AF65-F5344CB8AC3E}">
        <p14:creationId xmlns:p14="http://schemas.microsoft.com/office/powerpoint/2010/main" val="274576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35</a:t>
            </a:fld>
            <a:endParaRPr lang="en-US"/>
          </a:p>
        </p:txBody>
      </p:sp>
    </p:spTree>
    <p:extLst>
      <p:ext uri="{BB962C8B-B14F-4D97-AF65-F5344CB8AC3E}">
        <p14:creationId xmlns:p14="http://schemas.microsoft.com/office/powerpoint/2010/main" val="3106967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36</a:t>
            </a:fld>
            <a:endParaRPr lang="en-US"/>
          </a:p>
        </p:txBody>
      </p:sp>
    </p:spTree>
    <p:extLst>
      <p:ext uri="{BB962C8B-B14F-4D97-AF65-F5344CB8AC3E}">
        <p14:creationId xmlns:p14="http://schemas.microsoft.com/office/powerpoint/2010/main" val="278662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37</a:t>
            </a:fld>
            <a:endParaRPr lang="en-US"/>
          </a:p>
        </p:txBody>
      </p:sp>
    </p:spTree>
    <p:extLst>
      <p:ext uri="{BB962C8B-B14F-4D97-AF65-F5344CB8AC3E}">
        <p14:creationId xmlns:p14="http://schemas.microsoft.com/office/powerpoint/2010/main" val="3610037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38</a:t>
            </a:fld>
            <a:endParaRPr lang="en-US"/>
          </a:p>
        </p:txBody>
      </p:sp>
    </p:spTree>
    <p:extLst>
      <p:ext uri="{BB962C8B-B14F-4D97-AF65-F5344CB8AC3E}">
        <p14:creationId xmlns:p14="http://schemas.microsoft.com/office/powerpoint/2010/main" val="1681564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39</a:t>
            </a:fld>
            <a:endParaRPr lang="en-US"/>
          </a:p>
        </p:txBody>
      </p:sp>
    </p:spTree>
    <p:extLst>
      <p:ext uri="{BB962C8B-B14F-4D97-AF65-F5344CB8AC3E}">
        <p14:creationId xmlns:p14="http://schemas.microsoft.com/office/powerpoint/2010/main" val="62907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52A15-4824-477F-B69C-7D00BCB713C4}" type="slidenum">
              <a:rPr lang="en-US" smtClean="0"/>
              <a:t>3</a:t>
            </a:fld>
            <a:endParaRPr lang="en-US"/>
          </a:p>
        </p:txBody>
      </p:sp>
    </p:spTree>
    <p:extLst>
      <p:ext uri="{BB962C8B-B14F-4D97-AF65-F5344CB8AC3E}">
        <p14:creationId xmlns:p14="http://schemas.microsoft.com/office/powerpoint/2010/main" val="790984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40</a:t>
            </a:fld>
            <a:endParaRPr lang="en-US"/>
          </a:p>
        </p:txBody>
      </p:sp>
    </p:spTree>
    <p:extLst>
      <p:ext uri="{BB962C8B-B14F-4D97-AF65-F5344CB8AC3E}">
        <p14:creationId xmlns:p14="http://schemas.microsoft.com/office/powerpoint/2010/main" val="1288674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41</a:t>
            </a:fld>
            <a:endParaRPr lang="en-US"/>
          </a:p>
        </p:txBody>
      </p:sp>
    </p:spTree>
    <p:extLst>
      <p:ext uri="{BB962C8B-B14F-4D97-AF65-F5344CB8AC3E}">
        <p14:creationId xmlns:p14="http://schemas.microsoft.com/office/powerpoint/2010/main" val="1998906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42</a:t>
            </a:fld>
            <a:endParaRPr lang="en-US"/>
          </a:p>
        </p:txBody>
      </p:sp>
    </p:spTree>
    <p:extLst>
      <p:ext uri="{BB962C8B-B14F-4D97-AF65-F5344CB8AC3E}">
        <p14:creationId xmlns:p14="http://schemas.microsoft.com/office/powerpoint/2010/main" val="264846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A6927B-97D2-554B-A214-D73EE1A76B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68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6</a:t>
            </a:fld>
            <a:endParaRPr lang="en-US"/>
          </a:p>
        </p:txBody>
      </p:sp>
    </p:spTree>
    <p:extLst>
      <p:ext uri="{BB962C8B-B14F-4D97-AF65-F5344CB8AC3E}">
        <p14:creationId xmlns:p14="http://schemas.microsoft.com/office/powerpoint/2010/main" val="296009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52A15-4824-477F-B69C-7D00BCB713C4}" type="slidenum">
              <a:rPr lang="en-US" smtClean="0"/>
              <a:t>7</a:t>
            </a:fld>
            <a:endParaRPr lang="en-US"/>
          </a:p>
        </p:txBody>
      </p:sp>
    </p:spTree>
    <p:extLst>
      <p:ext uri="{BB962C8B-B14F-4D97-AF65-F5344CB8AC3E}">
        <p14:creationId xmlns:p14="http://schemas.microsoft.com/office/powerpoint/2010/main" val="169716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8</a:t>
            </a:fld>
            <a:endParaRPr lang="en-US"/>
          </a:p>
        </p:txBody>
      </p:sp>
    </p:spTree>
    <p:extLst>
      <p:ext uri="{BB962C8B-B14F-4D97-AF65-F5344CB8AC3E}">
        <p14:creationId xmlns:p14="http://schemas.microsoft.com/office/powerpoint/2010/main" val="235905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B52A15-4824-477F-B69C-7D00BCB713C4}" type="slidenum">
              <a:rPr lang="en-US" smtClean="0"/>
              <a:t>14</a:t>
            </a:fld>
            <a:endParaRPr lang="en-US"/>
          </a:p>
        </p:txBody>
      </p:sp>
    </p:spTree>
    <p:extLst>
      <p:ext uri="{BB962C8B-B14F-4D97-AF65-F5344CB8AC3E}">
        <p14:creationId xmlns:p14="http://schemas.microsoft.com/office/powerpoint/2010/main" val="105356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C49C3-3F0E-494C-8409-8C9EF135CAD9}" type="slidenum">
              <a:rPr lang="en-US" smtClean="0"/>
              <a:t>16</a:t>
            </a:fld>
            <a:endParaRPr lang="en-US"/>
          </a:p>
        </p:txBody>
      </p:sp>
    </p:spTree>
    <p:extLst>
      <p:ext uri="{BB962C8B-B14F-4D97-AF65-F5344CB8AC3E}">
        <p14:creationId xmlns:p14="http://schemas.microsoft.com/office/powerpoint/2010/main" val="3284597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BC49C3-3F0E-494C-8409-8C9EF135CAD9}" type="slidenum">
              <a:rPr lang="en-US" smtClean="0"/>
              <a:t>17</a:t>
            </a:fld>
            <a:endParaRPr lang="en-US"/>
          </a:p>
        </p:txBody>
      </p:sp>
    </p:spTree>
    <p:extLst>
      <p:ext uri="{BB962C8B-B14F-4D97-AF65-F5344CB8AC3E}">
        <p14:creationId xmlns:p14="http://schemas.microsoft.com/office/powerpoint/2010/main" val="31237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30487" y="645258"/>
            <a:ext cx="5378626" cy="1102519"/>
          </a:xfrm>
        </p:spPr>
        <p:txBody>
          <a:bodyPr/>
          <a:lstStyle/>
          <a:p>
            <a:r>
              <a:rPr lang="en-US"/>
              <a:t>Click to edit Master title style</a:t>
            </a:r>
          </a:p>
        </p:txBody>
      </p:sp>
      <p:sp>
        <p:nvSpPr>
          <p:cNvPr id="3" name="Subtitle 2"/>
          <p:cNvSpPr>
            <a:spLocks noGrp="1"/>
          </p:cNvSpPr>
          <p:nvPr>
            <p:ph type="subTitle" idx="1"/>
          </p:nvPr>
        </p:nvSpPr>
        <p:spPr>
          <a:xfrm>
            <a:off x="3211893" y="2398297"/>
            <a:ext cx="5615815" cy="1314450"/>
          </a:xfrm>
        </p:spPr>
        <p:txBody>
          <a:bodyPr/>
          <a:lstStyle>
            <a:lvl1pPr marL="0" indent="0" algn="ctr">
              <a:buNone/>
              <a:defRPr>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8C3E8-907C-9042-8BF9-580A32F63AB4}" type="slidenum">
              <a:rPr lang="en-US" smtClean="0"/>
              <a:t>‹#›</a:t>
            </a:fld>
            <a:endParaRPr lang="en-US"/>
          </a:p>
        </p:txBody>
      </p:sp>
      <p:sp>
        <p:nvSpPr>
          <p:cNvPr id="8" name="Rectangle 7">
            <a:extLst>
              <a:ext uri="{FF2B5EF4-FFF2-40B4-BE49-F238E27FC236}">
                <a16:creationId xmlns:a16="http://schemas.microsoft.com/office/drawing/2014/main" id="{22A087BB-4BDE-4DF5-8E3A-38FEF79EF154}"/>
              </a:ext>
            </a:extLst>
          </p:cNvPr>
          <p:cNvSpPr/>
          <p:nvPr userDrawn="1"/>
        </p:nvSpPr>
        <p:spPr>
          <a:xfrm>
            <a:off x="2807640" y="61992"/>
            <a:ext cx="6260160" cy="501951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3">
            <a:extLst>
              <a:ext uri="{FF2B5EF4-FFF2-40B4-BE49-F238E27FC236}">
                <a16:creationId xmlns:a16="http://schemas.microsoft.com/office/drawing/2014/main" id="{5347E10D-7228-4CA3-B4A0-13C44BF193CE}"/>
              </a:ext>
            </a:extLst>
          </p:cNvPr>
          <p:cNvSpPr txBox="1">
            <a:spLocks/>
          </p:cNvSpPr>
          <p:nvPr userDrawn="1"/>
        </p:nvSpPr>
        <p:spPr>
          <a:xfrm>
            <a:off x="6553200" y="4767264"/>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F8C3E8-907C-9042-8BF9-580A32F63AB4}" type="slidenum">
              <a:rPr lang="en-US" smtClean="0"/>
              <a:pPr/>
              <a:t>‹#›</a:t>
            </a:fld>
            <a:endParaRPr lang="en-US"/>
          </a:p>
        </p:txBody>
      </p:sp>
      <p:grpSp>
        <p:nvGrpSpPr>
          <p:cNvPr id="10" name="Group 9">
            <a:extLst>
              <a:ext uri="{FF2B5EF4-FFF2-40B4-BE49-F238E27FC236}">
                <a16:creationId xmlns:a16="http://schemas.microsoft.com/office/drawing/2014/main" id="{72F68481-2796-4977-ADBF-7888C0CEC122}"/>
              </a:ext>
            </a:extLst>
          </p:cNvPr>
          <p:cNvGrpSpPr/>
          <p:nvPr userDrawn="1"/>
        </p:nvGrpSpPr>
        <p:grpSpPr>
          <a:xfrm>
            <a:off x="60702" y="61992"/>
            <a:ext cx="2746938" cy="5019516"/>
            <a:chOff x="87824" y="94643"/>
            <a:chExt cx="2746938" cy="4946465"/>
          </a:xfrm>
        </p:grpSpPr>
        <p:sp>
          <p:nvSpPr>
            <p:cNvPr id="11" name="Rectangle 10">
              <a:extLst>
                <a:ext uri="{FF2B5EF4-FFF2-40B4-BE49-F238E27FC236}">
                  <a16:creationId xmlns:a16="http://schemas.microsoft.com/office/drawing/2014/main" id="{D6CC648B-F619-45B0-B4E3-B55D56F3D87D}"/>
                </a:ext>
              </a:extLst>
            </p:cNvPr>
            <p:cNvSpPr/>
            <p:nvPr userDrawn="1"/>
          </p:nvSpPr>
          <p:spPr>
            <a:xfrm>
              <a:off x="87824" y="94643"/>
              <a:ext cx="2746938" cy="4946465"/>
            </a:xfrm>
            <a:prstGeom prst="rect">
              <a:avLst/>
            </a:prstGeom>
            <a:solidFill>
              <a:schemeClr val="tx1">
                <a:lumMod val="85000"/>
                <a:lumOff val="1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25E69ED-10DB-4641-9DFB-F507427DBB7E}"/>
                </a:ext>
              </a:extLst>
            </p:cNvPr>
            <p:cNvGrpSpPr/>
            <p:nvPr userDrawn="1"/>
          </p:nvGrpSpPr>
          <p:grpSpPr>
            <a:xfrm>
              <a:off x="254623" y="432195"/>
              <a:ext cx="2417694" cy="727654"/>
              <a:chOff x="356085" y="3934811"/>
              <a:chExt cx="2417694" cy="727654"/>
            </a:xfrm>
          </p:grpSpPr>
          <p:pic>
            <p:nvPicPr>
              <p:cNvPr id="13" name="Picture 12" descr="Text&#10;&#10;Description automatically generated">
                <a:extLst>
                  <a:ext uri="{FF2B5EF4-FFF2-40B4-BE49-F238E27FC236}">
                    <a16:creationId xmlns:a16="http://schemas.microsoft.com/office/drawing/2014/main" id="{BF7F1567-3346-41CF-A008-03705E48FB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6085" y="3934811"/>
                <a:ext cx="2417694" cy="633713"/>
              </a:xfrm>
              <a:prstGeom prst="rect">
                <a:avLst/>
              </a:prstGeom>
            </p:spPr>
          </p:pic>
          <p:sp>
            <p:nvSpPr>
              <p:cNvPr id="14" name="TextBox 13">
                <a:extLst>
                  <a:ext uri="{FF2B5EF4-FFF2-40B4-BE49-F238E27FC236}">
                    <a16:creationId xmlns:a16="http://schemas.microsoft.com/office/drawing/2014/main" id="{9F42087A-038A-401A-90EC-D16920B76323}"/>
                  </a:ext>
                </a:extLst>
              </p:cNvPr>
              <p:cNvSpPr txBox="1"/>
              <p:nvPr userDrawn="1"/>
            </p:nvSpPr>
            <p:spPr>
              <a:xfrm>
                <a:off x="1258487" y="4385466"/>
                <a:ext cx="1515292" cy="276999"/>
              </a:xfrm>
              <a:prstGeom prst="rect">
                <a:avLst/>
              </a:prstGeom>
              <a:noFill/>
            </p:spPr>
            <p:txBody>
              <a:bodyPr wrap="square" rtlCol="0">
                <a:spAutoFit/>
              </a:bodyPr>
              <a:lstStyle/>
              <a:p>
                <a:r>
                  <a:rPr lang="en-US" sz="1200" i="1" dirty="0">
                    <a:solidFill>
                      <a:schemeClr val="bg1"/>
                    </a:solidFill>
                  </a:rPr>
                  <a:t>Technology Transfer</a:t>
                </a:r>
              </a:p>
            </p:txBody>
          </p:sp>
        </p:grpSp>
      </p:grpSp>
      <p:sp>
        <p:nvSpPr>
          <p:cNvPr id="15" name="TextBox 14">
            <a:extLst>
              <a:ext uri="{FF2B5EF4-FFF2-40B4-BE49-F238E27FC236}">
                <a16:creationId xmlns:a16="http://schemas.microsoft.com/office/drawing/2014/main" id="{BADA098B-35F7-4911-B0D1-22208561DD44}"/>
              </a:ext>
            </a:extLst>
          </p:cNvPr>
          <p:cNvSpPr txBox="1"/>
          <p:nvPr userDrawn="1"/>
        </p:nvSpPr>
        <p:spPr>
          <a:xfrm>
            <a:off x="302795" y="4437027"/>
            <a:ext cx="2262752" cy="461665"/>
          </a:xfrm>
          <a:prstGeom prst="rect">
            <a:avLst/>
          </a:prstGeom>
          <a:noFill/>
        </p:spPr>
        <p:txBody>
          <a:bodyPr wrap="square" rtlCol="0">
            <a:spAutoFit/>
          </a:bodyPr>
          <a:lstStyle/>
          <a:p>
            <a:pPr algn="ctr"/>
            <a:r>
              <a:rPr lang="en-US" sz="1200" b="1" i="1" dirty="0">
                <a:solidFill>
                  <a:schemeClr val="bg1"/>
                </a:solidFill>
              </a:rPr>
              <a:t>Center for Technology Transfer and Commercialization</a:t>
            </a:r>
          </a:p>
        </p:txBody>
      </p:sp>
      <p:sp>
        <p:nvSpPr>
          <p:cNvPr id="16" name="Content Placeholder 2">
            <a:extLst>
              <a:ext uri="{FF2B5EF4-FFF2-40B4-BE49-F238E27FC236}">
                <a16:creationId xmlns:a16="http://schemas.microsoft.com/office/drawing/2014/main" id="{AA11DD73-607C-4452-834D-06223AF82D0E}"/>
              </a:ext>
            </a:extLst>
          </p:cNvPr>
          <p:cNvSpPr txBox="1">
            <a:spLocks/>
          </p:cNvSpPr>
          <p:nvPr userDrawn="1"/>
        </p:nvSpPr>
        <p:spPr>
          <a:xfrm>
            <a:off x="3305907" y="1363757"/>
            <a:ext cx="5427785" cy="297514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3600" dirty="0"/>
          </a:p>
          <a:p>
            <a:pPr marL="0" indent="0" algn="ctr">
              <a:buFont typeface="Arial"/>
              <a:buNone/>
            </a:pPr>
            <a:endParaRPr lang="en-US" sz="3600" b="1" cap="small" dirty="0"/>
          </a:p>
        </p:txBody>
      </p:sp>
    </p:spTree>
    <p:extLst>
      <p:ext uri="{BB962C8B-B14F-4D97-AF65-F5344CB8AC3E}">
        <p14:creationId xmlns:p14="http://schemas.microsoft.com/office/powerpoint/2010/main" val="151576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mages_Gallery_20">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49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3195" y="3170696"/>
            <a:ext cx="6303733" cy="979125"/>
          </a:xfrm>
        </p:spPr>
        <p:txBody>
          <a:bodyPr anchor="b">
            <a:normAutofit/>
          </a:bodyPr>
          <a:lstStyle>
            <a:lvl1pPr algn="l">
              <a:defRPr sz="3000" b="0">
                <a:solidFill>
                  <a:schemeClr val="accent5"/>
                </a:solidFill>
                <a:latin typeface="Arial" panose="020B0604020202020204" pitchFamily="34" charset="0"/>
                <a:ea typeface="Inter" panose="020B05020300000000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73195" y="4324575"/>
            <a:ext cx="6303732" cy="442688"/>
          </a:xfrm>
        </p:spPr>
        <p:txBody>
          <a:bodyPr>
            <a:normAutofit/>
          </a:bodyPr>
          <a:lstStyle>
            <a:lvl1pPr marL="0" indent="0" algn="l">
              <a:buNone/>
              <a:defRPr sz="1200" baseline="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descr="Text&#10;&#10;Description automatically generated">
            <a:extLst>
              <a:ext uri="{FF2B5EF4-FFF2-40B4-BE49-F238E27FC236}">
                <a16:creationId xmlns:a16="http://schemas.microsoft.com/office/drawing/2014/main" id="{D6E16576-7A47-6F43-BCCC-0201D2F03584}"/>
              </a:ext>
            </a:extLst>
          </p:cNvPr>
          <p:cNvPicPr>
            <a:picLocks noChangeAspect="1"/>
          </p:cNvPicPr>
          <p:nvPr userDrawn="1"/>
        </p:nvPicPr>
        <p:blipFill>
          <a:blip r:embed="rId2"/>
          <a:stretch>
            <a:fillRect/>
          </a:stretch>
        </p:blipFill>
        <p:spPr>
          <a:xfrm>
            <a:off x="473195" y="485135"/>
            <a:ext cx="1808172" cy="392642"/>
          </a:xfrm>
          <a:prstGeom prst="rect">
            <a:avLst/>
          </a:prstGeom>
        </p:spPr>
      </p:pic>
      <p:sp>
        <p:nvSpPr>
          <p:cNvPr id="8" name="Date Placeholder 3">
            <a:extLst>
              <a:ext uri="{FF2B5EF4-FFF2-40B4-BE49-F238E27FC236}">
                <a16:creationId xmlns:a16="http://schemas.microsoft.com/office/drawing/2014/main" id="{736FE41B-E7AE-FC43-A4A2-51F8145209E2}"/>
              </a:ext>
            </a:extLst>
          </p:cNvPr>
          <p:cNvSpPr>
            <a:spLocks noGrp="1"/>
          </p:cNvSpPr>
          <p:nvPr>
            <p:ph type="dt" sz="half" idx="10"/>
          </p:nvPr>
        </p:nvSpPr>
        <p:spPr>
          <a:xfrm>
            <a:off x="7529929" y="312862"/>
            <a:ext cx="1304399" cy="273844"/>
          </a:xfrm>
        </p:spPr>
        <p:txBody>
          <a:bodyPr/>
          <a:lstStyle>
            <a:lvl1pPr algn="r">
              <a:defRPr>
                <a:solidFill>
                  <a:schemeClr val="accent6"/>
                </a:solidFill>
              </a:defRPr>
            </a:lvl1pPr>
          </a:lstStyle>
          <a:p>
            <a:fld id="{6C33123A-F54F-2341-AC44-7F40417F38A2}" type="datetime4">
              <a:rPr lang="en-US" smtClean="0"/>
              <a:t>January 19, 2023</a:t>
            </a:fld>
            <a:endParaRPr lang="en-US" dirty="0"/>
          </a:p>
        </p:txBody>
      </p:sp>
    </p:spTree>
    <p:extLst>
      <p:ext uri="{BB962C8B-B14F-4D97-AF65-F5344CB8AC3E}">
        <p14:creationId xmlns:p14="http://schemas.microsoft.com/office/powerpoint/2010/main" val="4131732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a:lstStyle>
            <a:lvl1pPr>
              <a:defRPr sz="21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381000" y="57150"/>
            <a:ext cx="5867400" cy="685800"/>
          </a:xfrm>
          <a:prstGeom prst="rect">
            <a:avLst/>
          </a:prstGeom>
        </p:spPr>
        <p:txBody>
          <a:bodyPr wrap="none">
            <a:normAutofit/>
          </a:bodyPr>
          <a:lstStyle>
            <a:lvl1pPr marL="0" indent="0">
              <a:buNone/>
              <a:defRPr sz="2400" b="1">
                <a:solidFill>
                  <a:srgbClr val="A28448"/>
                </a:solidFill>
              </a:defRPr>
            </a:lvl1pPr>
            <a:lvl2pPr>
              <a:defRPr>
                <a:solidFill>
                  <a:schemeClr val="bg2">
                    <a:lumMod val="75000"/>
                  </a:schemeClr>
                </a:solidFill>
              </a:defRPr>
            </a:lvl2pPr>
            <a:lvl3pPr>
              <a:defRPr>
                <a:solidFill>
                  <a:schemeClr val="bg2">
                    <a:lumMod val="75000"/>
                  </a:schemeClr>
                </a:solidFill>
              </a:defRPr>
            </a:lvl3pPr>
            <a:lvl4pPr>
              <a:defRPr>
                <a:solidFill>
                  <a:schemeClr val="bg2">
                    <a:lumMod val="75000"/>
                  </a:schemeClr>
                </a:solidFill>
              </a:defRPr>
            </a:lvl4pPr>
            <a:lvl5pPr>
              <a:defRPr>
                <a:solidFill>
                  <a:schemeClr val="bg2">
                    <a:lumMod val="75000"/>
                  </a:schemeClr>
                </a:solidFill>
              </a:defRPr>
            </a:lvl5pPr>
          </a:lstStyle>
          <a:p>
            <a:pPr lvl="0"/>
            <a:r>
              <a:rPr lang="en-US"/>
              <a:t>Click to edit Master text styles</a:t>
            </a:r>
          </a:p>
        </p:txBody>
      </p:sp>
      <p:sp>
        <p:nvSpPr>
          <p:cNvPr id="4" name="Date Placeholder 3"/>
          <p:cNvSpPr>
            <a:spLocks noGrp="1"/>
          </p:cNvSpPr>
          <p:nvPr>
            <p:ph type="dt" sz="half" idx="14"/>
          </p:nvPr>
        </p:nvSpPr>
        <p:spPr/>
        <p:txBody>
          <a:bodyPr/>
          <a:lstStyle>
            <a:lvl1pPr>
              <a:defRPr/>
            </a:lvl1pPr>
          </a:lstStyle>
          <a:p>
            <a:pPr>
              <a:defRPr/>
            </a:pPr>
            <a:fld id="{366C44A5-D7C1-45F2-866D-054812286143}" type="datetime1">
              <a:rPr lang="en-US"/>
              <a:pPr>
                <a:defRPr/>
              </a:pPr>
              <a:t>1/19/2023</a:t>
            </a:fld>
            <a:endParaRPr lang="en-US"/>
          </a:p>
        </p:txBody>
      </p:sp>
      <p:sp>
        <p:nvSpPr>
          <p:cNvPr id="5" name="Footer Placeholder 4"/>
          <p:cNvSpPr>
            <a:spLocks noGrp="1"/>
          </p:cNvSpPr>
          <p:nvPr>
            <p:ph type="ftr" sz="quarter" idx="15"/>
          </p:nvPr>
        </p:nvSpPr>
        <p:spPr/>
        <p:txBody>
          <a:bodyPr/>
          <a:lstStyle>
            <a:lvl1pPr>
              <a:defRPr dirty="0" smtClean="0"/>
            </a:lvl1pPr>
          </a:lstStyle>
          <a:p>
            <a:pPr>
              <a:defRPr/>
            </a:pPr>
            <a:r>
              <a:rPr lang="en-US"/>
              <a:t>© S. Hassan Naqvi. All rights reserved.</a:t>
            </a:r>
          </a:p>
        </p:txBody>
      </p:sp>
      <p:sp>
        <p:nvSpPr>
          <p:cNvPr id="6" name="Slide Number Placeholder 5"/>
          <p:cNvSpPr>
            <a:spLocks noGrp="1"/>
          </p:cNvSpPr>
          <p:nvPr>
            <p:ph type="sldNum" sz="quarter" idx="16"/>
          </p:nvPr>
        </p:nvSpPr>
        <p:spPr/>
        <p:txBody>
          <a:bodyPr/>
          <a:lstStyle>
            <a:lvl1pPr>
              <a:defRPr smtClean="0"/>
            </a:lvl1pPr>
          </a:lstStyle>
          <a:p>
            <a:pPr>
              <a:defRPr/>
            </a:pPr>
            <a:fld id="{6C7D6660-1CF7-472F-A721-EC9B491573CB}" type="slidenum">
              <a:rPr lang="en-US"/>
              <a:pPr>
                <a:defRPr/>
              </a:pPr>
              <a:t>‹#›</a:t>
            </a:fld>
            <a:endParaRPr lang="en-US"/>
          </a:p>
        </p:txBody>
      </p:sp>
    </p:spTree>
    <p:extLst>
      <p:ext uri="{BB962C8B-B14F-4D97-AF65-F5344CB8AC3E}">
        <p14:creationId xmlns:p14="http://schemas.microsoft.com/office/powerpoint/2010/main" val="2301679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TTC Custom 20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4AFC4B-0849-4523-B335-F66A29AB1FE7}" type="datetimeFigureOut">
              <a:rPr lang="en-US" smtClean="0"/>
              <a:t>1/19/2023</a:t>
            </a:fld>
            <a:endParaRPr lang="en-US"/>
          </a:p>
        </p:txBody>
      </p:sp>
      <p:sp>
        <p:nvSpPr>
          <p:cNvPr id="5" name="Footer Placeholder 4"/>
          <p:cNvSpPr>
            <a:spLocks noGrp="1"/>
          </p:cNvSpPr>
          <p:nvPr>
            <p:ph type="ftr" sz="quarter" idx="11"/>
          </p:nvPr>
        </p:nvSpPr>
        <p:spPr/>
        <p:txBody>
          <a:bodyPr/>
          <a:lstStyle/>
          <a:p>
            <a:r>
              <a:rPr lang="en-US"/>
              <a:t>www.vanderbilt.edu/cttc</a:t>
            </a:r>
          </a:p>
        </p:txBody>
      </p:sp>
      <p:sp>
        <p:nvSpPr>
          <p:cNvPr id="6" name="Slide Number Placeholder 5"/>
          <p:cNvSpPr>
            <a:spLocks noGrp="1"/>
          </p:cNvSpPr>
          <p:nvPr>
            <p:ph type="sldNum" sz="quarter" idx="12"/>
          </p:nvPr>
        </p:nvSpPr>
        <p:spPr/>
        <p:txBody>
          <a:bodyPr/>
          <a:lstStyle/>
          <a:p>
            <a:fld id="{799FAA49-2A97-40B7-A4B0-66398E4B14A8}" type="slidenum">
              <a:rPr lang="en-US" smtClean="0"/>
              <a:t>‹#›</a:t>
            </a:fld>
            <a:endParaRPr lang="en-US"/>
          </a:p>
        </p:txBody>
      </p:sp>
    </p:spTree>
    <p:extLst>
      <p:ext uri="{BB962C8B-B14F-4D97-AF65-F5344CB8AC3E}">
        <p14:creationId xmlns:p14="http://schemas.microsoft.com/office/powerpoint/2010/main" val="1484404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6EC6E-44AF-4B8F-8148-0F55BF777E12}"/>
              </a:ext>
            </a:extLst>
          </p:cNvPr>
          <p:cNvSpPr>
            <a:spLocks noGrp="1"/>
          </p:cNvSpPr>
          <p:nvPr>
            <p:ph type="body" sz="half" idx="2" hasCustomPrompt="1"/>
          </p:nvPr>
        </p:nvSpPr>
        <p:spPr>
          <a:xfrm>
            <a:off x="387819" y="663731"/>
            <a:ext cx="8368363" cy="149660"/>
          </a:xfrm>
          <a:prstGeom prst="rect">
            <a:avLst/>
          </a:prstGeom>
        </p:spPr>
        <p:txBody>
          <a:bodyPr wrap="none" lIns="0" tIns="0" rIns="0" bIns="0" anchor="ctr">
            <a:noAutofit/>
          </a:bodyPr>
          <a:lstStyle>
            <a:lvl1pPr marL="0" indent="0" algn="ctr">
              <a:buNone/>
              <a:defRPr sz="1050" b="0" baseline="0">
                <a:solidFill>
                  <a:schemeClr val="tx1">
                    <a:lumMod val="50000"/>
                    <a:lumOff val="50000"/>
                  </a:schemeClr>
                </a:solidFill>
                <a:latin typeface="Montserrat (Body)"/>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EDITE SUBTITLE</a:t>
            </a:r>
          </a:p>
        </p:txBody>
      </p:sp>
      <p:sp>
        <p:nvSpPr>
          <p:cNvPr id="5" name="Title 2">
            <a:extLst>
              <a:ext uri="{FF2B5EF4-FFF2-40B4-BE49-F238E27FC236}">
                <a16:creationId xmlns:a16="http://schemas.microsoft.com/office/drawing/2014/main" id="{CF3FE2B5-59ED-40B8-B474-81969D1BF5D8}"/>
              </a:ext>
            </a:extLst>
          </p:cNvPr>
          <p:cNvSpPr>
            <a:spLocks noGrp="1"/>
          </p:cNvSpPr>
          <p:nvPr>
            <p:ph type="title"/>
          </p:nvPr>
        </p:nvSpPr>
        <p:spPr>
          <a:xfrm>
            <a:off x="387819" y="287080"/>
            <a:ext cx="8368363" cy="334125"/>
          </a:xfrm>
          <a:prstGeom prst="rect">
            <a:avLst/>
          </a:prstGeom>
        </p:spPr>
        <p:txBody>
          <a:bodyPr lIns="0" tIns="0" rIns="0" bIns="0" anchor="ctr"/>
          <a:lstStyle>
            <a:lvl1pPr algn="ctr">
              <a:defRPr sz="2100" b="1">
                <a:solidFill>
                  <a:schemeClr val="tx1">
                    <a:lumMod val="75000"/>
                    <a:lumOff val="25000"/>
                  </a:schemeClr>
                </a:solidFill>
                <a:latin typeface="Montserrat (Body)"/>
              </a:defRPr>
            </a:lvl1pPr>
          </a:lstStyle>
          <a:p>
            <a:r>
              <a:rPr lang="en-US"/>
              <a:t>Click to edit Master title style</a:t>
            </a:r>
          </a:p>
        </p:txBody>
      </p:sp>
    </p:spTree>
    <p:extLst>
      <p:ext uri="{BB962C8B-B14F-4D97-AF65-F5344CB8AC3E}">
        <p14:creationId xmlns:p14="http://schemas.microsoft.com/office/powerpoint/2010/main" val="3001885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Header Light">
    <p:bg>
      <p:bgPr>
        <a:solidFill>
          <a:srgbClr val="F5F3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7076" y="2361410"/>
            <a:ext cx="8422760" cy="1075564"/>
          </a:xfrm>
        </p:spPr>
        <p:txBody>
          <a:bodyPr anchor="t">
            <a:normAutofit/>
          </a:bodyPr>
          <a:lstStyle>
            <a:lvl1pPr algn="ctr">
              <a:defRPr sz="3000"/>
            </a:lvl1pPr>
          </a:lstStyle>
          <a:p>
            <a:r>
              <a:rPr lang="en-US"/>
              <a:t>Click to edit Master title style</a:t>
            </a:r>
            <a:endParaRPr lang="en-US" dirty="0"/>
          </a:p>
        </p:txBody>
      </p:sp>
      <p:pic>
        <p:nvPicPr>
          <p:cNvPr id="9" name="Picture 8" descr="Icon&#10;&#10;Description automatically generated with medium confidence">
            <a:extLst>
              <a:ext uri="{FF2B5EF4-FFF2-40B4-BE49-F238E27FC236}">
                <a16:creationId xmlns:a16="http://schemas.microsoft.com/office/drawing/2014/main" id="{32C1C1AA-2B7A-4945-8F1C-3684E28E4E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0632" y="297582"/>
            <a:ext cx="403445" cy="285773"/>
          </a:xfrm>
          <a:prstGeom prst="rect">
            <a:avLst/>
          </a:prstGeom>
        </p:spPr>
      </p:pic>
      <p:sp>
        <p:nvSpPr>
          <p:cNvPr id="12" name="Text Placeholder 3">
            <a:extLst>
              <a:ext uri="{FF2B5EF4-FFF2-40B4-BE49-F238E27FC236}">
                <a16:creationId xmlns:a16="http://schemas.microsoft.com/office/drawing/2014/main" id="{10DA1228-7D2D-F747-9CD9-30F83FE96438}"/>
              </a:ext>
            </a:extLst>
          </p:cNvPr>
          <p:cNvSpPr>
            <a:spLocks noGrp="1"/>
          </p:cNvSpPr>
          <p:nvPr>
            <p:ph type="body" sz="half" idx="2"/>
          </p:nvPr>
        </p:nvSpPr>
        <p:spPr>
          <a:xfrm>
            <a:off x="357076" y="3836194"/>
            <a:ext cx="3957085" cy="788969"/>
          </a:xfrm>
        </p:spPr>
        <p:txBody>
          <a:bodyPr>
            <a:normAutofit/>
          </a:bodyPr>
          <a:lstStyle>
            <a:lvl1pPr marL="0" indent="0">
              <a:lnSpc>
                <a:spcPct val="150000"/>
              </a:lnSpc>
              <a:spcBef>
                <a:spcPts val="0"/>
              </a:spcBef>
              <a:spcAft>
                <a:spcPts val="750"/>
              </a:spcAft>
              <a:buNone/>
              <a:defRPr sz="975" baseline="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158DDCAA-666B-BB40-B3E0-9F6817656A50}"/>
              </a:ext>
            </a:extLst>
          </p:cNvPr>
          <p:cNvSpPr>
            <a:spLocks noGrp="1"/>
          </p:cNvSpPr>
          <p:nvPr>
            <p:ph type="body" sz="half" idx="13"/>
          </p:nvPr>
        </p:nvSpPr>
        <p:spPr>
          <a:xfrm>
            <a:off x="4639338" y="3836194"/>
            <a:ext cx="3957085" cy="788969"/>
          </a:xfrm>
        </p:spPr>
        <p:txBody>
          <a:bodyPr>
            <a:normAutofit/>
          </a:bodyPr>
          <a:lstStyle>
            <a:lvl1pPr marL="0" indent="0">
              <a:lnSpc>
                <a:spcPct val="150000"/>
              </a:lnSpc>
              <a:spcBef>
                <a:spcPts val="0"/>
              </a:spcBef>
              <a:spcAft>
                <a:spcPts val="750"/>
              </a:spcAft>
              <a:buNone/>
              <a:defRPr sz="975" baseline="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Text Placeholder 3">
            <a:extLst>
              <a:ext uri="{FF2B5EF4-FFF2-40B4-BE49-F238E27FC236}">
                <a16:creationId xmlns:a16="http://schemas.microsoft.com/office/drawing/2014/main" id="{FCB49188-E5FA-E44D-BB8D-3EFB7DD66260}"/>
              </a:ext>
            </a:extLst>
          </p:cNvPr>
          <p:cNvSpPr>
            <a:spLocks noGrp="1"/>
          </p:cNvSpPr>
          <p:nvPr>
            <p:ph type="body" sz="half" idx="14" hasCustomPrompt="1"/>
          </p:nvPr>
        </p:nvSpPr>
        <p:spPr>
          <a:xfrm>
            <a:off x="357076" y="181262"/>
            <a:ext cx="4214924" cy="372759"/>
          </a:xfrm>
        </p:spPr>
        <p:txBody>
          <a:bodyPr anchor="b" anchorCtr="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75"/>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Presentation Name</a:t>
            </a:r>
          </a:p>
        </p:txBody>
      </p:sp>
      <p:sp>
        <p:nvSpPr>
          <p:cNvPr id="17" name="Text Placeholder 3">
            <a:extLst>
              <a:ext uri="{FF2B5EF4-FFF2-40B4-BE49-F238E27FC236}">
                <a16:creationId xmlns:a16="http://schemas.microsoft.com/office/drawing/2014/main" id="{3D94DB9D-64AE-3246-A5A1-033C88981041}"/>
              </a:ext>
            </a:extLst>
          </p:cNvPr>
          <p:cNvSpPr>
            <a:spLocks noGrp="1"/>
          </p:cNvSpPr>
          <p:nvPr>
            <p:ph type="body" sz="half" idx="15" hasCustomPrompt="1"/>
          </p:nvPr>
        </p:nvSpPr>
        <p:spPr>
          <a:xfrm>
            <a:off x="357076" y="524001"/>
            <a:ext cx="4214924" cy="43611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75" b="1"/>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Subsection</a:t>
            </a:r>
          </a:p>
        </p:txBody>
      </p:sp>
    </p:spTree>
    <p:extLst>
      <p:ext uri="{BB962C8B-B14F-4D97-AF65-F5344CB8AC3E}">
        <p14:creationId xmlns:p14="http://schemas.microsoft.com/office/powerpoint/2010/main" val="422237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B103-884C-9054-00B2-E00A1D20372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69D5CF3-5B49-A7BA-E422-6559D2FC43C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58A60E7-360E-60C4-B09B-1E8796745945}"/>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a:extLst>
              <a:ext uri="{FF2B5EF4-FFF2-40B4-BE49-F238E27FC236}">
                <a16:creationId xmlns:a16="http://schemas.microsoft.com/office/drawing/2014/main" id="{1D4B750A-3256-9C09-6ACD-4CD48AB45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775C6-B070-F3F9-208E-0372B50BA325}"/>
              </a:ext>
            </a:extLst>
          </p:cNvPr>
          <p:cNvSpPr>
            <a:spLocks noGrp="1"/>
          </p:cNvSpPr>
          <p:nvPr>
            <p:ph type="sldNum" sz="quarter" idx="12"/>
          </p:nvPr>
        </p:nvSpPr>
        <p:spPr/>
        <p:txBody>
          <a:bodyPr/>
          <a:lstStyle/>
          <a:p>
            <a:fld id="{5DF8C3E8-907C-9042-8BF9-580A32F63AB4}" type="slidenum">
              <a:rPr lang="en-US" smtClean="0"/>
              <a:t>‹#›</a:t>
            </a:fld>
            <a:endParaRPr lang="en-US"/>
          </a:p>
        </p:txBody>
      </p:sp>
      <p:sp>
        <p:nvSpPr>
          <p:cNvPr id="7" name="Rectangle 6">
            <a:extLst>
              <a:ext uri="{FF2B5EF4-FFF2-40B4-BE49-F238E27FC236}">
                <a16:creationId xmlns:a16="http://schemas.microsoft.com/office/drawing/2014/main" id="{E2346E1C-404D-79AE-7BE0-CE91F3A0E87A}"/>
              </a:ext>
            </a:extLst>
          </p:cNvPr>
          <p:cNvSpPr/>
          <p:nvPr userDrawn="1"/>
        </p:nvSpPr>
        <p:spPr>
          <a:xfrm>
            <a:off x="2807640" y="61992"/>
            <a:ext cx="6260160" cy="501951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3">
            <a:extLst>
              <a:ext uri="{FF2B5EF4-FFF2-40B4-BE49-F238E27FC236}">
                <a16:creationId xmlns:a16="http://schemas.microsoft.com/office/drawing/2014/main" id="{383FAC0A-5172-FF19-DF52-215A2DD94942}"/>
              </a:ext>
            </a:extLst>
          </p:cNvPr>
          <p:cNvSpPr txBox="1">
            <a:spLocks/>
          </p:cNvSpPr>
          <p:nvPr userDrawn="1"/>
        </p:nvSpPr>
        <p:spPr>
          <a:xfrm>
            <a:off x="6553200" y="4767264"/>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DF8C3E8-907C-9042-8BF9-580A32F63AB4}" type="slidenum">
              <a:rPr lang="en-US" smtClean="0"/>
              <a:pPr/>
              <a:t>‹#›</a:t>
            </a:fld>
            <a:endParaRPr lang="en-US"/>
          </a:p>
        </p:txBody>
      </p:sp>
      <p:grpSp>
        <p:nvGrpSpPr>
          <p:cNvPr id="9" name="Group 8">
            <a:extLst>
              <a:ext uri="{FF2B5EF4-FFF2-40B4-BE49-F238E27FC236}">
                <a16:creationId xmlns:a16="http://schemas.microsoft.com/office/drawing/2014/main" id="{907D2389-8C82-0AAF-BCEE-F307E2A07701}"/>
              </a:ext>
            </a:extLst>
          </p:cNvPr>
          <p:cNvGrpSpPr/>
          <p:nvPr userDrawn="1"/>
        </p:nvGrpSpPr>
        <p:grpSpPr>
          <a:xfrm>
            <a:off x="60702" y="61992"/>
            <a:ext cx="2746938" cy="5019516"/>
            <a:chOff x="87824" y="94643"/>
            <a:chExt cx="2746938" cy="4946465"/>
          </a:xfrm>
        </p:grpSpPr>
        <p:sp>
          <p:nvSpPr>
            <p:cNvPr id="10" name="Rectangle 9">
              <a:extLst>
                <a:ext uri="{FF2B5EF4-FFF2-40B4-BE49-F238E27FC236}">
                  <a16:creationId xmlns:a16="http://schemas.microsoft.com/office/drawing/2014/main" id="{7E4C0637-3A4F-18EB-7CBE-433E67185C62}"/>
                </a:ext>
              </a:extLst>
            </p:cNvPr>
            <p:cNvSpPr/>
            <p:nvPr userDrawn="1"/>
          </p:nvSpPr>
          <p:spPr>
            <a:xfrm>
              <a:off x="87824" y="94643"/>
              <a:ext cx="2746938" cy="4946465"/>
            </a:xfrm>
            <a:prstGeom prst="rect">
              <a:avLst/>
            </a:prstGeom>
            <a:solidFill>
              <a:schemeClr val="tx1">
                <a:lumMod val="85000"/>
                <a:lumOff val="1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A9250BB-D46A-65E6-2D74-E8A0A9403396}"/>
                </a:ext>
              </a:extLst>
            </p:cNvPr>
            <p:cNvGrpSpPr/>
            <p:nvPr userDrawn="1"/>
          </p:nvGrpSpPr>
          <p:grpSpPr>
            <a:xfrm>
              <a:off x="254623" y="432195"/>
              <a:ext cx="2417694" cy="727654"/>
              <a:chOff x="356085" y="3934811"/>
              <a:chExt cx="2417694" cy="727654"/>
            </a:xfrm>
          </p:grpSpPr>
          <p:pic>
            <p:nvPicPr>
              <p:cNvPr id="12" name="Picture 11" descr="Text&#10;&#10;Description automatically generated">
                <a:extLst>
                  <a:ext uri="{FF2B5EF4-FFF2-40B4-BE49-F238E27FC236}">
                    <a16:creationId xmlns:a16="http://schemas.microsoft.com/office/drawing/2014/main" id="{1C175E39-0A6B-A567-EDF1-4C3F8131D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085" y="3934811"/>
                <a:ext cx="2417694" cy="633713"/>
              </a:xfrm>
              <a:prstGeom prst="rect">
                <a:avLst/>
              </a:prstGeom>
            </p:spPr>
          </p:pic>
          <p:sp>
            <p:nvSpPr>
              <p:cNvPr id="13" name="TextBox 12">
                <a:extLst>
                  <a:ext uri="{FF2B5EF4-FFF2-40B4-BE49-F238E27FC236}">
                    <a16:creationId xmlns:a16="http://schemas.microsoft.com/office/drawing/2014/main" id="{D5B75300-9558-C314-BD79-4467E36268FB}"/>
                  </a:ext>
                </a:extLst>
              </p:cNvPr>
              <p:cNvSpPr txBox="1"/>
              <p:nvPr userDrawn="1"/>
            </p:nvSpPr>
            <p:spPr>
              <a:xfrm>
                <a:off x="1258487" y="4385466"/>
                <a:ext cx="1515292" cy="276999"/>
              </a:xfrm>
              <a:prstGeom prst="rect">
                <a:avLst/>
              </a:prstGeom>
              <a:noFill/>
            </p:spPr>
            <p:txBody>
              <a:bodyPr wrap="square" rtlCol="0">
                <a:spAutoFit/>
              </a:bodyPr>
              <a:lstStyle/>
              <a:p>
                <a:r>
                  <a:rPr lang="en-US" sz="1200" i="1" dirty="0">
                    <a:solidFill>
                      <a:schemeClr val="bg1"/>
                    </a:solidFill>
                  </a:rPr>
                  <a:t>Technology Transfer</a:t>
                </a:r>
              </a:p>
            </p:txBody>
          </p:sp>
        </p:grpSp>
      </p:grpSp>
      <p:sp>
        <p:nvSpPr>
          <p:cNvPr id="14" name="TextBox 13">
            <a:extLst>
              <a:ext uri="{FF2B5EF4-FFF2-40B4-BE49-F238E27FC236}">
                <a16:creationId xmlns:a16="http://schemas.microsoft.com/office/drawing/2014/main" id="{2B720E35-AA47-5D0D-21A5-6A8AB55DCA80}"/>
              </a:ext>
            </a:extLst>
          </p:cNvPr>
          <p:cNvSpPr txBox="1"/>
          <p:nvPr userDrawn="1"/>
        </p:nvSpPr>
        <p:spPr>
          <a:xfrm>
            <a:off x="302795" y="4437027"/>
            <a:ext cx="2262752" cy="461665"/>
          </a:xfrm>
          <a:prstGeom prst="rect">
            <a:avLst/>
          </a:prstGeom>
          <a:noFill/>
        </p:spPr>
        <p:txBody>
          <a:bodyPr wrap="square" rtlCol="0">
            <a:spAutoFit/>
          </a:bodyPr>
          <a:lstStyle/>
          <a:p>
            <a:pPr algn="ctr"/>
            <a:r>
              <a:rPr lang="en-US" sz="1200" b="1" i="1" dirty="0">
                <a:solidFill>
                  <a:schemeClr val="bg1"/>
                </a:solidFill>
              </a:rPr>
              <a:t>Center for Technology Transfer and Commercialization</a:t>
            </a:r>
          </a:p>
        </p:txBody>
      </p:sp>
      <p:sp>
        <p:nvSpPr>
          <p:cNvPr id="15" name="Content Placeholder 2">
            <a:extLst>
              <a:ext uri="{FF2B5EF4-FFF2-40B4-BE49-F238E27FC236}">
                <a16:creationId xmlns:a16="http://schemas.microsoft.com/office/drawing/2014/main" id="{4B86959F-DD39-DDED-9467-135A9414C049}"/>
              </a:ext>
            </a:extLst>
          </p:cNvPr>
          <p:cNvSpPr txBox="1">
            <a:spLocks/>
          </p:cNvSpPr>
          <p:nvPr userDrawn="1"/>
        </p:nvSpPr>
        <p:spPr>
          <a:xfrm>
            <a:off x="3305907" y="1363757"/>
            <a:ext cx="5427785" cy="297514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3600" dirty="0"/>
          </a:p>
          <a:p>
            <a:pPr marL="0" indent="0" algn="ctr">
              <a:buFont typeface="Arial"/>
              <a:buNone/>
            </a:pPr>
            <a:endParaRPr lang="en-US" sz="3600" b="1" cap="small" dirty="0"/>
          </a:p>
        </p:txBody>
      </p:sp>
    </p:spTree>
    <p:extLst>
      <p:ext uri="{BB962C8B-B14F-4D97-AF65-F5344CB8AC3E}">
        <p14:creationId xmlns:p14="http://schemas.microsoft.com/office/powerpoint/2010/main" val="2458114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E70A-A7B4-8F5C-7A47-A83DF160FC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FA922C-7690-F751-BAD3-8607C415FD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62BDD-17BC-B7A9-9498-6FB9928912FD}"/>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a:extLst>
              <a:ext uri="{FF2B5EF4-FFF2-40B4-BE49-F238E27FC236}">
                <a16:creationId xmlns:a16="http://schemas.microsoft.com/office/drawing/2014/main" id="{721C4999-2C72-E298-844C-9C6EE2788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F1CDA-4534-76E3-B25B-7CE1FB5E2818}"/>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557516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6347-57D2-E6AE-20DA-87D00C55861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0509D88-7E63-EA2B-26EA-A6D2C050494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D8D344-1F96-082D-F304-FCB3F99A9A6D}"/>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a:extLst>
              <a:ext uri="{FF2B5EF4-FFF2-40B4-BE49-F238E27FC236}">
                <a16:creationId xmlns:a16="http://schemas.microsoft.com/office/drawing/2014/main" id="{8DBE1B74-1434-3454-4EE3-19748229C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465CC-24B0-8663-C515-C61E33F5FDBF}"/>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2692415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3540-6568-473B-3FC3-56ACDA67F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6D245-446B-CE4F-2A91-734C09DFC1D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0ECFF-ACDF-169B-B431-44D1680ACFF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F7D2A3-3A5F-51CA-580A-2F37850BF6DE}"/>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6" name="Footer Placeholder 5">
            <a:extLst>
              <a:ext uri="{FF2B5EF4-FFF2-40B4-BE49-F238E27FC236}">
                <a16:creationId xmlns:a16="http://schemas.microsoft.com/office/drawing/2014/main" id="{98668DCF-A768-3DF3-114D-8D4D13E14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EB118-FFEC-71AA-B6F0-821C928F688E}"/>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260406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2565286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BC1B-8393-4864-7AF1-B68A04DA3C5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53626-7C2F-CB05-03E3-6D6CA35752E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3817470-1882-C326-44DA-DD02E9194F3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2CA0E0-8438-82F9-2976-7A0E494375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7890184-71D9-73A5-4284-53AC38B0768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651238-5553-F74C-B569-3E00D65A3F89}"/>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8" name="Footer Placeholder 7">
            <a:extLst>
              <a:ext uri="{FF2B5EF4-FFF2-40B4-BE49-F238E27FC236}">
                <a16:creationId xmlns:a16="http://schemas.microsoft.com/office/drawing/2014/main" id="{18F4EE68-14C2-B334-9FB9-A05EDC0B9E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1EA425-6CE1-51AF-226C-CE3AABF1E904}"/>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2232614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E3AF-139E-D80C-DCC6-E645836D9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CD1CC-4151-E92B-45EE-7B4D6AD2C7DD}"/>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4" name="Footer Placeholder 3">
            <a:extLst>
              <a:ext uri="{FF2B5EF4-FFF2-40B4-BE49-F238E27FC236}">
                <a16:creationId xmlns:a16="http://schemas.microsoft.com/office/drawing/2014/main" id="{9224EF61-BC32-0A2E-4C61-7108DB536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30C6EA-AC23-3B7D-D961-B3CD9BDB6A6B}"/>
              </a:ext>
            </a:extLst>
          </p:cNvPr>
          <p:cNvSpPr>
            <a:spLocks noGrp="1"/>
          </p:cNvSpPr>
          <p:nvPr>
            <p:ph type="sldNum" sz="quarter" idx="12"/>
          </p:nvPr>
        </p:nvSpPr>
        <p:spPr/>
        <p:txBody>
          <a:bodyPr/>
          <a:lstStyle/>
          <a:p>
            <a:fld id="{5DF8C3E8-907C-9042-8BF9-580A32F63AB4}" type="slidenum">
              <a:rPr lang="en-US" smtClean="0"/>
              <a:t>‹#›</a:t>
            </a:fld>
            <a:endParaRPr lang="en-US"/>
          </a:p>
        </p:txBody>
      </p:sp>
      <p:sp>
        <p:nvSpPr>
          <p:cNvPr id="6" name="TextBox 5">
            <a:extLst>
              <a:ext uri="{FF2B5EF4-FFF2-40B4-BE49-F238E27FC236}">
                <a16:creationId xmlns:a16="http://schemas.microsoft.com/office/drawing/2014/main" id="{086E98EF-BC3A-E81E-F06E-AFF1C93D002B}"/>
              </a:ext>
            </a:extLst>
          </p:cNvPr>
          <p:cNvSpPr txBox="1"/>
          <p:nvPr userDrawn="1"/>
        </p:nvSpPr>
        <p:spPr>
          <a:xfrm>
            <a:off x="670791" y="1321512"/>
            <a:ext cx="7602298" cy="3416320"/>
          </a:xfrm>
          <a:prstGeom prst="rect">
            <a:avLst/>
          </a:prstGeom>
          <a:noFill/>
        </p:spPr>
        <p:txBody>
          <a:bodyPr wrap="square" rtlCol="0">
            <a:spAutoFit/>
          </a:bodyPr>
          <a:lstStyle/>
          <a:p>
            <a:endParaRPr lang="en-US" sz="2400" baseline="0"/>
          </a:p>
          <a:p>
            <a:endParaRPr lang="en-US" sz="2400" baseline="0"/>
          </a:p>
          <a:p>
            <a:endParaRPr lang="en-US" sz="2400" baseline="0"/>
          </a:p>
          <a:p>
            <a:endParaRPr lang="en-US" sz="2400" baseline="0"/>
          </a:p>
          <a:p>
            <a:endParaRPr lang="en-US" sz="2400" baseline="0"/>
          </a:p>
          <a:p>
            <a:endParaRPr lang="en-US" sz="2400" baseline="0"/>
          </a:p>
          <a:p>
            <a:endParaRPr lang="en-US" sz="2400" baseline="0"/>
          </a:p>
          <a:p>
            <a:endParaRPr lang="en-US" sz="2400" baseline="0"/>
          </a:p>
          <a:p>
            <a:r>
              <a:rPr lang="en-US" sz="2400" baseline="0"/>
              <a:t> </a:t>
            </a:r>
            <a:endParaRPr lang="en-US" sz="2400"/>
          </a:p>
        </p:txBody>
      </p:sp>
    </p:spTree>
    <p:extLst>
      <p:ext uri="{BB962C8B-B14F-4D97-AF65-F5344CB8AC3E}">
        <p14:creationId xmlns:p14="http://schemas.microsoft.com/office/powerpoint/2010/main" val="150524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22F14-CEA3-4FAA-8115-3D8D64CA61A8}"/>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3" name="Footer Placeholder 2">
            <a:extLst>
              <a:ext uri="{FF2B5EF4-FFF2-40B4-BE49-F238E27FC236}">
                <a16:creationId xmlns:a16="http://schemas.microsoft.com/office/drawing/2014/main" id="{5260FC23-D41E-8332-79F9-F805C0B213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2E61D8-4751-A814-1A2A-60EC8F00F799}"/>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1440682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31F2-55D1-9019-F1DF-9E38C017672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355A32-D7CC-02BD-A613-D33F893C99E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CBD041-63DB-2A80-DC9B-CB87D97C551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906664-FF58-9933-F95A-E9EF468B7A65}"/>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6" name="Footer Placeholder 5">
            <a:extLst>
              <a:ext uri="{FF2B5EF4-FFF2-40B4-BE49-F238E27FC236}">
                <a16:creationId xmlns:a16="http://schemas.microsoft.com/office/drawing/2014/main" id="{6E0AFDC9-27D3-A003-BD71-8D6811C6E0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583E1-2B49-0BEB-2D53-804CBDDD9AC4}"/>
              </a:ext>
            </a:extLst>
          </p:cNvPr>
          <p:cNvSpPr>
            <a:spLocks noGrp="1"/>
          </p:cNvSpPr>
          <p:nvPr>
            <p:ph type="sldNum" sz="quarter" idx="12"/>
          </p:nvPr>
        </p:nvSpPr>
        <p:spPr/>
        <p:txBody>
          <a:bodyPr/>
          <a:lstStyle/>
          <a:p>
            <a:fld id="{5DF8C3E8-907C-9042-8BF9-580A32F63AB4}" type="slidenum">
              <a:rPr lang="en-US" smtClean="0"/>
              <a:t>‹#›</a:t>
            </a:fld>
            <a:endParaRPr lang="en-US"/>
          </a:p>
        </p:txBody>
      </p:sp>
      <p:sp>
        <p:nvSpPr>
          <p:cNvPr id="8" name="Title 1">
            <a:extLst>
              <a:ext uri="{FF2B5EF4-FFF2-40B4-BE49-F238E27FC236}">
                <a16:creationId xmlns:a16="http://schemas.microsoft.com/office/drawing/2014/main" id="{027E55FD-F645-6704-3814-C38D36BCA4FB}"/>
              </a:ext>
            </a:extLst>
          </p:cNvPr>
          <p:cNvSpPr txBox="1">
            <a:spLocks/>
          </p:cNvSpPr>
          <p:nvPr userDrawn="1"/>
        </p:nvSpPr>
        <p:spPr>
          <a:xfrm>
            <a:off x="457208" y="958886"/>
            <a:ext cx="3008313" cy="8715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576073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45F0-C458-E36A-762F-97F57C5AADD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496D0FF-D481-44CF-42D2-BBBC53E4E66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B6E72A3-82F7-1BD1-A23E-766033DEDD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2A1292-2C99-DFB6-75CD-662BB2BC8819}"/>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6" name="Footer Placeholder 5">
            <a:extLst>
              <a:ext uri="{FF2B5EF4-FFF2-40B4-BE49-F238E27FC236}">
                <a16:creationId xmlns:a16="http://schemas.microsoft.com/office/drawing/2014/main" id="{0E424F96-FA72-B1A7-3788-3A7F5E6E7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FEB62-D7E6-9E61-669C-0699DCB88C97}"/>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1256004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03951-2E94-FBAC-AEA3-192E8A515F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28E389-95EB-5D72-F8DD-FBF015D1EC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CF79A-EA94-A5F7-194C-E0A870CFC6FD}"/>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a:extLst>
              <a:ext uri="{FF2B5EF4-FFF2-40B4-BE49-F238E27FC236}">
                <a16:creationId xmlns:a16="http://schemas.microsoft.com/office/drawing/2014/main" id="{FBF26778-0CDB-4271-1BC2-BAE61B91F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4A4B1-B7E6-F713-8A3E-CD858CB47360}"/>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2873330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AEAB3F-C0D7-FCB7-77B5-5F6D8FC5F0C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6C75EE-CE5A-013C-24E7-A5AEC5EF864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CC965-EB88-78F4-D41B-0B1E81AABFBD}"/>
              </a:ext>
            </a:extLst>
          </p:cNvPr>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a:extLst>
              <a:ext uri="{FF2B5EF4-FFF2-40B4-BE49-F238E27FC236}">
                <a16:creationId xmlns:a16="http://schemas.microsoft.com/office/drawing/2014/main" id="{88833B9F-C491-232E-21CD-73D4722EC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67D87-8398-A0F5-03B0-1C44DAD208C0}"/>
              </a:ext>
            </a:extLst>
          </p:cNvPr>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3454440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mages_Gallery_20">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219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3195" y="3170696"/>
            <a:ext cx="6303733" cy="979125"/>
          </a:xfrm>
        </p:spPr>
        <p:txBody>
          <a:bodyPr anchor="b">
            <a:normAutofit/>
          </a:bodyPr>
          <a:lstStyle>
            <a:lvl1pPr algn="l">
              <a:defRPr sz="3000" b="0">
                <a:solidFill>
                  <a:schemeClr val="accent5"/>
                </a:solidFill>
                <a:latin typeface="Arial" panose="020B0604020202020204" pitchFamily="34" charset="0"/>
                <a:ea typeface="Inter" panose="020B05020300000000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73195" y="4324575"/>
            <a:ext cx="6303732" cy="442688"/>
          </a:xfrm>
        </p:spPr>
        <p:txBody>
          <a:bodyPr>
            <a:normAutofit/>
          </a:bodyPr>
          <a:lstStyle>
            <a:lvl1pPr marL="0" indent="0" algn="l">
              <a:buNone/>
              <a:defRPr sz="1200" baseline="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3" name="Picture 12" descr="Text&#10;&#10;Description automatically generated">
            <a:extLst>
              <a:ext uri="{FF2B5EF4-FFF2-40B4-BE49-F238E27FC236}">
                <a16:creationId xmlns:a16="http://schemas.microsoft.com/office/drawing/2014/main" id="{D6E16576-7A47-6F43-BCCC-0201D2F03584}"/>
              </a:ext>
            </a:extLst>
          </p:cNvPr>
          <p:cNvPicPr>
            <a:picLocks noChangeAspect="1"/>
          </p:cNvPicPr>
          <p:nvPr userDrawn="1"/>
        </p:nvPicPr>
        <p:blipFill>
          <a:blip r:embed="rId2"/>
          <a:stretch>
            <a:fillRect/>
          </a:stretch>
        </p:blipFill>
        <p:spPr>
          <a:xfrm>
            <a:off x="473195" y="485135"/>
            <a:ext cx="1808172" cy="392642"/>
          </a:xfrm>
          <a:prstGeom prst="rect">
            <a:avLst/>
          </a:prstGeom>
        </p:spPr>
      </p:pic>
      <p:sp>
        <p:nvSpPr>
          <p:cNvPr id="8" name="Date Placeholder 3">
            <a:extLst>
              <a:ext uri="{FF2B5EF4-FFF2-40B4-BE49-F238E27FC236}">
                <a16:creationId xmlns:a16="http://schemas.microsoft.com/office/drawing/2014/main" id="{736FE41B-E7AE-FC43-A4A2-51F8145209E2}"/>
              </a:ext>
            </a:extLst>
          </p:cNvPr>
          <p:cNvSpPr>
            <a:spLocks noGrp="1"/>
          </p:cNvSpPr>
          <p:nvPr>
            <p:ph type="dt" sz="half" idx="10"/>
          </p:nvPr>
        </p:nvSpPr>
        <p:spPr>
          <a:xfrm>
            <a:off x="7529929" y="312862"/>
            <a:ext cx="1304399" cy="273844"/>
          </a:xfrm>
        </p:spPr>
        <p:txBody>
          <a:bodyPr/>
          <a:lstStyle>
            <a:lvl1pPr algn="r">
              <a:defRPr>
                <a:solidFill>
                  <a:schemeClr val="accent6"/>
                </a:solidFill>
              </a:defRPr>
            </a:lvl1pPr>
          </a:lstStyle>
          <a:p>
            <a:fld id="{6C33123A-F54F-2341-AC44-7F40417F38A2}" type="datetime4">
              <a:rPr lang="en-US" smtClean="0"/>
              <a:t>January 19, 2023</a:t>
            </a:fld>
            <a:endParaRPr lang="en-US" dirty="0"/>
          </a:p>
        </p:txBody>
      </p:sp>
    </p:spTree>
    <p:extLst>
      <p:ext uri="{BB962C8B-B14F-4D97-AF65-F5344CB8AC3E}">
        <p14:creationId xmlns:p14="http://schemas.microsoft.com/office/powerpoint/2010/main" val="29016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2626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90014-CA94-8E4C-B768-BD429B402B2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2954929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90014-CA94-8E4C-B768-BD429B402B26}"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381997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90014-CA94-8E4C-B768-BD429B402B26}"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340892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90014-CA94-8E4C-B768-BD429B402B26}"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8C3E8-907C-9042-8BF9-580A32F63AB4}" type="slidenum">
              <a:rPr lang="en-US" smtClean="0"/>
              <a:t>‹#›</a:t>
            </a:fld>
            <a:endParaRPr lang="en-US"/>
          </a:p>
        </p:txBody>
      </p:sp>
      <p:sp>
        <p:nvSpPr>
          <p:cNvPr id="6" name="TextBox 5"/>
          <p:cNvSpPr txBox="1"/>
          <p:nvPr userDrawn="1"/>
        </p:nvSpPr>
        <p:spPr>
          <a:xfrm>
            <a:off x="670791" y="1321512"/>
            <a:ext cx="7602298" cy="3416320"/>
          </a:xfrm>
          <a:prstGeom prst="rect">
            <a:avLst/>
          </a:prstGeom>
          <a:noFill/>
        </p:spPr>
        <p:txBody>
          <a:bodyPr wrap="square" rtlCol="0">
            <a:spAutoFit/>
          </a:bodyPr>
          <a:lstStyle/>
          <a:p>
            <a:endParaRPr lang="en-US" sz="2400" baseline="0"/>
          </a:p>
          <a:p>
            <a:endParaRPr lang="en-US" sz="2400" baseline="0"/>
          </a:p>
          <a:p>
            <a:endParaRPr lang="en-US" sz="2400" baseline="0"/>
          </a:p>
          <a:p>
            <a:endParaRPr lang="en-US" sz="2400" baseline="0"/>
          </a:p>
          <a:p>
            <a:endParaRPr lang="en-US" sz="2400" baseline="0"/>
          </a:p>
          <a:p>
            <a:endParaRPr lang="en-US" sz="2400" baseline="0"/>
          </a:p>
          <a:p>
            <a:endParaRPr lang="en-US" sz="2400" baseline="0"/>
          </a:p>
          <a:p>
            <a:endParaRPr lang="en-US" sz="2400" baseline="0"/>
          </a:p>
          <a:p>
            <a:r>
              <a:rPr lang="en-US" sz="2400" baseline="0"/>
              <a:t> </a:t>
            </a:r>
            <a:endParaRPr lang="en-US" sz="2400"/>
          </a:p>
        </p:txBody>
      </p:sp>
    </p:spTree>
    <p:extLst>
      <p:ext uri="{BB962C8B-B14F-4D97-AF65-F5344CB8AC3E}">
        <p14:creationId xmlns:p14="http://schemas.microsoft.com/office/powerpoint/2010/main" val="388027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90014-CA94-8E4C-B768-BD429B402B26}"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2274704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99" y="255174"/>
            <a:ext cx="5240044" cy="375133"/>
          </a:xfrm>
        </p:spPr>
        <p:txBody>
          <a:bodyPr anchor="b">
            <a:no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3575050" y="1076327"/>
            <a:ext cx="5111750" cy="3518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A90014-CA94-8E4C-B768-BD429B402B26}"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8C3E8-907C-9042-8BF9-580A32F63AB4}" type="slidenum">
              <a:rPr lang="en-US" smtClean="0"/>
              <a:t>‹#›</a:t>
            </a:fld>
            <a:endParaRPr lang="en-US"/>
          </a:p>
        </p:txBody>
      </p:sp>
      <p:sp>
        <p:nvSpPr>
          <p:cNvPr id="8" name="Title 1"/>
          <p:cNvSpPr txBox="1">
            <a:spLocks/>
          </p:cNvSpPr>
          <p:nvPr userDrawn="1"/>
        </p:nvSpPr>
        <p:spPr>
          <a:xfrm>
            <a:off x="457208" y="958886"/>
            <a:ext cx="3008313" cy="8715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23625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6548" y="246359"/>
            <a:ext cx="5219715" cy="425054"/>
          </a:xfrm>
        </p:spPr>
        <p:txBody>
          <a:bodyPr anchor="b">
            <a:noAutofit/>
          </a:bodyPr>
          <a:lstStyle>
            <a:lvl1pPr algn="l">
              <a:defRPr sz="3200" b="1"/>
            </a:lvl1pPr>
          </a:lstStyle>
          <a:p>
            <a:r>
              <a:rPr lang="en-US"/>
              <a:t>Click to edit Master title style</a:t>
            </a:r>
          </a:p>
        </p:txBody>
      </p:sp>
      <p:sp>
        <p:nvSpPr>
          <p:cNvPr id="3" name="Picture Placeholder 2"/>
          <p:cNvSpPr>
            <a:spLocks noGrp="1"/>
          </p:cNvSpPr>
          <p:nvPr>
            <p:ph type="pic" idx="1"/>
          </p:nvPr>
        </p:nvSpPr>
        <p:spPr>
          <a:xfrm>
            <a:off x="1792288" y="1039768"/>
            <a:ext cx="5486400" cy="25059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372368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A90014-CA94-8E4C-B768-BD429B402B26}"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8C3E8-907C-9042-8BF9-580A32F63AB4}" type="slidenum">
              <a:rPr lang="en-US" smtClean="0"/>
              <a:t>‹#›</a:t>
            </a:fld>
            <a:endParaRPr lang="en-US"/>
          </a:p>
        </p:txBody>
      </p:sp>
    </p:spTree>
    <p:extLst>
      <p:ext uri="{BB962C8B-B14F-4D97-AF65-F5344CB8AC3E}">
        <p14:creationId xmlns:p14="http://schemas.microsoft.com/office/powerpoint/2010/main" val="403910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7608AC-EB76-41D1-B045-51C55DBB79F6}"/>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2" name="Title Placeholder 1"/>
          <p:cNvSpPr>
            <a:spLocks noGrp="1"/>
          </p:cNvSpPr>
          <p:nvPr>
            <p:ph type="title"/>
          </p:nvPr>
        </p:nvSpPr>
        <p:spPr>
          <a:xfrm>
            <a:off x="-196989" y="0"/>
            <a:ext cx="5772343"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A90014-CA94-8E4C-B768-BD429B402B26}" type="datetimeFigureOut">
              <a:rPr lang="en-US" smtClean="0"/>
              <a:t>1/19/2023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DF8C3E8-907C-9042-8BF9-580A32F63AB4}" type="slidenum">
              <a:rPr lang="en-US" smtClean="0"/>
              <a:t>‹#›</a:t>
            </a:fld>
            <a:endParaRPr lang="en-US"/>
          </a:p>
        </p:txBody>
      </p:sp>
      <p:sp>
        <p:nvSpPr>
          <p:cNvPr id="12" name="Rectangle 11">
            <a:extLst>
              <a:ext uri="{FF2B5EF4-FFF2-40B4-BE49-F238E27FC236}">
                <a16:creationId xmlns:a16="http://schemas.microsoft.com/office/drawing/2014/main" id="{E8B06C74-4596-4053-9B47-C7AF049769F6}"/>
              </a:ext>
            </a:extLst>
          </p:cNvPr>
          <p:cNvSpPr/>
          <p:nvPr userDrawn="1"/>
        </p:nvSpPr>
        <p:spPr>
          <a:xfrm>
            <a:off x="80963" y="857251"/>
            <a:ext cx="8982075" cy="421230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F621935-E771-40F4-BBC9-58508F40C78F}"/>
              </a:ext>
            </a:extLst>
          </p:cNvPr>
          <p:cNvGrpSpPr/>
          <p:nvPr userDrawn="1"/>
        </p:nvGrpSpPr>
        <p:grpSpPr>
          <a:xfrm>
            <a:off x="80963" y="47626"/>
            <a:ext cx="8982074" cy="778498"/>
            <a:chOff x="85725" y="65020"/>
            <a:chExt cx="8982074" cy="750547"/>
          </a:xfrm>
        </p:grpSpPr>
        <p:sp>
          <p:nvSpPr>
            <p:cNvPr id="9" name="Rectangle 8">
              <a:extLst>
                <a:ext uri="{FF2B5EF4-FFF2-40B4-BE49-F238E27FC236}">
                  <a16:creationId xmlns:a16="http://schemas.microsoft.com/office/drawing/2014/main" id="{4D3F0F20-B130-4738-831D-057983ACF41D}"/>
                </a:ext>
              </a:extLst>
            </p:cNvPr>
            <p:cNvSpPr/>
            <p:nvPr userDrawn="1"/>
          </p:nvSpPr>
          <p:spPr>
            <a:xfrm>
              <a:off x="85725" y="90397"/>
              <a:ext cx="8982074" cy="663586"/>
            </a:xfrm>
            <a:prstGeom prst="rect">
              <a:avLst/>
            </a:prstGeom>
            <a:solidFill>
              <a:schemeClr val="tx1">
                <a:lumMod val="85000"/>
                <a:lumOff val="1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56C3626D-5F43-475D-9B28-4339A617EED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359932" y="65020"/>
              <a:ext cx="2417694" cy="633713"/>
            </a:xfrm>
            <a:prstGeom prst="rect">
              <a:avLst/>
            </a:prstGeom>
          </p:spPr>
        </p:pic>
        <p:sp>
          <p:nvSpPr>
            <p:cNvPr id="11" name="TextBox 10">
              <a:extLst>
                <a:ext uri="{FF2B5EF4-FFF2-40B4-BE49-F238E27FC236}">
                  <a16:creationId xmlns:a16="http://schemas.microsoft.com/office/drawing/2014/main" id="{667E67C4-91F5-404C-9535-4C136A45E309}"/>
                </a:ext>
              </a:extLst>
            </p:cNvPr>
            <p:cNvSpPr txBox="1"/>
            <p:nvPr userDrawn="1"/>
          </p:nvSpPr>
          <p:spPr>
            <a:xfrm>
              <a:off x="7266688" y="538568"/>
              <a:ext cx="1515292" cy="276999"/>
            </a:xfrm>
            <a:prstGeom prst="rect">
              <a:avLst/>
            </a:prstGeom>
            <a:noFill/>
          </p:spPr>
          <p:txBody>
            <a:bodyPr wrap="square" rtlCol="0">
              <a:spAutoFit/>
            </a:bodyPr>
            <a:lstStyle/>
            <a:p>
              <a:r>
                <a:rPr lang="en-US" sz="1200" i="1" dirty="0">
                  <a:solidFill>
                    <a:schemeClr val="bg1"/>
                  </a:solidFill>
                </a:rPr>
                <a:t>Technology Transfer</a:t>
              </a:r>
            </a:p>
          </p:txBody>
        </p:sp>
      </p:grpSp>
    </p:spTree>
    <p:extLst>
      <p:ext uri="{BB962C8B-B14F-4D97-AF65-F5344CB8AC3E}">
        <p14:creationId xmlns:p14="http://schemas.microsoft.com/office/powerpoint/2010/main" val="294351234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14" r:id="rId10"/>
    <p:sldLayoutId id="2147483721" r:id="rId11"/>
    <p:sldLayoutId id="2147483736" r:id="rId12"/>
    <p:sldLayoutId id="2147483737" r:id="rId13"/>
    <p:sldLayoutId id="2147483738" r:id="rId14"/>
    <p:sldLayoutId id="2147483739" r:id="rId15"/>
  </p:sldLayoutIdLst>
  <p:txStyles>
    <p:titleStyle>
      <a:lvl1pPr algn="ctr" defTabSz="457200" rtl="0" eaLnBrk="1" latinLnBrk="0" hangingPunct="1">
        <a:spcBef>
          <a:spcPct val="0"/>
        </a:spcBef>
        <a:buNone/>
        <a:defRPr sz="32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1A0D75-F805-1FD1-0CB2-ECC157F0CE9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407D71-6448-6BDD-B2D3-727DDB6C990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895CE-E318-5A7F-8DFE-71045E9871C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A90014-CA94-8E4C-B768-BD429B402B26}" type="datetimeFigureOut">
              <a:rPr lang="en-US" smtClean="0"/>
              <a:t>1/19/2023</a:t>
            </a:fld>
            <a:endParaRPr lang="en-US"/>
          </a:p>
        </p:txBody>
      </p:sp>
      <p:sp>
        <p:nvSpPr>
          <p:cNvPr id="5" name="Footer Placeholder 4">
            <a:extLst>
              <a:ext uri="{FF2B5EF4-FFF2-40B4-BE49-F238E27FC236}">
                <a16:creationId xmlns:a16="http://schemas.microsoft.com/office/drawing/2014/main" id="{AA11F1B9-77F4-368F-8109-AC41592BDCE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135E3E-A3B2-4AFE-D270-1CCA91F606E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DF8C3E8-907C-9042-8BF9-580A32F63AB4}" type="slidenum">
              <a:rPr lang="en-US" smtClean="0"/>
              <a:t>‹#›</a:t>
            </a:fld>
            <a:endParaRPr lang="en-US"/>
          </a:p>
        </p:txBody>
      </p:sp>
      <p:sp>
        <p:nvSpPr>
          <p:cNvPr id="7" name="Rectangle 6">
            <a:extLst>
              <a:ext uri="{FF2B5EF4-FFF2-40B4-BE49-F238E27FC236}">
                <a16:creationId xmlns:a16="http://schemas.microsoft.com/office/drawing/2014/main" id="{8E022574-944C-563D-56CC-96AE04E1785F}"/>
              </a:ext>
            </a:extLst>
          </p:cNvPr>
          <p:cNvSpPr/>
          <p:nvPr userDrawn="1"/>
        </p:nvSpPr>
        <p:spPr>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8" name="Rectangle 7">
            <a:extLst>
              <a:ext uri="{FF2B5EF4-FFF2-40B4-BE49-F238E27FC236}">
                <a16:creationId xmlns:a16="http://schemas.microsoft.com/office/drawing/2014/main" id="{726E3DF8-E900-BA8B-BBB5-F5D45D3B5443}"/>
              </a:ext>
            </a:extLst>
          </p:cNvPr>
          <p:cNvSpPr/>
          <p:nvPr userDrawn="1"/>
        </p:nvSpPr>
        <p:spPr>
          <a:xfrm>
            <a:off x="80963" y="857251"/>
            <a:ext cx="8982075" cy="421230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7BA22A3-FE3B-FE05-DFD2-C28746DC05E5}"/>
              </a:ext>
            </a:extLst>
          </p:cNvPr>
          <p:cNvGrpSpPr/>
          <p:nvPr userDrawn="1"/>
        </p:nvGrpSpPr>
        <p:grpSpPr>
          <a:xfrm>
            <a:off x="80963" y="47626"/>
            <a:ext cx="8982074" cy="778498"/>
            <a:chOff x="85725" y="65020"/>
            <a:chExt cx="8982074" cy="750547"/>
          </a:xfrm>
        </p:grpSpPr>
        <p:sp>
          <p:nvSpPr>
            <p:cNvPr id="10" name="Rectangle 9">
              <a:extLst>
                <a:ext uri="{FF2B5EF4-FFF2-40B4-BE49-F238E27FC236}">
                  <a16:creationId xmlns:a16="http://schemas.microsoft.com/office/drawing/2014/main" id="{5E7E7271-1354-A6C6-38F9-FF0F29E621B2}"/>
                </a:ext>
              </a:extLst>
            </p:cNvPr>
            <p:cNvSpPr/>
            <p:nvPr userDrawn="1"/>
          </p:nvSpPr>
          <p:spPr>
            <a:xfrm>
              <a:off x="85725" y="90397"/>
              <a:ext cx="8982074" cy="663586"/>
            </a:xfrm>
            <a:prstGeom prst="rect">
              <a:avLst/>
            </a:prstGeom>
            <a:solidFill>
              <a:schemeClr val="tx1">
                <a:lumMod val="85000"/>
                <a:lumOff val="1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960F6A9D-7461-963F-1D43-693BCEC9BA3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359932" y="65020"/>
              <a:ext cx="2417694" cy="633713"/>
            </a:xfrm>
            <a:prstGeom prst="rect">
              <a:avLst/>
            </a:prstGeom>
          </p:spPr>
        </p:pic>
        <p:sp>
          <p:nvSpPr>
            <p:cNvPr id="12" name="TextBox 11">
              <a:extLst>
                <a:ext uri="{FF2B5EF4-FFF2-40B4-BE49-F238E27FC236}">
                  <a16:creationId xmlns:a16="http://schemas.microsoft.com/office/drawing/2014/main" id="{E9C85DE0-FF0A-D7E9-3655-880D9F6537B8}"/>
                </a:ext>
              </a:extLst>
            </p:cNvPr>
            <p:cNvSpPr txBox="1"/>
            <p:nvPr userDrawn="1"/>
          </p:nvSpPr>
          <p:spPr>
            <a:xfrm>
              <a:off x="7266688" y="538568"/>
              <a:ext cx="1515292" cy="276999"/>
            </a:xfrm>
            <a:prstGeom prst="rect">
              <a:avLst/>
            </a:prstGeom>
            <a:noFill/>
          </p:spPr>
          <p:txBody>
            <a:bodyPr wrap="square" rtlCol="0">
              <a:spAutoFit/>
            </a:bodyPr>
            <a:lstStyle/>
            <a:p>
              <a:r>
                <a:rPr lang="en-US" sz="1200" i="1" dirty="0">
                  <a:solidFill>
                    <a:schemeClr val="bg1"/>
                  </a:solidFill>
                </a:rPr>
                <a:t>Technology Transfer</a:t>
              </a:r>
            </a:p>
          </p:txBody>
        </p:sp>
      </p:grpSp>
    </p:spTree>
    <p:extLst>
      <p:ext uri="{BB962C8B-B14F-4D97-AF65-F5344CB8AC3E}">
        <p14:creationId xmlns:p14="http://schemas.microsoft.com/office/powerpoint/2010/main" val="299283824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hyperlink" Target="mailto:alison.r.cooper@vanderbilt.edu" TargetMode="External"/><Relationship Id="rId2" Type="http://schemas.openxmlformats.org/officeDocument/2006/relationships/hyperlink" Target="mailto:spruell.driver@vanderbilt.edu" TargetMode="External"/><Relationship Id="rId1" Type="http://schemas.openxmlformats.org/officeDocument/2006/relationships/slideLayout" Target="../slideLayouts/slideLayout1.xml"/><Relationship Id="rId4" Type="http://schemas.openxmlformats.org/officeDocument/2006/relationships/hyperlink" Target="mailto:coi@vanderbilt.edu"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svg"/><Relationship Id="rId10" Type="http://schemas.openxmlformats.org/officeDocument/2006/relationships/image" Target="../media/image19.sv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1893" y="4358121"/>
            <a:ext cx="3009358" cy="1102519"/>
          </a:xfrm>
        </p:spPr>
        <p:txBody>
          <a:bodyPr>
            <a:normAutofit/>
          </a:bodyPr>
          <a:lstStyle/>
          <a:p>
            <a:r>
              <a:rPr lang="en-US" sz="1400" dirty="0">
                <a:solidFill>
                  <a:schemeClr val="tx1"/>
                </a:solidFill>
              </a:rPr>
              <a:t>Last Update: 1/19/2023</a:t>
            </a:r>
          </a:p>
        </p:txBody>
      </p:sp>
      <p:sp>
        <p:nvSpPr>
          <p:cNvPr id="3" name="Subtitle 2"/>
          <p:cNvSpPr>
            <a:spLocks noGrp="1"/>
          </p:cNvSpPr>
          <p:nvPr>
            <p:ph type="subTitle" idx="1"/>
          </p:nvPr>
        </p:nvSpPr>
        <p:spPr>
          <a:xfrm>
            <a:off x="3211893" y="1948592"/>
            <a:ext cx="5798368" cy="1314450"/>
          </a:xfrm>
        </p:spPr>
        <p:txBody>
          <a:bodyPr>
            <a:noAutofit/>
          </a:bodyPr>
          <a:lstStyle/>
          <a:p>
            <a:r>
              <a:rPr lang="en-US" b="1" dirty="0"/>
              <a:t>Innovation Ambassador Program</a:t>
            </a:r>
          </a:p>
          <a:p>
            <a:r>
              <a:rPr lang="en-US" sz="2800" dirty="0"/>
              <a:t>Reference Deck</a:t>
            </a:r>
          </a:p>
        </p:txBody>
      </p:sp>
      <p:sp>
        <p:nvSpPr>
          <p:cNvPr id="6" name="TextBox 5">
            <a:extLst>
              <a:ext uri="{FF2B5EF4-FFF2-40B4-BE49-F238E27FC236}">
                <a16:creationId xmlns:a16="http://schemas.microsoft.com/office/drawing/2014/main" id="{5FE2EEBA-B66D-5A7F-8439-B974B179D33C}"/>
              </a:ext>
            </a:extLst>
          </p:cNvPr>
          <p:cNvSpPr txBox="1"/>
          <p:nvPr/>
        </p:nvSpPr>
        <p:spPr>
          <a:xfrm>
            <a:off x="6552053" y="3826913"/>
            <a:ext cx="2428875" cy="1169551"/>
          </a:xfrm>
          <a:prstGeom prst="rect">
            <a:avLst/>
          </a:prstGeom>
          <a:solidFill>
            <a:schemeClr val="accent5">
              <a:lumMod val="40000"/>
              <a:lumOff val="60000"/>
            </a:schemeClr>
          </a:solidFill>
        </p:spPr>
        <p:txBody>
          <a:bodyPr wrap="square" rtlCol="0">
            <a:spAutoFit/>
          </a:bodyPr>
          <a:lstStyle/>
          <a:p>
            <a:pPr algn="ctr"/>
            <a:r>
              <a:rPr lang="en-US" sz="1400" b="1" dirty="0"/>
              <a:t>Innovation Ambassador Questions?</a:t>
            </a:r>
          </a:p>
          <a:p>
            <a:pPr algn="ctr"/>
            <a:r>
              <a:rPr lang="en-US" sz="1400" dirty="0"/>
              <a:t>Contact Program Manager:</a:t>
            </a:r>
          </a:p>
          <a:p>
            <a:pPr algn="ctr"/>
            <a:r>
              <a:rPr lang="en-US" sz="1400" dirty="0"/>
              <a:t>Phil Swaney </a:t>
            </a:r>
          </a:p>
          <a:p>
            <a:pPr algn="ctr"/>
            <a:r>
              <a:rPr lang="en-US" sz="1400" dirty="0"/>
              <a:t>philip.Swaney@vanderbilt.edu</a:t>
            </a:r>
          </a:p>
        </p:txBody>
      </p:sp>
    </p:spTree>
    <p:extLst>
      <p:ext uri="{BB962C8B-B14F-4D97-AF65-F5344CB8AC3E}">
        <p14:creationId xmlns:p14="http://schemas.microsoft.com/office/powerpoint/2010/main" val="2101639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28613" y="1314451"/>
            <a:ext cx="8220075" cy="33944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Clr>
                <a:srgbClr val="000000"/>
              </a:buClr>
            </a:pPr>
            <a:r>
              <a:rPr lang="en-US" sz="2400" dirty="0"/>
              <a:t>Federal Government requires reporting of Federally funded inventions</a:t>
            </a:r>
          </a:p>
          <a:p>
            <a:pPr>
              <a:lnSpc>
                <a:spcPct val="80000"/>
              </a:lnSpc>
              <a:buClr>
                <a:srgbClr val="000000"/>
              </a:buClr>
            </a:pPr>
            <a:r>
              <a:rPr lang="en-US" sz="2400" dirty="0"/>
              <a:t>Vanderbilt requires disclosure as a condition of employment</a:t>
            </a:r>
          </a:p>
          <a:p>
            <a:pPr>
              <a:lnSpc>
                <a:spcPct val="80000"/>
              </a:lnSpc>
              <a:buClr>
                <a:srgbClr val="000000"/>
              </a:buClr>
            </a:pPr>
            <a:r>
              <a:rPr lang="en-US" sz="2400" dirty="0"/>
              <a:t>Discoveries that can help people and make a difference will rot on the vine without disclosure, protection and commercialization</a:t>
            </a:r>
          </a:p>
          <a:p>
            <a:pPr>
              <a:lnSpc>
                <a:spcPct val="80000"/>
              </a:lnSpc>
              <a:buClr>
                <a:srgbClr val="000000"/>
              </a:buClr>
            </a:pPr>
            <a:r>
              <a:rPr lang="en-US" sz="2400" dirty="0"/>
              <a:t>VU employees have a financial incentive – 40% of revenues from licensing inventions flow back to inventors</a:t>
            </a:r>
          </a:p>
        </p:txBody>
      </p:sp>
      <p:sp>
        <p:nvSpPr>
          <p:cNvPr id="6" name="TextBox 5">
            <a:extLst>
              <a:ext uri="{FF2B5EF4-FFF2-40B4-BE49-F238E27FC236}">
                <a16:creationId xmlns:a16="http://schemas.microsoft.com/office/drawing/2014/main" id="{C9ABA64D-6E69-EF22-376B-5C983E863B02}"/>
              </a:ext>
            </a:extLst>
          </p:cNvPr>
          <p:cNvSpPr txBox="1"/>
          <p:nvPr/>
        </p:nvSpPr>
        <p:spPr>
          <a:xfrm>
            <a:off x="237868" y="140936"/>
            <a:ext cx="5844734" cy="530915"/>
          </a:xfrm>
          <a:prstGeom prst="rect">
            <a:avLst/>
          </a:prstGeom>
          <a:noFill/>
        </p:spPr>
        <p:txBody>
          <a:bodyPr wrap="square" rtlCol="0">
            <a:normAutofit lnSpcReduction="10000"/>
          </a:bodyPr>
          <a:lstStyle/>
          <a:p>
            <a:r>
              <a:rPr lang="en-US" sz="3000" dirty="0">
                <a:solidFill>
                  <a:schemeClr val="bg1"/>
                </a:solidFill>
                <a:latin typeface="Trebuchet MS" pitchFamily="34" charset="0"/>
              </a:rPr>
              <a:t>Why should researchers disclose?</a:t>
            </a:r>
          </a:p>
        </p:txBody>
      </p:sp>
    </p:spTree>
    <p:extLst>
      <p:ext uri="{BB962C8B-B14F-4D97-AF65-F5344CB8AC3E}">
        <p14:creationId xmlns:p14="http://schemas.microsoft.com/office/powerpoint/2010/main" val="737201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85750" y="1173957"/>
            <a:ext cx="8510588" cy="374094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Clr>
                <a:srgbClr val="000000"/>
              </a:buClr>
            </a:pPr>
            <a:r>
              <a:rPr lang="en-US" sz="2400" dirty="0"/>
              <a:t>Investigators  and  institutions have an obligation to report inventions to the federal government, and to grant the Government a free license to use for Government purposes</a:t>
            </a:r>
          </a:p>
          <a:p>
            <a:pPr>
              <a:lnSpc>
                <a:spcPct val="80000"/>
              </a:lnSpc>
              <a:buClr>
                <a:srgbClr val="000000"/>
              </a:buClr>
            </a:pPr>
            <a:r>
              <a:rPr lang="en-US" sz="2400" dirty="0"/>
              <a:t>OCM manages this in annual reports and grant close out reports</a:t>
            </a:r>
          </a:p>
          <a:p>
            <a:pPr>
              <a:lnSpc>
                <a:spcPct val="80000"/>
              </a:lnSpc>
              <a:buClr>
                <a:srgbClr val="000000"/>
              </a:buClr>
            </a:pPr>
            <a:r>
              <a:rPr lang="en-US" sz="2400" dirty="0"/>
              <a:t>CTTC reports inventions (</a:t>
            </a:r>
            <a:r>
              <a:rPr lang="en-US" sz="2400" i="1" dirty="0"/>
              <a:t>better match OCM’s reports!</a:t>
            </a:r>
            <a:r>
              <a:rPr lang="en-US" sz="2400" dirty="0"/>
              <a:t>), as well as election of title, patent filings, and utilization</a:t>
            </a:r>
          </a:p>
          <a:p>
            <a:pPr>
              <a:lnSpc>
                <a:spcPct val="80000"/>
              </a:lnSpc>
              <a:buClr>
                <a:srgbClr val="000000"/>
              </a:buClr>
            </a:pPr>
            <a:r>
              <a:rPr lang="en-US" sz="2400" dirty="0"/>
              <a:t>CTTC includes “reservation of rights clause for US Government” in license agreements, and reports government funding on face of patent applications</a:t>
            </a:r>
          </a:p>
        </p:txBody>
      </p:sp>
      <p:sp>
        <p:nvSpPr>
          <p:cNvPr id="4" name="TextBox 3">
            <a:extLst>
              <a:ext uri="{FF2B5EF4-FFF2-40B4-BE49-F238E27FC236}">
                <a16:creationId xmlns:a16="http://schemas.microsoft.com/office/drawing/2014/main" id="{82B2141D-59A3-F8E7-B0C2-3EE3362C91C2}"/>
              </a:ext>
            </a:extLst>
          </p:cNvPr>
          <p:cNvSpPr txBox="1"/>
          <p:nvPr/>
        </p:nvSpPr>
        <p:spPr>
          <a:xfrm>
            <a:off x="237867" y="140936"/>
            <a:ext cx="5412656" cy="530915"/>
          </a:xfrm>
          <a:prstGeom prst="rect">
            <a:avLst/>
          </a:prstGeom>
          <a:noFill/>
        </p:spPr>
        <p:txBody>
          <a:bodyPr wrap="square" rtlCol="0">
            <a:normAutofit fontScale="85000" lnSpcReduction="10000"/>
          </a:bodyPr>
          <a:lstStyle/>
          <a:p>
            <a:r>
              <a:rPr lang="en-US" sz="3000" dirty="0">
                <a:solidFill>
                  <a:schemeClr val="bg1"/>
                </a:solidFill>
                <a:latin typeface="Trebuchet MS" pitchFamily="34" charset="0"/>
              </a:rPr>
              <a:t>Obligations under Federal Grants</a:t>
            </a:r>
          </a:p>
        </p:txBody>
      </p:sp>
    </p:spTree>
    <p:extLst>
      <p:ext uri="{BB962C8B-B14F-4D97-AF65-F5344CB8AC3E}">
        <p14:creationId xmlns:p14="http://schemas.microsoft.com/office/powerpoint/2010/main" val="216521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92" y="0"/>
            <a:ext cx="5772343" cy="857250"/>
          </a:xfrm>
        </p:spPr>
        <p:txBody>
          <a:bodyPr/>
          <a:lstStyle/>
          <a:p>
            <a:pPr algn="l"/>
            <a:r>
              <a:rPr lang="en-US" dirty="0"/>
              <a:t>Patenting and Publishing</a:t>
            </a:r>
          </a:p>
        </p:txBody>
      </p:sp>
      <p:pic>
        <p:nvPicPr>
          <p:cNvPr id="3" name="Picture 2"/>
          <p:cNvPicPr>
            <a:picLocks noChangeAspect="1"/>
          </p:cNvPicPr>
          <p:nvPr/>
        </p:nvPicPr>
        <p:blipFill>
          <a:blip r:embed="rId2"/>
          <a:stretch>
            <a:fillRect/>
          </a:stretch>
        </p:blipFill>
        <p:spPr>
          <a:xfrm>
            <a:off x="4711260" y="1376368"/>
            <a:ext cx="4247286" cy="3390691"/>
          </a:xfrm>
          <a:prstGeom prst="rect">
            <a:avLst/>
          </a:prstGeom>
        </p:spPr>
      </p:pic>
      <p:sp>
        <p:nvSpPr>
          <p:cNvPr id="6" name="TextBox 5">
            <a:extLst>
              <a:ext uri="{FF2B5EF4-FFF2-40B4-BE49-F238E27FC236}">
                <a16:creationId xmlns:a16="http://schemas.microsoft.com/office/drawing/2014/main" id="{AC36E8AF-5ACB-4230-9632-B9BB8A1CAD2B}"/>
              </a:ext>
            </a:extLst>
          </p:cNvPr>
          <p:cNvSpPr txBox="1"/>
          <p:nvPr/>
        </p:nvSpPr>
        <p:spPr>
          <a:xfrm>
            <a:off x="5526746" y="1995408"/>
            <a:ext cx="3189309" cy="126188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“Patenting has a positive effect on the rate of publications” </a:t>
            </a:r>
          </a:p>
          <a:p>
            <a:pPr lvl="1"/>
            <a:r>
              <a:rPr lang="en-US" sz="1000" dirty="0" err="1"/>
              <a:t>Azoulay</a:t>
            </a:r>
            <a:r>
              <a:rPr lang="en-US" sz="1000" dirty="0"/>
              <a:t>, P., W. Ding and T. Stuart, 2009, “The Impact of Academic Patenting on the Rate, Quality, and Direction of (Public) Research”, The Journal of Industrial Economics, 57(4), 637-676.</a:t>
            </a:r>
          </a:p>
        </p:txBody>
      </p:sp>
      <p:sp>
        <p:nvSpPr>
          <p:cNvPr id="2" name="Rectangle 1">
            <a:extLst>
              <a:ext uri="{FF2B5EF4-FFF2-40B4-BE49-F238E27FC236}">
                <a16:creationId xmlns:a16="http://schemas.microsoft.com/office/drawing/2014/main" id="{CB8C3ABE-F566-4C3C-ACF2-B048A975244A}"/>
              </a:ext>
            </a:extLst>
          </p:cNvPr>
          <p:cNvSpPr/>
          <p:nvPr/>
        </p:nvSpPr>
        <p:spPr>
          <a:xfrm>
            <a:off x="5346551" y="3748261"/>
            <a:ext cx="591670" cy="27524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F65A14-FD9B-47BB-B3E7-0B86BDB7702C}"/>
              </a:ext>
            </a:extLst>
          </p:cNvPr>
          <p:cNvSpPr/>
          <p:nvPr/>
        </p:nvSpPr>
        <p:spPr>
          <a:xfrm>
            <a:off x="7189226" y="3407378"/>
            <a:ext cx="1051131" cy="616127"/>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D6E337-FE60-49FD-F13A-CDE0458A2648}"/>
              </a:ext>
            </a:extLst>
          </p:cNvPr>
          <p:cNvSpPr txBox="1"/>
          <p:nvPr/>
        </p:nvSpPr>
        <p:spPr>
          <a:xfrm>
            <a:off x="344710" y="3257292"/>
            <a:ext cx="4231897" cy="1384995"/>
          </a:xfrm>
          <a:prstGeom prst="rect">
            <a:avLst/>
          </a:prstGeom>
          <a:ln/>
          <a:scene3d>
            <a:camera prst="obliqueTopLeft"/>
            <a:lightRig rig="threePt" dir="t"/>
          </a:scene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Academic inventors “publish more and better quality papers than their non-patenting colleagues”</a:t>
            </a:r>
          </a:p>
          <a:p>
            <a:pPr lvl="1"/>
            <a:r>
              <a:rPr lang="en-US" sz="1000" dirty="0" err="1"/>
              <a:t>Breschi</a:t>
            </a:r>
            <a:r>
              <a:rPr lang="en-US" sz="1000" dirty="0"/>
              <a:t>, S., F. </a:t>
            </a:r>
            <a:r>
              <a:rPr lang="en-US" sz="1000" dirty="0" err="1"/>
              <a:t>Lissoni</a:t>
            </a:r>
            <a:r>
              <a:rPr lang="en-US" sz="1000" dirty="0"/>
              <a:t> and F. </a:t>
            </a:r>
            <a:r>
              <a:rPr lang="en-US" sz="1000" dirty="0" err="1"/>
              <a:t>Montobbio</a:t>
            </a:r>
            <a:r>
              <a:rPr lang="en-US" sz="1000" dirty="0"/>
              <a:t>, 2008, “University patenting and scientific productivity.  A quantitative study of Italian academic inventors”, European Management Review 5, 91-110 </a:t>
            </a:r>
          </a:p>
        </p:txBody>
      </p:sp>
      <p:sp>
        <p:nvSpPr>
          <p:cNvPr id="11" name="TextBox 10">
            <a:extLst>
              <a:ext uri="{FF2B5EF4-FFF2-40B4-BE49-F238E27FC236}">
                <a16:creationId xmlns:a16="http://schemas.microsoft.com/office/drawing/2014/main" id="{180096F2-7FF8-2683-D5DA-ADE9D36D22A7}"/>
              </a:ext>
            </a:extLst>
          </p:cNvPr>
          <p:cNvSpPr txBox="1"/>
          <p:nvPr/>
        </p:nvSpPr>
        <p:spPr>
          <a:xfrm>
            <a:off x="344710" y="1052814"/>
            <a:ext cx="4231897" cy="1815882"/>
          </a:xfrm>
          <a:prstGeom prst="rect">
            <a:avLst/>
          </a:prstGeom>
          <a:ln/>
          <a:scene3d>
            <a:camera prst="obliqueTopLeft"/>
            <a:lightRig rig="threePt" dir="t"/>
          </a:scene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“Inventors publish significantly more than their colleagues who work in similar fields and who have similar career characteristics.”</a:t>
            </a:r>
          </a:p>
          <a:p>
            <a:pPr marL="1374775" lvl="1" indent="-282575"/>
            <a:r>
              <a:rPr lang="en-US" sz="1000" dirty="0"/>
              <a:t>	Van </a:t>
            </a:r>
            <a:r>
              <a:rPr lang="en-US" sz="1000" dirty="0" err="1"/>
              <a:t>Looy</a:t>
            </a:r>
            <a:r>
              <a:rPr lang="en-US" sz="1000" dirty="0"/>
              <a:t> B., K. </a:t>
            </a:r>
            <a:r>
              <a:rPr lang="en-US" sz="1000" dirty="0" err="1"/>
              <a:t>Debackere</a:t>
            </a:r>
            <a:r>
              <a:rPr lang="en-US" sz="1000" dirty="0"/>
              <a:t> and J. </a:t>
            </a:r>
            <a:r>
              <a:rPr lang="en-US" sz="1000" dirty="0" err="1"/>
              <a:t>Callaert</a:t>
            </a:r>
            <a:r>
              <a:rPr lang="en-US" sz="1000" dirty="0"/>
              <a:t>, 2006, “Publication and Patent </a:t>
            </a:r>
            <a:r>
              <a:rPr lang="en-US" sz="1000" dirty="0" err="1"/>
              <a:t>Behaviour</a:t>
            </a:r>
            <a:r>
              <a:rPr lang="en-US" sz="1000" dirty="0"/>
              <a:t> of Academic Researchers:  Conflicting, Reinforcing or Merely Co-existing”, Research Policy 35, 596-608.</a:t>
            </a:r>
          </a:p>
        </p:txBody>
      </p:sp>
    </p:spTree>
    <p:extLst>
      <p:ext uri="{BB962C8B-B14F-4D97-AF65-F5344CB8AC3E}">
        <p14:creationId xmlns:p14="http://schemas.microsoft.com/office/powerpoint/2010/main" val="9373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92" y="0"/>
            <a:ext cx="5969133" cy="857250"/>
          </a:xfrm>
        </p:spPr>
        <p:txBody>
          <a:bodyPr>
            <a:normAutofit/>
          </a:bodyPr>
          <a:lstStyle/>
          <a:p>
            <a:pPr algn="l"/>
            <a:r>
              <a:rPr lang="en-US" dirty="0"/>
              <a:t>Recent Commercialization Success</a:t>
            </a:r>
          </a:p>
        </p:txBody>
      </p:sp>
      <p:sp>
        <p:nvSpPr>
          <p:cNvPr id="10" name="TextBox 9">
            <a:extLst>
              <a:ext uri="{FF2B5EF4-FFF2-40B4-BE49-F238E27FC236}">
                <a16:creationId xmlns:a16="http://schemas.microsoft.com/office/drawing/2014/main" id="{C8B85876-0ECF-DA37-9248-8E4D2AD05890}"/>
              </a:ext>
            </a:extLst>
          </p:cNvPr>
          <p:cNvSpPr txBox="1"/>
          <p:nvPr/>
        </p:nvSpPr>
        <p:spPr>
          <a:xfrm>
            <a:off x="247650" y="950774"/>
            <a:ext cx="6581776" cy="4493538"/>
          </a:xfrm>
          <a:prstGeom prst="rect">
            <a:avLst/>
          </a:prstGeom>
          <a:noFill/>
        </p:spPr>
        <p:txBody>
          <a:bodyPr wrap="square">
            <a:spAutoFit/>
          </a:bodyPr>
          <a:lstStyle/>
          <a:p>
            <a:pPr marL="0" indent="0">
              <a:lnSpc>
                <a:spcPct val="100000"/>
              </a:lnSpc>
              <a:spcBef>
                <a:spcPts val="2400"/>
              </a:spcBef>
              <a:buNone/>
            </a:pPr>
            <a:r>
              <a:rPr lang="en-US" sz="1800" b="1" dirty="0"/>
              <a:t>AstraZeneca </a:t>
            </a:r>
            <a:r>
              <a:rPr lang="en-US" sz="1800" dirty="0"/>
              <a:t>– COVID-19 antibody therapeutics, EUA granted by the FDA. Over 1 million courses administered. </a:t>
            </a:r>
            <a:r>
              <a:rPr lang="en-US" dirty="0"/>
              <a:t>Single-digit royalty to Vanderbilt with $1.5B YTD sales as of 12/22</a:t>
            </a:r>
            <a:endParaRPr lang="en-US" sz="1800" dirty="0"/>
          </a:p>
          <a:p>
            <a:pPr marL="0" indent="0">
              <a:lnSpc>
                <a:spcPct val="100000"/>
              </a:lnSpc>
              <a:spcBef>
                <a:spcPts val="2400"/>
              </a:spcBef>
              <a:buNone/>
            </a:pPr>
            <a:r>
              <a:rPr lang="en-US" sz="1800" b="1" dirty="0"/>
              <a:t>Read 180</a:t>
            </a:r>
            <a:r>
              <a:rPr lang="en-US" sz="1800" b="1" baseline="30000" dirty="0"/>
              <a:t>®</a:t>
            </a:r>
            <a:r>
              <a:rPr lang="en-US" sz="1800" b="1" dirty="0"/>
              <a:t> </a:t>
            </a:r>
            <a:r>
              <a:rPr lang="en-US" sz="1800" dirty="0"/>
              <a:t>– Comprehensive reading aid system. Sold by Houghton Mifflin Harcourt, Inc.  Multi-million dollar transaction.</a:t>
            </a:r>
          </a:p>
          <a:p>
            <a:pPr marL="0" indent="0">
              <a:lnSpc>
                <a:spcPct val="100000"/>
              </a:lnSpc>
              <a:spcBef>
                <a:spcPts val="2400"/>
              </a:spcBef>
              <a:buNone/>
            </a:pPr>
            <a:r>
              <a:rPr lang="en-US" sz="1800" b="1" dirty="0"/>
              <a:t>Parker Hannifin</a:t>
            </a:r>
            <a:r>
              <a:rPr lang="en-US" sz="1800" dirty="0"/>
              <a:t> – Wearable exoskeleton for paraplegics, licensed to Parker Hannifin. Marketed as </a:t>
            </a:r>
            <a:r>
              <a:rPr lang="en-US" sz="1800" dirty="0" err="1"/>
              <a:t>Indego</a:t>
            </a:r>
            <a:r>
              <a:rPr lang="en-US" sz="1800" baseline="30000" dirty="0"/>
              <a:t>®</a:t>
            </a:r>
            <a:r>
              <a:rPr lang="en-US" sz="1800" dirty="0"/>
              <a:t>.</a:t>
            </a:r>
          </a:p>
          <a:p>
            <a:pPr marL="0" indent="0">
              <a:lnSpc>
                <a:spcPct val="100000"/>
              </a:lnSpc>
              <a:spcBef>
                <a:spcPts val="1200"/>
              </a:spcBef>
              <a:buNone/>
            </a:pPr>
            <a:r>
              <a:rPr lang="en-US" sz="1800" b="1" dirty="0" err="1"/>
              <a:t>Neumora</a:t>
            </a:r>
            <a:r>
              <a:rPr lang="en-US" sz="1800" b="1" dirty="0"/>
              <a:t> </a:t>
            </a:r>
            <a:r>
              <a:rPr lang="en-US" sz="1800" dirty="0"/>
              <a:t>– License agreement for potential Schizophrenia therapeutic, possibility of &gt;$1B in sales long term.</a:t>
            </a:r>
          </a:p>
          <a:p>
            <a:pPr marL="0" indent="0">
              <a:lnSpc>
                <a:spcPct val="100000"/>
              </a:lnSpc>
              <a:spcBef>
                <a:spcPts val="1200"/>
              </a:spcBef>
              <a:buNone/>
            </a:pPr>
            <a:r>
              <a:rPr lang="en-US" sz="1800" b="1" dirty="0" err="1"/>
              <a:t>nPhase</a:t>
            </a:r>
            <a:r>
              <a:rPr lang="en-US" sz="1800" dirty="0"/>
              <a:t> – Commercial development of REDCap for clinical trial management.  Vanderbilt major stockholder.</a:t>
            </a:r>
          </a:p>
          <a:p>
            <a:pPr marL="0" indent="0">
              <a:lnSpc>
                <a:spcPct val="100000"/>
              </a:lnSpc>
              <a:spcBef>
                <a:spcPts val="1200"/>
              </a:spcBef>
              <a:buNone/>
            </a:pPr>
            <a:endParaRPr lang="en-US" sz="1800" dirty="0"/>
          </a:p>
        </p:txBody>
      </p:sp>
      <p:pic>
        <p:nvPicPr>
          <p:cNvPr id="1026" name="Picture 2" descr="Evusheld, COVID drug for the immunocompromised, is in short supply : Shots  - Health News : NPR">
            <a:extLst>
              <a:ext uri="{FF2B5EF4-FFF2-40B4-BE49-F238E27FC236}">
                <a16:creationId xmlns:a16="http://schemas.microsoft.com/office/drawing/2014/main" id="{2069300A-C7EF-EDDD-BF1F-70E28ADB3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926" y="1066802"/>
            <a:ext cx="1982424" cy="111442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CD1338B-84BF-AEB8-123F-3685E1FCDF62}"/>
              </a:ext>
            </a:extLst>
          </p:cNvPr>
          <p:cNvGrpSpPr/>
          <p:nvPr/>
        </p:nvGrpSpPr>
        <p:grpSpPr>
          <a:xfrm>
            <a:off x="7199957" y="2571750"/>
            <a:ext cx="1410362" cy="1480978"/>
            <a:chOff x="996570" y="1955432"/>
            <a:chExt cx="3014625" cy="3175635"/>
          </a:xfrm>
        </p:grpSpPr>
        <p:sp>
          <p:nvSpPr>
            <p:cNvPr id="13" name="Rectangle: Rounded Corners 12">
              <a:extLst>
                <a:ext uri="{FF2B5EF4-FFF2-40B4-BE49-F238E27FC236}">
                  <a16:creationId xmlns:a16="http://schemas.microsoft.com/office/drawing/2014/main" id="{0415503B-A7F0-8C73-14B9-8F1587DB7CBA}"/>
                </a:ext>
              </a:extLst>
            </p:cNvPr>
            <p:cNvSpPr/>
            <p:nvPr/>
          </p:nvSpPr>
          <p:spPr>
            <a:xfrm>
              <a:off x="1091953" y="1955432"/>
              <a:ext cx="2919242" cy="2899034"/>
            </a:xfrm>
            <a:prstGeom prst="roundRect">
              <a:avLst>
                <a:gd name="adj" fmla="val 11376"/>
              </a:avLst>
            </a:prstGeom>
            <a:blipFill dpi="0" rotWithShape="1">
              <a:blip r:embed="rId3">
                <a:extLst>
                  <a:ext uri="{28A0092B-C50C-407E-A947-70E740481C1C}">
                    <a14:useLocalDpi xmlns:a14="http://schemas.microsoft.com/office/drawing/2010/main" val="0"/>
                  </a:ext>
                </a:extLst>
              </a:blip>
              <a:srcRect/>
              <a:stretch>
                <a:fillRect/>
              </a:stretch>
            </a:blip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3126E718-ADF1-1586-5922-039B3BE87F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09" b="88806" l="796" r="99204">
                          <a14:foregroundMark x1="6101" y1="79104" x2="88594" y2="21642"/>
                          <a14:foregroundMark x1="95491" y1="32090" x2="66048" y2="76119"/>
                          <a14:foregroundMark x1="85146" y1="57463" x2="38727" y2="85075"/>
                          <a14:foregroundMark x1="45093" y1="56716" x2="78249" y2="29104"/>
                          <a14:foregroundMark x1="77454" y1="39552" x2="58090" y2="62687"/>
                          <a14:foregroundMark x1="12997" y1="48507" x2="44032" y2="39552"/>
                          <a14:foregroundMark x1="22016" y1="31343" x2="23077" y2="54478"/>
                          <a14:foregroundMark x1="29443" y1="32090" x2="26790" y2="55970"/>
                          <a14:foregroundMark x1="14854" y1="38060" x2="14589" y2="44776"/>
                          <a14:foregroundMark x1="14589" y1="35821" x2="13528" y2="38060"/>
                          <a14:foregroundMark x1="1061" y1="69403" x2="24403" y2="51493"/>
                          <a14:foregroundMark x1="92042" y1="51493" x2="78780" y2="70149"/>
                          <a14:foregroundMark x1="84615" y1="66418" x2="88064" y2="59701"/>
                          <a14:foregroundMark x1="99204" y1="29104" x2="95756" y2="27612"/>
                        </a14:backgroundRemoval>
                      </a14:imgEffect>
                    </a14:imgLayer>
                  </a14:imgProps>
                </a:ext>
              </a:extLst>
            </a:blip>
            <a:stretch>
              <a:fillRect/>
            </a:stretch>
          </p:blipFill>
          <p:spPr>
            <a:xfrm>
              <a:off x="996570" y="4465572"/>
              <a:ext cx="1872326" cy="665495"/>
            </a:xfrm>
            <a:prstGeom prst="rect">
              <a:avLst/>
            </a:prstGeom>
          </p:spPr>
        </p:pic>
      </p:grpSp>
      <p:pic>
        <p:nvPicPr>
          <p:cNvPr id="15" name="Picture 14">
            <a:extLst>
              <a:ext uri="{FF2B5EF4-FFF2-40B4-BE49-F238E27FC236}">
                <a16:creationId xmlns:a16="http://schemas.microsoft.com/office/drawing/2014/main" id="{D3E77E62-8984-6448-571C-145ED735CF86}"/>
              </a:ext>
            </a:extLst>
          </p:cNvPr>
          <p:cNvPicPr>
            <a:picLocks noChangeAspect="1"/>
          </p:cNvPicPr>
          <p:nvPr/>
        </p:nvPicPr>
        <p:blipFill>
          <a:blip r:embed="rId6"/>
          <a:stretch>
            <a:fillRect/>
          </a:stretch>
        </p:blipFill>
        <p:spPr>
          <a:xfrm>
            <a:off x="8305605" y="3772760"/>
            <a:ext cx="438309" cy="301946"/>
          </a:xfrm>
          <a:prstGeom prst="rect">
            <a:avLst/>
          </a:prstGeom>
        </p:spPr>
      </p:pic>
      <p:pic>
        <p:nvPicPr>
          <p:cNvPr id="16" name="Picture 8" descr="astrazeneca-logo-png-1280-1280x512 - Fluidda : Fluidda">
            <a:extLst>
              <a:ext uri="{FF2B5EF4-FFF2-40B4-BE49-F238E27FC236}">
                <a16:creationId xmlns:a16="http://schemas.microsoft.com/office/drawing/2014/main" id="{13B8CACB-444B-4150-06F3-52D3D7DDE7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14" t="10189" r="12001" b="35300"/>
          <a:stretch/>
        </p:blipFill>
        <p:spPr bwMode="auto">
          <a:xfrm>
            <a:off x="8075906" y="1028337"/>
            <a:ext cx="883398" cy="250940"/>
          </a:xfrm>
          <a:prstGeom prst="rect">
            <a:avLst/>
          </a:prstGeom>
          <a:solidFill>
            <a:schemeClr val="bg1"/>
          </a:solidFill>
          <a:ln>
            <a:noFill/>
          </a:ln>
          <a:effectLst>
            <a:outerShdw blurRad="63500" sx="102000" sy="102000" algn="ctr" rotWithShape="0">
              <a:prstClr val="black">
                <a:alpha val="40000"/>
              </a:prstClr>
            </a:outerShdw>
          </a:effectLst>
        </p:spPr>
      </p:pic>
      <p:pic>
        <p:nvPicPr>
          <p:cNvPr id="17" name="Picture 4" descr="Neumora">
            <a:extLst>
              <a:ext uri="{FF2B5EF4-FFF2-40B4-BE49-F238E27FC236}">
                <a16:creationId xmlns:a16="http://schemas.microsoft.com/office/drawing/2014/main" id="{C2B24FD2-7354-B451-67F3-040128E7FD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86" t="-22973" r="-4734" b="-21154"/>
          <a:stretch/>
        </p:blipFill>
        <p:spPr bwMode="auto">
          <a:xfrm>
            <a:off x="6379642" y="4210048"/>
            <a:ext cx="2579662" cy="77038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6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9" y="0"/>
            <a:ext cx="5914690" cy="857250"/>
          </a:xfrm>
        </p:spPr>
        <p:txBody>
          <a:bodyPr>
            <a:normAutofit fontScale="90000"/>
          </a:bodyPr>
          <a:lstStyle/>
          <a:p>
            <a:pPr algn="l"/>
            <a:r>
              <a:rPr lang="en-US" dirty="0"/>
              <a:t>CTTC Publications &amp; Communications</a:t>
            </a:r>
          </a:p>
        </p:txBody>
      </p:sp>
      <p:grpSp>
        <p:nvGrpSpPr>
          <p:cNvPr id="18" name="Group 17">
            <a:extLst>
              <a:ext uri="{FF2B5EF4-FFF2-40B4-BE49-F238E27FC236}">
                <a16:creationId xmlns:a16="http://schemas.microsoft.com/office/drawing/2014/main" id="{0647AD24-C78B-2C32-830F-49179301C78D}"/>
              </a:ext>
            </a:extLst>
          </p:cNvPr>
          <p:cNvGrpSpPr/>
          <p:nvPr/>
        </p:nvGrpSpPr>
        <p:grpSpPr>
          <a:xfrm>
            <a:off x="3382258" y="1015966"/>
            <a:ext cx="2599849" cy="3809370"/>
            <a:chOff x="3272968" y="948615"/>
            <a:chExt cx="2599849" cy="3809370"/>
          </a:xfrm>
        </p:grpSpPr>
        <p:pic>
          <p:nvPicPr>
            <p:cNvPr id="11" name="Picture 10">
              <a:extLst>
                <a:ext uri="{FF2B5EF4-FFF2-40B4-BE49-F238E27FC236}">
                  <a16:creationId xmlns:a16="http://schemas.microsoft.com/office/drawing/2014/main" id="{7154360B-1738-767E-02B2-7A9E26D11673}"/>
                </a:ext>
              </a:extLst>
            </p:cNvPr>
            <p:cNvPicPr>
              <a:picLocks noChangeAspect="1"/>
            </p:cNvPicPr>
            <p:nvPr/>
          </p:nvPicPr>
          <p:blipFill>
            <a:blip r:embed="rId3"/>
            <a:stretch>
              <a:fillRect/>
            </a:stretch>
          </p:blipFill>
          <p:spPr>
            <a:xfrm>
              <a:off x="3305753" y="948615"/>
              <a:ext cx="2534278" cy="3300685"/>
            </a:xfrm>
            <a:prstGeom prst="rect">
              <a:avLst/>
            </a:prstGeom>
            <a:ln>
              <a:solidFill>
                <a:schemeClr val="tx1"/>
              </a:solidFill>
            </a:ln>
          </p:spPr>
        </p:pic>
        <p:sp>
          <p:nvSpPr>
            <p:cNvPr id="15" name="TextBox 14">
              <a:extLst>
                <a:ext uri="{FF2B5EF4-FFF2-40B4-BE49-F238E27FC236}">
                  <a16:creationId xmlns:a16="http://schemas.microsoft.com/office/drawing/2014/main" id="{DD0C531C-0F16-8B4C-70E8-6B0D5B31FAEC}"/>
                </a:ext>
              </a:extLst>
            </p:cNvPr>
            <p:cNvSpPr txBox="1"/>
            <p:nvPr/>
          </p:nvSpPr>
          <p:spPr>
            <a:xfrm>
              <a:off x="3272968" y="4450208"/>
              <a:ext cx="2599849" cy="307777"/>
            </a:xfrm>
            <a:prstGeom prst="rect">
              <a:avLst/>
            </a:prstGeom>
            <a:noFill/>
          </p:spPr>
          <p:txBody>
            <a:bodyPr wrap="square" rtlCol="0">
              <a:spAutoFit/>
            </a:bodyPr>
            <a:lstStyle/>
            <a:p>
              <a:pPr algn="ctr"/>
              <a:r>
                <a:rPr lang="en-US" sz="1400" b="1" dirty="0"/>
                <a:t>Quarterly</a:t>
              </a:r>
              <a:r>
                <a:rPr lang="en-US" sz="1400" dirty="0"/>
                <a:t>, new venture updates</a:t>
              </a:r>
            </a:p>
          </p:txBody>
        </p:sp>
      </p:grpSp>
      <p:grpSp>
        <p:nvGrpSpPr>
          <p:cNvPr id="19" name="Group 18">
            <a:extLst>
              <a:ext uri="{FF2B5EF4-FFF2-40B4-BE49-F238E27FC236}">
                <a16:creationId xmlns:a16="http://schemas.microsoft.com/office/drawing/2014/main" id="{A2329760-4CB0-AD54-4E06-113E95B2FD17}"/>
              </a:ext>
            </a:extLst>
          </p:cNvPr>
          <p:cNvGrpSpPr/>
          <p:nvPr/>
        </p:nvGrpSpPr>
        <p:grpSpPr>
          <a:xfrm>
            <a:off x="6296796" y="1014898"/>
            <a:ext cx="2599850" cy="3811506"/>
            <a:chOff x="6278496" y="946478"/>
            <a:chExt cx="2599850" cy="3811506"/>
          </a:xfrm>
        </p:grpSpPr>
        <p:pic>
          <p:nvPicPr>
            <p:cNvPr id="13" name="Picture 12">
              <a:extLst>
                <a:ext uri="{FF2B5EF4-FFF2-40B4-BE49-F238E27FC236}">
                  <a16:creationId xmlns:a16="http://schemas.microsoft.com/office/drawing/2014/main" id="{003D5CBC-FE30-0313-E83E-8F932F6CF54A}"/>
                </a:ext>
              </a:extLst>
            </p:cNvPr>
            <p:cNvPicPr>
              <a:picLocks noChangeAspect="1"/>
            </p:cNvPicPr>
            <p:nvPr/>
          </p:nvPicPr>
          <p:blipFill>
            <a:blip r:embed="rId4"/>
            <a:stretch>
              <a:fillRect/>
            </a:stretch>
          </p:blipFill>
          <p:spPr>
            <a:xfrm>
              <a:off x="6278496" y="946478"/>
              <a:ext cx="2534277" cy="3308282"/>
            </a:xfrm>
            <a:prstGeom prst="rect">
              <a:avLst/>
            </a:prstGeom>
            <a:ln>
              <a:solidFill>
                <a:schemeClr val="tx1"/>
              </a:solidFill>
            </a:ln>
          </p:spPr>
        </p:pic>
        <p:sp>
          <p:nvSpPr>
            <p:cNvPr id="16" name="TextBox 15">
              <a:extLst>
                <a:ext uri="{FF2B5EF4-FFF2-40B4-BE49-F238E27FC236}">
                  <a16:creationId xmlns:a16="http://schemas.microsoft.com/office/drawing/2014/main" id="{3176AA14-5254-57E7-AE97-86887A761442}"/>
                </a:ext>
              </a:extLst>
            </p:cNvPr>
            <p:cNvSpPr txBox="1"/>
            <p:nvPr/>
          </p:nvSpPr>
          <p:spPr>
            <a:xfrm>
              <a:off x="6278497" y="4450207"/>
              <a:ext cx="2599849" cy="307777"/>
            </a:xfrm>
            <a:prstGeom prst="rect">
              <a:avLst/>
            </a:prstGeom>
            <a:noFill/>
          </p:spPr>
          <p:txBody>
            <a:bodyPr wrap="square" rtlCol="0">
              <a:spAutoFit/>
            </a:bodyPr>
            <a:lstStyle/>
            <a:p>
              <a:pPr algn="ctr"/>
              <a:r>
                <a:rPr lang="en-US" sz="1400" b="1" dirty="0"/>
                <a:t>Yearly</a:t>
              </a:r>
              <a:r>
                <a:rPr lang="en-US" sz="1400" dirty="0"/>
                <a:t>, CTTC highlights</a:t>
              </a:r>
            </a:p>
          </p:txBody>
        </p:sp>
      </p:grpSp>
      <p:grpSp>
        <p:nvGrpSpPr>
          <p:cNvPr id="22" name="Group 21">
            <a:extLst>
              <a:ext uri="{FF2B5EF4-FFF2-40B4-BE49-F238E27FC236}">
                <a16:creationId xmlns:a16="http://schemas.microsoft.com/office/drawing/2014/main" id="{C4E2A3E4-4C06-A620-56AF-699885C8233B}"/>
              </a:ext>
            </a:extLst>
          </p:cNvPr>
          <p:cNvGrpSpPr/>
          <p:nvPr/>
        </p:nvGrpSpPr>
        <p:grpSpPr>
          <a:xfrm>
            <a:off x="299864" y="1014898"/>
            <a:ext cx="2751793" cy="3811506"/>
            <a:chOff x="265654" y="946478"/>
            <a:chExt cx="2751793" cy="3811506"/>
          </a:xfrm>
        </p:grpSpPr>
        <p:sp>
          <p:nvSpPr>
            <p:cNvPr id="14" name="TextBox 13">
              <a:extLst>
                <a:ext uri="{FF2B5EF4-FFF2-40B4-BE49-F238E27FC236}">
                  <a16:creationId xmlns:a16="http://schemas.microsoft.com/office/drawing/2014/main" id="{1CC868CD-0663-380E-51CB-F0121E10BA91}"/>
                </a:ext>
              </a:extLst>
            </p:cNvPr>
            <p:cNvSpPr txBox="1"/>
            <p:nvPr/>
          </p:nvSpPr>
          <p:spPr>
            <a:xfrm>
              <a:off x="341626" y="4450207"/>
              <a:ext cx="2599849" cy="307777"/>
            </a:xfrm>
            <a:prstGeom prst="rect">
              <a:avLst/>
            </a:prstGeom>
            <a:noFill/>
          </p:spPr>
          <p:txBody>
            <a:bodyPr wrap="square" rtlCol="0">
              <a:spAutoFit/>
            </a:bodyPr>
            <a:lstStyle/>
            <a:p>
              <a:pPr algn="ctr"/>
              <a:r>
                <a:rPr lang="en-US" sz="1400" b="1" dirty="0"/>
                <a:t>Monthly</a:t>
              </a:r>
              <a:r>
                <a:rPr lang="en-US" sz="1400" dirty="0"/>
                <a:t>, CTTC updates</a:t>
              </a:r>
            </a:p>
          </p:txBody>
        </p:sp>
        <p:pic>
          <p:nvPicPr>
            <p:cNvPr id="21" name="Picture 20">
              <a:extLst>
                <a:ext uri="{FF2B5EF4-FFF2-40B4-BE49-F238E27FC236}">
                  <a16:creationId xmlns:a16="http://schemas.microsoft.com/office/drawing/2014/main" id="{8D70FB85-DD1C-6C54-5330-1BAA0111FD9A}"/>
                </a:ext>
              </a:extLst>
            </p:cNvPr>
            <p:cNvPicPr>
              <a:picLocks noChangeAspect="1"/>
            </p:cNvPicPr>
            <p:nvPr/>
          </p:nvPicPr>
          <p:blipFill>
            <a:blip r:embed="rId5"/>
            <a:stretch>
              <a:fillRect/>
            </a:stretch>
          </p:blipFill>
          <p:spPr>
            <a:xfrm>
              <a:off x="265654" y="946478"/>
              <a:ext cx="2751793" cy="3308282"/>
            </a:xfrm>
            <a:prstGeom prst="rect">
              <a:avLst/>
            </a:prstGeom>
            <a:ln>
              <a:solidFill>
                <a:schemeClr val="tx1"/>
              </a:solidFill>
            </a:ln>
          </p:spPr>
        </p:pic>
      </p:grpSp>
    </p:spTree>
    <p:extLst>
      <p:ext uri="{BB962C8B-B14F-4D97-AF65-F5344CB8AC3E}">
        <p14:creationId xmlns:p14="http://schemas.microsoft.com/office/powerpoint/2010/main" val="108259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a map&#10;&#10;Description automatically generated with low confidence">
            <a:extLst>
              <a:ext uri="{FF2B5EF4-FFF2-40B4-BE49-F238E27FC236}">
                <a16:creationId xmlns:a16="http://schemas.microsoft.com/office/drawing/2014/main" id="{2BBB2C63-9E9F-AD60-302C-D6A977056FFB}"/>
              </a:ext>
            </a:extLst>
          </p:cNvPr>
          <p:cNvPicPr>
            <a:picLocks noChangeAspect="1"/>
          </p:cNvPicPr>
          <p:nvPr/>
        </p:nvPicPr>
        <p:blipFill rotWithShape="1">
          <a:blip r:embed="rId2"/>
          <a:srcRect t="5828" b="35570"/>
          <a:stretch/>
        </p:blipFill>
        <p:spPr>
          <a:xfrm>
            <a:off x="184558" y="1241044"/>
            <a:ext cx="8737134" cy="3411324"/>
          </a:xfrm>
          <a:prstGeom prst="rect">
            <a:avLst/>
          </a:prstGeom>
        </p:spPr>
      </p:pic>
      <p:sp>
        <p:nvSpPr>
          <p:cNvPr id="5" name="TextBox 4">
            <a:extLst>
              <a:ext uri="{FF2B5EF4-FFF2-40B4-BE49-F238E27FC236}">
                <a16:creationId xmlns:a16="http://schemas.microsoft.com/office/drawing/2014/main" id="{9C736132-A984-8390-978C-A1ED785AB095}"/>
              </a:ext>
            </a:extLst>
          </p:cNvPr>
          <p:cNvSpPr txBox="1"/>
          <p:nvPr/>
        </p:nvSpPr>
        <p:spPr>
          <a:xfrm>
            <a:off x="5680880" y="1333044"/>
            <a:ext cx="2947916" cy="1858201"/>
          </a:xfrm>
          <a:prstGeom prst="rect">
            <a:avLst/>
          </a:prstGeom>
          <a:solidFill>
            <a:srgbClr val="E0D5C0"/>
          </a:solidFill>
        </p:spPr>
        <p:txBody>
          <a:bodyPr wrap="square" numCol="1">
            <a:spAutoFit/>
          </a:bodyPr>
          <a:lstStyle/>
          <a:p>
            <a:pPr>
              <a:lnSpc>
                <a:spcPct val="100000"/>
              </a:lnSpc>
            </a:pPr>
            <a:r>
              <a:rPr lang="en-US" sz="1275" b="1" dirty="0">
                <a:latin typeface="Arial Narrow" panose="020B0606020202030204" pitchFamily="34" charset="0"/>
                <a:ea typeface="Calibri" panose="020F0502020204030204" pitchFamily="34" charset="0"/>
                <a:cs typeface="Arial" panose="020B0604020202020204" pitchFamily="34" charset="0"/>
              </a:rPr>
              <a:t>ECOSYSTEM</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CTTC</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Sponsored Programs Administration</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Core Facilities</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The Wond’ry</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Brock Center</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Corporate Advancement and Engagement</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Research Centers and Institutes</a:t>
            </a:r>
          </a:p>
          <a:p>
            <a:pPr marL="0" lvl="1"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Faculty and Administrators across university</a:t>
            </a:r>
          </a:p>
        </p:txBody>
      </p:sp>
      <p:sp>
        <p:nvSpPr>
          <p:cNvPr id="6" name="TextBox 5">
            <a:extLst>
              <a:ext uri="{FF2B5EF4-FFF2-40B4-BE49-F238E27FC236}">
                <a16:creationId xmlns:a16="http://schemas.microsoft.com/office/drawing/2014/main" id="{AB62C3D8-18AA-E984-B19C-3ED06C34179C}"/>
              </a:ext>
            </a:extLst>
          </p:cNvPr>
          <p:cNvSpPr txBox="1"/>
          <p:nvPr/>
        </p:nvSpPr>
        <p:spPr>
          <a:xfrm>
            <a:off x="457669" y="1333044"/>
            <a:ext cx="3586956" cy="900513"/>
          </a:xfrm>
          <a:prstGeom prst="rect">
            <a:avLst/>
          </a:prstGeom>
          <a:solidFill>
            <a:srgbClr val="E0D5C0"/>
          </a:solidFill>
        </p:spPr>
        <p:txBody>
          <a:bodyPr wrap="square">
            <a:spAutoFit/>
          </a:bodyPr>
          <a:lstStyle/>
          <a:p>
            <a:pPr>
              <a:lnSpc>
                <a:spcPct val="110000"/>
              </a:lnSpc>
            </a:pPr>
            <a:r>
              <a:rPr lang="en-US" sz="1275" b="1" dirty="0">
                <a:latin typeface="Arial Narrow" panose="020B0606020202030204" pitchFamily="34" charset="0"/>
                <a:ea typeface="Calibri" panose="020F0502020204030204" pitchFamily="34" charset="0"/>
                <a:cs typeface="Arial" panose="020B0604020202020204" pitchFamily="34" charset="0"/>
              </a:rPr>
              <a:t>MISSION</a:t>
            </a:r>
          </a:p>
          <a:p>
            <a:pPr marL="137160" indent="-137160">
              <a:lnSpc>
                <a:spcPct val="110000"/>
              </a:lnSpc>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Identifies, supports and stewards corporate research and development partnerships across the university</a:t>
            </a:r>
          </a:p>
          <a:p>
            <a:pPr marL="137160" indent="-137160">
              <a:buFont typeface="Arial" panose="020B0604020202020204" pitchFamily="34" charset="0"/>
              <a:buChar char="•"/>
            </a:pPr>
            <a:r>
              <a:rPr lang="en-US" sz="1275" dirty="0">
                <a:latin typeface="Arial Narrow" panose="020B0606020202030204" pitchFamily="34" charset="0"/>
                <a:ea typeface="Calibri" panose="020F0502020204030204" pitchFamily="34" charset="0"/>
                <a:cs typeface="Arial" panose="020B0604020202020204" pitchFamily="34" charset="0"/>
              </a:rPr>
              <a:t>Supports Industry R&amp;D programs and projects</a:t>
            </a:r>
          </a:p>
        </p:txBody>
      </p:sp>
      <p:sp>
        <p:nvSpPr>
          <p:cNvPr id="7" name="Title 3">
            <a:extLst>
              <a:ext uri="{FF2B5EF4-FFF2-40B4-BE49-F238E27FC236}">
                <a16:creationId xmlns:a16="http://schemas.microsoft.com/office/drawing/2014/main" id="{0B42F934-82EF-BE3B-8AB6-85198844C226}"/>
              </a:ext>
            </a:extLst>
          </p:cNvPr>
          <p:cNvSpPr txBox="1">
            <a:spLocks/>
          </p:cNvSpPr>
          <p:nvPr/>
        </p:nvSpPr>
        <p:spPr>
          <a:xfrm>
            <a:off x="60192" y="126242"/>
            <a:ext cx="5969133"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000" kern="1200">
                <a:solidFill>
                  <a:srgbClr val="FFFFFF"/>
                </a:solidFill>
                <a:latin typeface="+mj-lt"/>
                <a:ea typeface="+mj-ea"/>
                <a:cs typeface="+mj-cs"/>
              </a:defRPr>
            </a:lvl1pPr>
          </a:lstStyle>
          <a:p>
            <a:pPr algn="l"/>
            <a:r>
              <a:rPr lang="en-US" dirty="0"/>
              <a:t>Industry Collaborations</a:t>
            </a:r>
          </a:p>
        </p:txBody>
      </p:sp>
    </p:spTree>
    <p:extLst>
      <p:ext uri="{BB962C8B-B14F-4D97-AF65-F5344CB8AC3E}">
        <p14:creationId xmlns:p14="http://schemas.microsoft.com/office/powerpoint/2010/main" val="538849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E06BC70D-7491-0D22-D4F9-C1389F62A9B6}"/>
              </a:ext>
            </a:extLst>
          </p:cNvPr>
          <p:cNvSpPr txBox="1">
            <a:spLocks/>
          </p:cNvSpPr>
          <p:nvPr/>
        </p:nvSpPr>
        <p:spPr>
          <a:xfrm>
            <a:off x="325246" y="1450341"/>
            <a:ext cx="3767504" cy="8690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1650" dirty="0">
                <a:latin typeface="Arial Narrow" panose="020B0606020202030204" pitchFamily="34" charset="0"/>
              </a:rPr>
              <a:t>“Single Front Door” into Vanderbilt’s R&amp;D ecosystem with liaisons to act as facilitators within network</a:t>
            </a:r>
          </a:p>
        </p:txBody>
      </p:sp>
      <p:sp>
        <p:nvSpPr>
          <p:cNvPr id="8" name="TextBox 7">
            <a:extLst>
              <a:ext uri="{FF2B5EF4-FFF2-40B4-BE49-F238E27FC236}">
                <a16:creationId xmlns:a16="http://schemas.microsoft.com/office/drawing/2014/main" id="{C8E837E7-507D-BD72-DA25-105CEA713903}"/>
              </a:ext>
            </a:extLst>
          </p:cNvPr>
          <p:cNvSpPr txBox="1"/>
          <p:nvPr/>
        </p:nvSpPr>
        <p:spPr>
          <a:xfrm>
            <a:off x="4100127" y="1220954"/>
            <a:ext cx="1043876" cy="1107996"/>
          </a:xfrm>
          <a:prstGeom prst="rect">
            <a:avLst/>
          </a:prstGeom>
          <a:noFill/>
        </p:spPr>
        <p:txBody>
          <a:bodyPr wrap="none" rtlCol="0">
            <a:spAutoFit/>
          </a:bodyPr>
          <a:lstStyle/>
          <a:p>
            <a:r>
              <a:rPr lang="en-US" sz="6600" dirty="0">
                <a:solidFill>
                  <a:srgbClr val="E0D5C0"/>
                </a:solidFill>
                <a:latin typeface="Antonio" pitchFamily="2" charset="0"/>
              </a:rPr>
              <a:t>01</a:t>
            </a:r>
          </a:p>
        </p:txBody>
      </p:sp>
      <p:sp>
        <p:nvSpPr>
          <p:cNvPr id="9" name="TextBox 8">
            <a:extLst>
              <a:ext uri="{FF2B5EF4-FFF2-40B4-BE49-F238E27FC236}">
                <a16:creationId xmlns:a16="http://schemas.microsoft.com/office/drawing/2014/main" id="{6F545967-79D4-40F0-B453-5D06D36C5633}"/>
              </a:ext>
            </a:extLst>
          </p:cNvPr>
          <p:cNvSpPr txBox="1"/>
          <p:nvPr/>
        </p:nvSpPr>
        <p:spPr>
          <a:xfrm>
            <a:off x="4100127" y="2479005"/>
            <a:ext cx="1043876" cy="1107996"/>
          </a:xfrm>
          <a:prstGeom prst="rect">
            <a:avLst/>
          </a:prstGeom>
          <a:noFill/>
        </p:spPr>
        <p:txBody>
          <a:bodyPr wrap="none" rtlCol="0">
            <a:spAutoFit/>
          </a:bodyPr>
          <a:lstStyle/>
          <a:p>
            <a:r>
              <a:rPr lang="en-US" sz="6600" dirty="0">
                <a:solidFill>
                  <a:srgbClr val="E0D5C0"/>
                </a:solidFill>
                <a:latin typeface="Antonio" pitchFamily="2" charset="0"/>
              </a:rPr>
              <a:t>02</a:t>
            </a:r>
          </a:p>
        </p:txBody>
      </p:sp>
      <p:sp>
        <p:nvSpPr>
          <p:cNvPr id="10" name="TextBox 9">
            <a:extLst>
              <a:ext uri="{FF2B5EF4-FFF2-40B4-BE49-F238E27FC236}">
                <a16:creationId xmlns:a16="http://schemas.microsoft.com/office/drawing/2014/main" id="{3DE0F09C-624A-136B-7A7D-0AB47501DB68}"/>
              </a:ext>
            </a:extLst>
          </p:cNvPr>
          <p:cNvSpPr txBox="1"/>
          <p:nvPr/>
        </p:nvSpPr>
        <p:spPr>
          <a:xfrm>
            <a:off x="4100127" y="3648875"/>
            <a:ext cx="1043876" cy="1107996"/>
          </a:xfrm>
          <a:prstGeom prst="rect">
            <a:avLst/>
          </a:prstGeom>
          <a:noFill/>
        </p:spPr>
        <p:txBody>
          <a:bodyPr wrap="none" rtlCol="0">
            <a:spAutoFit/>
          </a:bodyPr>
          <a:lstStyle/>
          <a:p>
            <a:r>
              <a:rPr lang="en-US" sz="6600" dirty="0">
                <a:solidFill>
                  <a:srgbClr val="E0D5C0"/>
                </a:solidFill>
                <a:latin typeface="Antonio" pitchFamily="2" charset="0"/>
              </a:rPr>
              <a:t>03</a:t>
            </a:r>
          </a:p>
        </p:txBody>
      </p:sp>
      <p:sp>
        <p:nvSpPr>
          <p:cNvPr id="11" name="Text Placeholder 15">
            <a:extLst>
              <a:ext uri="{FF2B5EF4-FFF2-40B4-BE49-F238E27FC236}">
                <a16:creationId xmlns:a16="http://schemas.microsoft.com/office/drawing/2014/main" id="{7DCFB34C-9012-01D6-E6CE-27A333773B5D}"/>
              </a:ext>
            </a:extLst>
          </p:cNvPr>
          <p:cNvSpPr txBox="1">
            <a:spLocks/>
          </p:cNvSpPr>
          <p:nvPr/>
        </p:nvSpPr>
        <p:spPr>
          <a:xfrm>
            <a:off x="325246" y="2735055"/>
            <a:ext cx="3837401" cy="598990"/>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0"/>
              </a:spcBef>
              <a:spcAft>
                <a:spcPts val="1000"/>
              </a:spcAft>
              <a:buFont typeface="Arial" panose="020B0604020202020204" pitchFamily="34" charset="0"/>
              <a:buNone/>
              <a:defRPr sz="13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50" dirty="0">
                <a:latin typeface="Arial Narrow" panose="020B0606020202030204" pitchFamily="34" charset="0"/>
              </a:rPr>
              <a:t>Focus on industry partnerships, remove barriers and build our pipeline</a:t>
            </a:r>
          </a:p>
        </p:txBody>
      </p:sp>
      <p:sp>
        <p:nvSpPr>
          <p:cNvPr id="12" name="Text Placeholder 15">
            <a:extLst>
              <a:ext uri="{FF2B5EF4-FFF2-40B4-BE49-F238E27FC236}">
                <a16:creationId xmlns:a16="http://schemas.microsoft.com/office/drawing/2014/main" id="{C2CDE615-224A-6E73-65CF-65B27C2C7EC4}"/>
              </a:ext>
            </a:extLst>
          </p:cNvPr>
          <p:cNvSpPr txBox="1">
            <a:spLocks/>
          </p:cNvSpPr>
          <p:nvPr/>
        </p:nvSpPr>
        <p:spPr>
          <a:xfrm>
            <a:off x="325246" y="3885461"/>
            <a:ext cx="3774881" cy="598990"/>
          </a:xfrm>
          <a:prstGeom prst="rect">
            <a:avLst/>
          </a:prstGeom>
          <a:noFill/>
        </p:spPr>
        <p:txBody>
          <a:bodyPr vert="horz" lIns="68580" tIns="34290" rIns="68580" bIns="34290" rtlCol="0">
            <a:noAutofit/>
          </a:bodyPr>
          <a:lstStyle>
            <a:lvl1pPr marL="0" indent="0" algn="l" defTabSz="914400" rtl="0" eaLnBrk="1" latinLnBrk="0" hangingPunct="1">
              <a:lnSpc>
                <a:spcPct val="150000"/>
              </a:lnSpc>
              <a:spcBef>
                <a:spcPts val="0"/>
              </a:spcBef>
              <a:spcAft>
                <a:spcPts val="1000"/>
              </a:spcAft>
              <a:buFont typeface="Arial" panose="020B0604020202020204" pitchFamily="34" charset="0"/>
              <a:buNone/>
              <a:defRPr sz="130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1650" dirty="0">
                <a:latin typeface="Arial Narrow" panose="020B0606020202030204" pitchFamily="34" charset="0"/>
              </a:rPr>
              <a:t>Work collaboratively across campus to maximize effectiveness of each partnership</a:t>
            </a:r>
          </a:p>
        </p:txBody>
      </p:sp>
      <p:pic>
        <p:nvPicPr>
          <p:cNvPr id="13" name="Picture 12" descr="A picture containing text, indoor, person&#10;&#10;Description automatically generated">
            <a:extLst>
              <a:ext uri="{FF2B5EF4-FFF2-40B4-BE49-F238E27FC236}">
                <a16:creationId xmlns:a16="http://schemas.microsoft.com/office/drawing/2014/main" id="{12671BF2-6523-0BAF-CC35-AA83C1FAA1A6}"/>
              </a:ext>
            </a:extLst>
          </p:cNvPr>
          <p:cNvPicPr>
            <a:picLocks noChangeAspect="1"/>
          </p:cNvPicPr>
          <p:nvPr/>
        </p:nvPicPr>
        <p:blipFill rotWithShape="1">
          <a:blip r:embed="rId3"/>
          <a:srcRect l="34642" r="14222"/>
          <a:stretch/>
        </p:blipFill>
        <p:spPr>
          <a:xfrm>
            <a:off x="5742297" y="893927"/>
            <a:ext cx="3258402" cy="4109854"/>
          </a:xfrm>
          <a:prstGeom prst="rect">
            <a:avLst/>
          </a:prstGeom>
        </p:spPr>
      </p:pic>
      <p:sp>
        <p:nvSpPr>
          <p:cNvPr id="14" name="Title 3">
            <a:extLst>
              <a:ext uri="{FF2B5EF4-FFF2-40B4-BE49-F238E27FC236}">
                <a16:creationId xmlns:a16="http://schemas.microsoft.com/office/drawing/2014/main" id="{F698FF4F-379E-B0BE-6DF5-BBF046EE40E0}"/>
              </a:ext>
            </a:extLst>
          </p:cNvPr>
          <p:cNvSpPr txBox="1">
            <a:spLocks/>
          </p:cNvSpPr>
          <p:nvPr/>
        </p:nvSpPr>
        <p:spPr>
          <a:xfrm>
            <a:off x="70428" y="126242"/>
            <a:ext cx="6124025"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000" kern="1200">
                <a:solidFill>
                  <a:srgbClr val="FFFFFF"/>
                </a:solidFill>
                <a:latin typeface="+mj-lt"/>
                <a:ea typeface="+mj-ea"/>
                <a:cs typeface="+mj-cs"/>
              </a:defRPr>
            </a:lvl1pPr>
          </a:lstStyle>
          <a:p>
            <a:pPr algn="l"/>
            <a:r>
              <a:rPr lang="en-US" dirty="0"/>
              <a:t>Industry Collaborations Priorities</a:t>
            </a:r>
          </a:p>
        </p:txBody>
      </p:sp>
    </p:spTree>
    <p:extLst>
      <p:ext uri="{BB962C8B-B14F-4D97-AF65-F5344CB8AC3E}">
        <p14:creationId xmlns:p14="http://schemas.microsoft.com/office/powerpoint/2010/main" val="41063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6990C7-6532-2644-FB1A-A6FAE59DF441}"/>
              </a:ext>
            </a:extLst>
          </p:cNvPr>
          <p:cNvGrpSpPr/>
          <p:nvPr/>
        </p:nvGrpSpPr>
        <p:grpSpPr>
          <a:xfrm>
            <a:off x="94313" y="941870"/>
            <a:ext cx="9000662" cy="4005896"/>
            <a:chOff x="1876944" y="1255828"/>
            <a:chExt cx="8008782" cy="3564443"/>
          </a:xfrm>
        </p:grpSpPr>
        <p:pic>
          <p:nvPicPr>
            <p:cNvPr id="4" name="Picture 3" descr="Diagram&#10;&#10;Description automatically generated with low confidence">
              <a:extLst>
                <a:ext uri="{FF2B5EF4-FFF2-40B4-BE49-F238E27FC236}">
                  <a16:creationId xmlns:a16="http://schemas.microsoft.com/office/drawing/2014/main" id="{3405CE96-CB99-BC48-8A9A-9C7064B6447C}"/>
                </a:ext>
              </a:extLst>
            </p:cNvPr>
            <p:cNvPicPr>
              <a:picLocks noChangeAspect="1"/>
            </p:cNvPicPr>
            <p:nvPr/>
          </p:nvPicPr>
          <p:blipFill rotWithShape="1">
            <a:blip r:embed="rId3">
              <a:clrChange>
                <a:clrFrom>
                  <a:srgbClr val="FFFFFF"/>
                </a:clrFrom>
                <a:clrTo>
                  <a:srgbClr val="FFFFFF">
                    <a:alpha val="0"/>
                  </a:srgbClr>
                </a:clrTo>
              </a:clrChange>
            </a:blip>
            <a:srcRect b="52675"/>
            <a:stretch/>
          </p:blipFill>
          <p:spPr>
            <a:xfrm>
              <a:off x="1876945" y="1255828"/>
              <a:ext cx="8008781" cy="3245531"/>
            </a:xfrm>
            <a:prstGeom prst="rect">
              <a:avLst/>
            </a:prstGeom>
          </p:spPr>
        </p:pic>
        <p:sp>
          <p:nvSpPr>
            <p:cNvPr id="5" name="Rectangle 4">
              <a:extLst>
                <a:ext uri="{FF2B5EF4-FFF2-40B4-BE49-F238E27FC236}">
                  <a16:creationId xmlns:a16="http://schemas.microsoft.com/office/drawing/2014/main" id="{BE9B362B-248E-2C14-133F-5184140AF6F4}"/>
                </a:ext>
              </a:extLst>
            </p:cNvPr>
            <p:cNvSpPr/>
            <p:nvPr/>
          </p:nvSpPr>
          <p:spPr>
            <a:xfrm>
              <a:off x="1876944" y="3429000"/>
              <a:ext cx="2231968" cy="1268583"/>
            </a:xfrm>
            <a:prstGeom prst="rect">
              <a:avLst/>
            </a:prstGeom>
            <a:solidFill>
              <a:srgbClr val="F5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2AC337F-EE7D-0789-8917-BDCA310B7EB1}"/>
                </a:ext>
              </a:extLst>
            </p:cNvPr>
            <p:cNvSpPr/>
            <p:nvPr/>
          </p:nvSpPr>
          <p:spPr>
            <a:xfrm>
              <a:off x="8075241" y="3995104"/>
              <a:ext cx="1629958" cy="584745"/>
            </a:xfrm>
            <a:prstGeom prst="rect">
              <a:avLst/>
            </a:prstGeom>
            <a:solidFill>
              <a:srgbClr val="F5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E993E60E-2BEF-3B5C-C834-9E79923F3B65}"/>
                </a:ext>
              </a:extLst>
            </p:cNvPr>
            <p:cNvSpPr/>
            <p:nvPr/>
          </p:nvSpPr>
          <p:spPr>
            <a:xfrm>
              <a:off x="7384535" y="4432028"/>
              <a:ext cx="845065" cy="388243"/>
            </a:xfrm>
            <a:prstGeom prst="rect">
              <a:avLst/>
            </a:prstGeom>
            <a:solidFill>
              <a:srgbClr val="F5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5EFD37A0-3C87-7C13-A1BD-91100115FE06}"/>
                </a:ext>
              </a:extLst>
            </p:cNvPr>
            <p:cNvSpPr/>
            <p:nvPr/>
          </p:nvSpPr>
          <p:spPr>
            <a:xfrm>
              <a:off x="4799620" y="4152361"/>
              <a:ext cx="255090" cy="388243"/>
            </a:xfrm>
            <a:prstGeom prst="rect">
              <a:avLst/>
            </a:prstGeom>
            <a:solidFill>
              <a:srgbClr val="F5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FECAEEB-971E-B80F-7A2A-6084AA572AA9}"/>
                </a:ext>
              </a:extLst>
            </p:cNvPr>
            <p:cNvSpPr/>
            <p:nvPr/>
          </p:nvSpPr>
          <p:spPr>
            <a:xfrm>
              <a:off x="7754086" y="2711430"/>
              <a:ext cx="1052409" cy="632215"/>
            </a:xfrm>
            <a:prstGeom prst="rect">
              <a:avLst/>
            </a:prstGeom>
            <a:solidFill>
              <a:srgbClr val="F5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Title 3">
            <a:extLst>
              <a:ext uri="{FF2B5EF4-FFF2-40B4-BE49-F238E27FC236}">
                <a16:creationId xmlns:a16="http://schemas.microsoft.com/office/drawing/2014/main" id="{1AA6D6FE-64D7-3BA7-5B4E-6CE3CDCDE9B7}"/>
              </a:ext>
            </a:extLst>
          </p:cNvPr>
          <p:cNvSpPr txBox="1">
            <a:spLocks/>
          </p:cNvSpPr>
          <p:nvPr/>
        </p:nvSpPr>
        <p:spPr>
          <a:xfrm>
            <a:off x="60192" y="126242"/>
            <a:ext cx="5969133"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000" kern="1200">
                <a:solidFill>
                  <a:srgbClr val="FFFFFF"/>
                </a:solidFill>
                <a:latin typeface="+mj-lt"/>
                <a:ea typeface="+mj-ea"/>
                <a:cs typeface="+mj-cs"/>
              </a:defRPr>
            </a:lvl1pPr>
          </a:lstStyle>
          <a:p>
            <a:pPr algn="l"/>
            <a:r>
              <a:rPr lang="en-US" dirty="0"/>
              <a:t>Industry Collaborations &amp; CTTC</a:t>
            </a:r>
          </a:p>
        </p:txBody>
      </p:sp>
      <p:sp>
        <p:nvSpPr>
          <p:cNvPr id="13" name="Rectangle 12">
            <a:extLst>
              <a:ext uri="{FF2B5EF4-FFF2-40B4-BE49-F238E27FC236}">
                <a16:creationId xmlns:a16="http://schemas.microsoft.com/office/drawing/2014/main" id="{2DACD8CC-95A7-26D3-873E-55235E9900B7}"/>
              </a:ext>
            </a:extLst>
          </p:cNvPr>
          <p:cNvSpPr/>
          <p:nvPr/>
        </p:nvSpPr>
        <p:spPr>
          <a:xfrm>
            <a:off x="131798" y="1306864"/>
            <a:ext cx="3247161" cy="209478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06255F-923E-4D00-8E68-48DD6035374E}"/>
              </a:ext>
            </a:extLst>
          </p:cNvPr>
          <p:cNvSpPr/>
          <p:nvPr/>
        </p:nvSpPr>
        <p:spPr>
          <a:xfrm>
            <a:off x="3413082" y="919353"/>
            <a:ext cx="5063326" cy="3890530"/>
          </a:xfrm>
          <a:prstGeom prst="rect">
            <a:avLst/>
          </a:prstGeom>
          <a:solidFill>
            <a:srgbClr val="F2F2F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01714B-BA3B-7DCE-36B0-58EB4DD77EBF}"/>
              </a:ext>
            </a:extLst>
          </p:cNvPr>
          <p:cNvSpPr/>
          <p:nvPr/>
        </p:nvSpPr>
        <p:spPr>
          <a:xfrm>
            <a:off x="383969" y="3482921"/>
            <a:ext cx="3029113" cy="1572009"/>
          </a:xfrm>
          <a:prstGeom prst="rect">
            <a:avLst/>
          </a:prstGeom>
          <a:solidFill>
            <a:srgbClr val="F2F2F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77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with low confidence">
            <a:extLst>
              <a:ext uri="{FF2B5EF4-FFF2-40B4-BE49-F238E27FC236}">
                <a16:creationId xmlns:a16="http://schemas.microsoft.com/office/drawing/2014/main" id="{92FD929E-636B-2E75-0225-D45F4513E1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49486" y="86445"/>
            <a:ext cx="456951" cy="327258"/>
          </a:xfrm>
          <a:prstGeom prst="rect">
            <a:avLst/>
          </a:prstGeom>
        </p:spPr>
      </p:pic>
      <p:sp>
        <p:nvSpPr>
          <p:cNvPr id="20" name="TextBox 19">
            <a:extLst>
              <a:ext uri="{FF2B5EF4-FFF2-40B4-BE49-F238E27FC236}">
                <a16:creationId xmlns:a16="http://schemas.microsoft.com/office/drawing/2014/main" id="{45C89E75-17C6-4FA1-0F68-43D1C4BD0F65}"/>
              </a:ext>
            </a:extLst>
          </p:cNvPr>
          <p:cNvSpPr txBox="1"/>
          <p:nvPr/>
        </p:nvSpPr>
        <p:spPr>
          <a:xfrm>
            <a:off x="3951358" y="1402786"/>
            <a:ext cx="5166732" cy="3139321"/>
          </a:xfrm>
          <a:prstGeom prst="rect">
            <a:avLst/>
          </a:prstGeom>
          <a:noFill/>
        </p:spPr>
        <p:txBody>
          <a:bodyPr wrap="square">
            <a:spAutoFit/>
          </a:bodyPr>
          <a:lstStyle/>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Establish new long-term, comprehensive partnerships </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Administer, nurture, and augment current partnerships </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Support close interactions with academic division leadership, faculty, research groups, and centers</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Establishes and facilitates communication pathways between the PI and company</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Partners with the university research ecosystem</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Maintains open lines of communication and mutual support with CTTC to leverage broader resources for robust corporate and industry partnerships</a:t>
            </a:r>
          </a:p>
          <a:p>
            <a:pPr marL="128588" indent="-128588">
              <a:buFont typeface="Arial" panose="020B0604020202020204" pitchFamily="34" charset="0"/>
              <a:buChar char="•"/>
            </a:pPr>
            <a:endParaRPr lang="en-US" dirty="0">
              <a:latin typeface="Arial Narrow" panose="020B0606020202030204" pitchFamily="34" charset="0"/>
              <a:ea typeface="Calibri" panose="020F0502020204030204" pitchFamily="34" charset="0"/>
            </a:endParaRPr>
          </a:p>
        </p:txBody>
      </p:sp>
      <p:pic>
        <p:nvPicPr>
          <p:cNvPr id="3" name="Picture 2" descr="A group of people in a room&#10;&#10;Description automatically generated with low confidence">
            <a:extLst>
              <a:ext uri="{FF2B5EF4-FFF2-40B4-BE49-F238E27FC236}">
                <a16:creationId xmlns:a16="http://schemas.microsoft.com/office/drawing/2014/main" id="{99CE3255-1E23-62F6-1C9E-72B93679D8EE}"/>
              </a:ext>
            </a:extLst>
          </p:cNvPr>
          <p:cNvPicPr>
            <a:picLocks noChangeAspect="1"/>
          </p:cNvPicPr>
          <p:nvPr/>
        </p:nvPicPr>
        <p:blipFill rotWithShape="1">
          <a:blip r:embed="rId3"/>
          <a:srcRect l="15155" r="21227" b="12229"/>
          <a:stretch/>
        </p:blipFill>
        <p:spPr>
          <a:xfrm>
            <a:off x="158878" y="1217345"/>
            <a:ext cx="3692685" cy="3022482"/>
          </a:xfrm>
          <a:prstGeom prst="rect">
            <a:avLst/>
          </a:prstGeom>
          <a:ln w="19050">
            <a:solidFill>
              <a:srgbClr val="F5F3EF"/>
            </a:solidFill>
          </a:ln>
        </p:spPr>
      </p:pic>
      <p:sp>
        <p:nvSpPr>
          <p:cNvPr id="2" name="Title 3">
            <a:extLst>
              <a:ext uri="{FF2B5EF4-FFF2-40B4-BE49-F238E27FC236}">
                <a16:creationId xmlns:a16="http://schemas.microsoft.com/office/drawing/2014/main" id="{1A6CB45B-15C0-844C-E70C-A5041B76B5F3}"/>
              </a:ext>
            </a:extLst>
          </p:cNvPr>
          <p:cNvSpPr txBox="1">
            <a:spLocks/>
          </p:cNvSpPr>
          <p:nvPr/>
        </p:nvSpPr>
        <p:spPr>
          <a:xfrm>
            <a:off x="60192" y="126242"/>
            <a:ext cx="5969133"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000" kern="1200">
                <a:solidFill>
                  <a:srgbClr val="FFFFFF"/>
                </a:solidFill>
                <a:latin typeface="+mj-lt"/>
                <a:ea typeface="+mj-ea"/>
                <a:cs typeface="+mj-cs"/>
              </a:defRPr>
            </a:lvl1pPr>
          </a:lstStyle>
          <a:p>
            <a:pPr algn="l"/>
            <a:r>
              <a:rPr lang="en-US" dirty="0"/>
              <a:t>R&amp;D Corporate Partnerships</a:t>
            </a:r>
          </a:p>
        </p:txBody>
      </p:sp>
    </p:spTree>
    <p:extLst>
      <p:ext uri="{BB962C8B-B14F-4D97-AF65-F5344CB8AC3E}">
        <p14:creationId xmlns:p14="http://schemas.microsoft.com/office/powerpoint/2010/main" val="1867210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with low confidence">
            <a:extLst>
              <a:ext uri="{FF2B5EF4-FFF2-40B4-BE49-F238E27FC236}">
                <a16:creationId xmlns:a16="http://schemas.microsoft.com/office/drawing/2014/main" id="{92FD929E-636B-2E75-0225-D45F4513E1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49486" y="86445"/>
            <a:ext cx="456951" cy="327258"/>
          </a:xfrm>
          <a:prstGeom prst="rect">
            <a:avLst/>
          </a:prstGeom>
        </p:spPr>
      </p:pic>
      <p:sp>
        <p:nvSpPr>
          <p:cNvPr id="20" name="TextBox 19">
            <a:extLst>
              <a:ext uri="{FF2B5EF4-FFF2-40B4-BE49-F238E27FC236}">
                <a16:creationId xmlns:a16="http://schemas.microsoft.com/office/drawing/2014/main" id="{45C89E75-17C6-4FA1-0F68-43D1C4BD0F65}"/>
              </a:ext>
            </a:extLst>
          </p:cNvPr>
          <p:cNvSpPr txBox="1"/>
          <p:nvPr/>
        </p:nvSpPr>
        <p:spPr>
          <a:xfrm>
            <a:off x="3951358" y="1402786"/>
            <a:ext cx="4598128" cy="2308324"/>
          </a:xfrm>
          <a:prstGeom prst="rect">
            <a:avLst/>
          </a:prstGeom>
          <a:noFill/>
        </p:spPr>
        <p:txBody>
          <a:bodyPr wrap="square">
            <a:spAutoFit/>
          </a:bodyPr>
          <a:lstStyle/>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Assesses each partner's R&amp;D strategy and technology needs</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Identifies university research strength and interests</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Ascertains faculty 'best fit' for project</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Facilitates discussions between company and PI</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Guides proposal development</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Expedites the pre-award and project implementation processes</a:t>
            </a:r>
          </a:p>
        </p:txBody>
      </p:sp>
      <p:sp>
        <p:nvSpPr>
          <p:cNvPr id="2" name="Title 3">
            <a:extLst>
              <a:ext uri="{FF2B5EF4-FFF2-40B4-BE49-F238E27FC236}">
                <a16:creationId xmlns:a16="http://schemas.microsoft.com/office/drawing/2014/main" id="{1A6CB45B-15C0-844C-E70C-A5041B76B5F3}"/>
              </a:ext>
            </a:extLst>
          </p:cNvPr>
          <p:cNvSpPr txBox="1">
            <a:spLocks/>
          </p:cNvSpPr>
          <p:nvPr/>
        </p:nvSpPr>
        <p:spPr>
          <a:xfrm>
            <a:off x="60192" y="126242"/>
            <a:ext cx="5969133"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000" kern="1200">
                <a:solidFill>
                  <a:srgbClr val="FFFFFF"/>
                </a:solidFill>
                <a:latin typeface="+mj-lt"/>
                <a:ea typeface="+mj-ea"/>
                <a:cs typeface="+mj-cs"/>
              </a:defRPr>
            </a:lvl1pPr>
          </a:lstStyle>
          <a:p>
            <a:pPr algn="l"/>
            <a:r>
              <a:rPr lang="en-US" dirty="0"/>
              <a:t>Research Identification</a:t>
            </a:r>
          </a:p>
        </p:txBody>
      </p:sp>
      <p:pic>
        <p:nvPicPr>
          <p:cNvPr id="4" name="Picture 3" descr="A picture containing green, person, indoor&#10;&#10;Description automatically generated">
            <a:extLst>
              <a:ext uri="{FF2B5EF4-FFF2-40B4-BE49-F238E27FC236}">
                <a16:creationId xmlns:a16="http://schemas.microsoft.com/office/drawing/2014/main" id="{999EC097-E7BA-1F88-65E0-6B59D997CC33}"/>
              </a:ext>
            </a:extLst>
          </p:cNvPr>
          <p:cNvPicPr>
            <a:picLocks noChangeAspect="1"/>
          </p:cNvPicPr>
          <p:nvPr/>
        </p:nvPicPr>
        <p:blipFill rotWithShape="1">
          <a:blip r:embed="rId3"/>
          <a:srcRect l="24466" r="18649"/>
          <a:stretch/>
        </p:blipFill>
        <p:spPr>
          <a:xfrm>
            <a:off x="159900" y="1343410"/>
            <a:ext cx="3686596" cy="2991084"/>
          </a:xfrm>
          <a:prstGeom prst="rect">
            <a:avLst/>
          </a:prstGeom>
          <a:ln>
            <a:solidFill>
              <a:srgbClr val="FFFFFF"/>
            </a:solidFill>
          </a:ln>
        </p:spPr>
      </p:pic>
    </p:spTree>
    <p:extLst>
      <p:ext uri="{BB962C8B-B14F-4D97-AF65-F5344CB8AC3E}">
        <p14:creationId xmlns:p14="http://schemas.microsoft.com/office/powerpoint/2010/main" val="3229623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D7B7EFB-9E9D-4E16-A79D-0A71D13658CD}"/>
              </a:ext>
            </a:extLst>
          </p:cNvPr>
          <p:cNvSpPr txBox="1">
            <a:spLocks/>
          </p:cNvSpPr>
          <p:nvPr/>
        </p:nvSpPr>
        <p:spPr>
          <a:xfrm>
            <a:off x="270965" y="0"/>
            <a:ext cx="5772343"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lgn="l"/>
            <a:r>
              <a:rPr lang="en-US" sz="2800" dirty="0"/>
              <a:t>Innovation Ambassador Program Goals</a:t>
            </a:r>
          </a:p>
        </p:txBody>
      </p:sp>
      <p:sp>
        <p:nvSpPr>
          <p:cNvPr id="5" name="TextBox 4">
            <a:extLst>
              <a:ext uri="{FF2B5EF4-FFF2-40B4-BE49-F238E27FC236}">
                <a16:creationId xmlns:a16="http://schemas.microsoft.com/office/drawing/2014/main" id="{EA0B2E02-5678-F230-F21B-1A95622C3F87}"/>
              </a:ext>
            </a:extLst>
          </p:cNvPr>
          <p:cNvSpPr txBox="1"/>
          <p:nvPr/>
        </p:nvSpPr>
        <p:spPr>
          <a:xfrm>
            <a:off x="270965" y="1329843"/>
            <a:ext cx="5950930" cy="3447098"/>
          </a:xfrm>
          <a:prstGeom prst="rect">
            <a:avLst/>
          </a:prstGeom>
          <a:noFill/>
        </p:spPr>
        <p:txBody>
          <a:bodyPr wrap="square">
            <a:spAutoFit/>
          </a:bodyPr>
          <a:lstStyle/>
          <a:p>
            <a:pPr marL="214313" indent="-214313">
              <a:spcAft>
                <a:spcPts val="800"/>
              </a:spcAft>
              <a:buFont typeface="Arial" panose="020B0604020202020204" pitchFamily="34" charset="0"/>
              <a:buChar char="•"/>
            </a:pPr>
            <a:r>
              <a:rPr lang="en-US" sz="2200" dirty="0"/>
              <a:t>Provide a peer-to-peer, department-level contact and direction for Vanderbilt innovators</a:t>
            </a:r>
          </a:p>
          <a:p>
            <a:pPr marL="214313" indent="-214313">
              <a:spcAft>
                <a:spcPts val="800"/>
              </a:spcAft>
              <a:buFont typeface="Arial" panose="020B0604020202020204" pitchFamily="34" charset="0"/>
              <a:buChar char="•"/>
            </a:pPr>
            <a:r>
              <a:rPr lang="en-US" sz="2200" dirty="0"/>
              <a:t>Deliver innovation- and entrepreneur-related news to the departments </a:t>
            </a:r>
          </a:p>
          <a:p>
            <a:pPr marL="214313" indent="-214313">
              <a:spcAft>
                <a:spcPts val="800"/>
              </a:spcAft>
              <a:buFont typeface="Arial" panose="020B0604020202020204" pitchFamily="34" charset="0"/>
              <a:buChar char="•"/>
            </a:pPr>
            <a:r>
              <a:rPr lang="en-US" sz="2200" dirty="0"/>
              <a:t>Provide feedback to administrative units on opportunities for improvement in the innovation space</a:t>
            </a:r>
          </a:p>
          <a:p>
            <a:pPr marL="214313" indent="-214313">
              <a:spcAft>
                <a:spcPts val="800"/>
              </a:spcAft>
              <a:buFont typeface="Arial" panose="020B0604020202020204" pitchFamily="34" charset="0"/>
              <a:buChar char="•"/>
            </a:pPr>
            <a:r>
              <a:rPr lang="en-US" sz="2200" dirty="0"/>
              <a:t>Engage with other Ambassadors &amp; VU/VUMC leadership on innovation efforts across campus</a:t>
            </a:r>
          </a:p>
        </p:txBody>
      </p:sp>
      <p:pic>
        <p:nvPicPr>
          <p:cNvPr id="10" name="Picture 9" descr="Shape&#10;&#10;Description automatically generated with low confidence">
            <a:extLst>
              <a:ext uri="{FF2B5EF4-FFF2-40B4-BE49-F238E27FC236}">
                <a16:creationId xmlns:a16="http://schemas.microsoft.com/office/drawing/2014/main" id="{48A213BC-0F11-A849-5182-3979C5FB32CB}"/>
              </a:ext>
            </a:extLst>
          </p:cNvPr>
          <p:cNvPicPr>
            <a:picLocks noChangeAspect="1"/>
          </p:cNvPicPr>
          <p:nvPr/>
        </p:nvPicPr>
        <p:blipFill>
          <a:blip r:embed="rId3"/>
          <a:stretch>
            <a:fillRect/>
          </a:stretch>
        </p:blipFill>
        <p:spPr>
          <a:xfrm>
            <a:off x="6332313" y="1753679"/>
            <a:ext cx="2707399" cy="2269681"/>
          </a:xfrm>
          <a:prstGeom prst="rect">
            <a:avLst/>
          </a:prstGeom>
        </p:spPr>
      </p:pic>
    </p:spTree>
    <p:extLst>
      <p:ext uri="{BB962C8B-B14F-4D97-AF65-F5344CB8AC3E}">
        <p14:creationId xmlns:p14="http://schemas.microsoft.com/office/powerpoint/2010/main" val="2540475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with low confidence">
            <a:extLst>
              <a:ext uri="{FF2B5EF4-FFF2-40B4-BE49-F238E27FC236}">
                <a16:creationId xmlns:a16="http://schemas.microsoft.com/office/drawing/2014/main" id="{92FD929E-636B-2E75-0225-D45F4513E1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49486" y="86445"/>
            <a:ext cx="456951" cy="327258"/>
          </a:xfrm>
          <a:prstGeom prst="rect">
            <a:avLst/>
          </a:prstGeom>
        </p:spPr>
      </p:pic>
      <p:sp>
        <p:nvSpPr>
          <p:cNvPr id="20" name="TextBox 19">
            <a:extLst>
              <a:ext uri="{FF2B5EF4-FFF2-40B4-BE49-F238E27FC236}">
                <a16:creationId xmlns:a16="http://schemas.microsoft.com/office/drawing/2014/main" id="{45C89E75-17C6-4FA1-0F68-43D1C4BD0F65}"/>
              </a:ext>
            </a:extLst>
          </p:cNvPr>
          <p:cNvSpPr txBox="1"/>
          <p:nvPr/>
        </p:nvSpPr>
        <p:spPr>
          <a:xfrm>
            <a:off x="3951358" y="1402786"/>
            <a:ext cx="4598128" cy="2308324"/>
          </a:xfrm>
          <a:prstGeom prst="rect">
            <a:avLst/>
          </a:prstGeom>
          <a:noFill/>
        </p:spPr>
        <p:txBody>
          <a:bodyPr wrap="square">
            <a:spAutoFit/>
          </a:bodyPr>
          <a:lstStyle/>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Partners with the university research ecosystem</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Maintains open lines of communication and mutual support with CTTC to leverage broader resources for robust corporate partnerships</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‘On call' to remove any administrative burdens</a:t>
            </a:r>
          </a:p>
          <a:p>
            <a:pPr marL="128588" indent="-128588">
              <a:buFont typeface="Arial" panose="020B0604020202020204" pitchFamily="34" charset="0"/>
              <a:buChar char="•"/>
            </a:pPr>
            <a:r>
              <a:rPr lang="en-US" dirty="0">
                <a:latin typeface="Arial Narrow" panose="020B0606020202030204" pitchFamily="34" charset="0"/>
                <a:ea typeface="Calibri" panose="020F0502020204030204" pitchFamily="34" charset="0"/>
              </a:rPr>
              <a:t>Connect corporate partners with Career Advancement &amp; Engagement for potential internships and career paths for students</a:t>
            </a:r>
          </a:p>
        </p:txBody>
      </p:sp>
      <p:sp>
        <p:nvSpPr>
          <p:cNvPr id="2" name="Title 3">
            <a:extLst>
              <a:ext uri="{FF2B5EF4-FFF2-40B4-BE49-F238E27FC236}">
                <a16:creationId xmlns:a16="http://schemas.microsoft.com/office/drawing/2014/main" id="{1A6CB45B-15C0-844C-E70C-A5041B76B5F3}"/>
              </a:ext>
            </a:extLst>
          </p:cNvPr>
          <p:cNvSpPr txBox="1">
            <a:spLocks/>
          </p:cNvSpPr>
          <p:nvPr/>
        </p:nvSpPr>
        <p:spPr>
          <a:xfrm>
            <a:off x="60192" y="126242"/>
            <a:ext cx="5969133"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3000" kern="1200">
                <a:solidFill>
                  <a:srgbClr val="FFFFFF"/>
                </a:solidFill>
                <a:latin typeface="+mj-lt"/>
                <a:ea typeface="+mj-ea"/>
                <a:cs typeface="+mj-cs"/>
              </a:defRPr>
            </a:lvl1pPr>
          </a:lstStyle>
          <a:p>
            <a:pPr algn="l"/>
            <a:r>
              <a:rPr lang="en-US" dirty="0"/>
              <a:t>Innovation/Research Ecosystem</a:t>
            </a:r>
          </a:p>
        </p:txBody>
      </p:sp>
      <p:pic>
        <p:nvPicPr>
          <p:cNvPr id="4" name="Picture 3" descr="A picture containing person&#10;&#10;Description automatically generated">
            <a:extLst>
              <a:ext uri="{FF2B5EF4-FFF2-40B4-BE49-F238E27FC236}">
                <a16:creationId xmlns:a16="http://schemas.microsoft.com/office/drawing/2014/main" id="{AF37EBFE-0051-7251-51D5-4FAB42894900}"/>
              </a:ext>
            </a:extLst>
          </p:cNvPr>
          <p:cNvPicPr>
            <a:picLocks noChangeAspect="1"/>
          </p:cNvPicPr>
          <p:nvPr/>
        </p:nvPicPr>
        <p:blipFill rotWithShape="1">
          <a:blip r:embed="rId3"/>
          <a:srcRect l="18482"/>
          <a:stretch/>
        </p:blipFill>
        <p:spPr>
          <a:xfrm>
            <a:off x="202380" y="1130701"/>
            <a:ext cx="3661060" cy="2994056"/>
          </a:xfrm>
          <a:prstGeom prst="rect">
            <a:avLst/>
          </a:prstGeom>
          <a:ln w="19050">
            <a:solidFill>
              <a:srgbClr val="F5F3EF"/>
            </a:solidFill>
          </a:ln>
        </p:spPr>
      </p:pic>
    </p:spTree>
    <p:extLst>
      <p:ext uri="{BB962C8B-B14F-4D97-AF65-F5344CB8AC3E}">
        <p14:creationId xmlns:p14="http://schemas.microsoft.com/office/powerpoint/2010/main" val="251224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0D436E-35AF-A41D-4259-9654115B00DA}"/>
              </a:ext>
            </a:extLst>
          </p:cNvPr>
          <p:cNvSpPr>
            <a:spLocks noGrp="1"/>
          </p:cNvSpPr>
          <p:nvPr>
            <p:ph type="subTitle" idx="1"/>
          </p:nvPr>
        </p:nvSpPr>
        <p:spPr>
          <a:xfrm>
            <a:off x="3211893" y="2210529"/>
            <a:ext cx="5798368" cy="1314450"/>
          </a:xfrm>
        </p:spPr>
        <p:txBody>
          <a:bodyPr>
            <a:noAutofit/>
          </a:bodyPr>
          <a:lstStyle/>
          <a:p>
            <a:r>
              <a:rPr lang="en-US" sz="3600" dirty="0"/>
              <a:t>Wond’ry &amp; </a:t>
            </a:r>
            <a:r>
              <a:rPr lang="en-US" sz="3600" dirty="0" err="1"/>
              <a:t>VentureStudio</a:t>
            </a:r>
            <a:r>
              <a:rPr lang="en-US" sz="3600" dirty="0"/>
              <a:t> Startup Support</a:t>
            </a:r>
          </a:p>
        </p:txBody>
      </p:sp>
      <p:sp>
        <p:nvSpPr>
          <p:cNvPr id="2" name="TextBox 1">
            <a:extLst>
              <a:ext uri="{FF2B5EF4-FFF2-40B4-BE49-F238E27FC236}">
                <a16:creationId xmlns:a16="http://schemas.microsoft.com/office/drawing/2014/main" id="{91AA0EBD-DEFC-D113-CDCE-658AA1EF9B40}"/>
              </a:ext>
            </a:extLst>
          </p:cNvPr>
          <p:cNvSpPr txBox="1"/>
          <p:nvPr/>
        </p:nvSpPr>
        <p:spPr>
          <a:xfrm>
            <a:off x="6300399" y="4276725"/>
            <a:ext cx="2428875" cy="738664"/>
          </a:xfrm>
          <a:prstGeom prst="rect">
            <a:avLst/>
          </a:prstGeom>
          <a:solidFill>
            <a:schemeClr val="accent5">
              <a:lumMod val="40000"/>
              <a:lumOff val="60000"/>
            </a:schemeClr>
          </a:solidFill>
        </p:spPr>
        <p:txBody>
          <a:bodyPr wrap="square" rtlCol="0">
            <a:spAutoFit/>
          </a:bodyPr>
          <a:lstStyle/>
          <a:p>
            <a:pPr algn="ctr"/>
            <a:r>
              <a:rPr lang="en-US" sz="1400" b="1" dirty="0" err="1"/>
              <a:t>VentureStudio</a:t>
            </a:r>
            <a:r>
              <a:rPr lang="en-US" sz="1400" b="1" dirty="0"/>
              <a:t> Questions?</a:t>
            </a:r>
          </a:p>
          <a:p>
            <a:pPr algn="ctr"/>
            <a:r>
              <a:rPr lang="en-US" sz="1400" dirty="0"/>
              <a:t>Contact Peter Rousos</a:t>
            </a:r>
          </a:p>
          <a:p>
            <a:pPr algn="ctr"/>
            <a:r>
              <a:rPr lang="en-US" sz="1400" dirty="0"/>
              <a:t>peter.rousos@vanderbilt.edu</a:t>
            </a:r>
          </a:p>
        </p:txBody>
      </p:sp>
      <p:sp>
        <p:nvSpPr>
          <p:cNvPr id="3" name="TextBox 2">
            <a:extLst>
              <a:ext uri="{FF2B5EF4-FFF2-40B4-BE49-F238E27FC236}">
                <a16:creationId xmlns:a16="http://schemas.microsoft.com/office/drawing/2014/main" id="{F129CE77-FD42-AB8B-4682-2FCD63331964}"/>
              </a:ext>
            </a:extLst>
          </p:cNvPr>
          <p:cNvSpPr txBox="1"/>
          <p:nvPr/>
        </p:nvSpPr>
        <p:spPr>
          <a:xfrm>
            <a:off x="3309939" y="4276725"/>
            <a:ext cx="2428875" cy="738664"/>
          </a:xfrm>
          <a:prstGeom prst="rect">
            <a:avLst/>
          </a:prstGeom>
          <a:solidFill>
            <a:schemeClr val="accent5">
              <a:lumMod val="40000"/>
              <a:lumOff val="60000"/>
            </a:schemeClr>
          </a:solidFill>
        </p:spPr>
        <p:txBody>
          <a:bodyPr wrap="square" rtlCol="0">
            <a:spAutoFit/>
          </a:bodyPr>
          <a:lstStyle/>
          <a:p>
            <a:pPr algn="ctr"/>
            <a:r>
              <a:rPr lang="en-US" sz="1400" b="1" dirty="0"/>
              <a:t>Wond’ry Questions?</a:t>
            </a:r>
          </a:p>
          <a:p>
            <a:pPr algn="ctr"/>
            <a:r>
              <a:rPr lang="en-US" sz="1400" dirty="0"/>
              <a:t>Contact Charleson Bell</a:t>
            </a:r>
          </a:p>
          <a:p>
            <a:pPr algn="ctr"/>
            <a:r>
              <a:rPr lang="en-US" sz="1400" dirty="0"/>
              <a:t>c.s.bell@vanderbilt.edu</a:t>
            </a:r>
          </a:p>
        </p:txBody>
      </p:sp>
    </p:spTree>
    <p:extLst>
      <p:ext uri="{BB962C8B-B14F-4D97-AF65-F5344CB8AC3E}">
        <p14:creationId xmlns:p14="http://schemas.microsoft.com/office/powerpoint/2010/main" val="1389645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F9881B5-D37B-4BEF-945C-9B21310929F1}"/>
              </a:ext>
            </a:extLst>
          </p:cNvPr>
          <p:cNvSpPr>
            <a:spLocks noGrp="1"/>
          </p:cNvSpPr>
          <p:nvPr>
            <p:ph type="title"/>
          </p:nvPr>
        </p:nvSpPr>
        <p:spPr>
          <a:xfrm>
            <a:off x="189119" y="127168"/>
            <a:ext cx="5055005" cy="645521"/>
          </a:xfrm>
        </p:spPr>
        <p:txBody>
          <a:bodyPr>
            <a:normAutofit fontScale="90000"/>
          </a:bodyPr>
          <a:lstStyle/>
          <a:p>
            <a:pPr algn="l"/>
            <a:r>
              <a:rPr lang="en-US" sz="2400">
                <a:solidFill>
                  <a:schemeClr val="bg1"/>
                </a:solidFill>
              </a:rPr>
              <a:t>New Ventures Continuum – </a:t>
            </a:r>
            <a:br>
              <a:rPr lang="en-US" sz="2400">
                <a:solidFill>
                  <a:schemeClr val="bg1"/>
                </a:solidFill>
              </a:rPr>
            </a:br>
            <a:r>
              <a:rPr lang="en-US" sz="2400">
                <a:solidFill>
                  <a:schemeClr val="bg1"/>
                </a:solidFill>
              </a:rPr>
              <a:t>Participants</a:t>
            </a:r>
          </a:p>
        </p:txBody>
      </p:sp>
      <p:grpSp>
        <p:nvGrpSpPr>
          <p:cNvPr id="18" name="Group 17">
            <a:extLst>
              <a:ext uri="{FF2B5EF4-FFF2-40B4-BE49-F238E27FC236}">
                <a16:creationId xmlns:a16="http://schemas.microsoft.com/office/drawing/2014/main" id="{1ABDD579-41E9-9A17-F693-6E4E37A030F8}"/>
              </a:ext>
            </a:extLst>
          </p:cNvPr>
          <p:cNvGrpSpPr/>
          <p:nvPr/>
        </p:nvGrpSpPr>
        <p:grpSpPr>
          <a:xfrm>
            <a:off x="214587" y="919746"/>
            <a:ext cx="1605352" cy="480767"/>
            <a:chOff x="214587" y="919746"/>
            <a:chExt cx="1605352" cy="480767"/>
          </a:xfrm>
        </p:grpSpPr>
        <p:sp>
          <p:nvSpPr>
            <p:cNvPr id="54" name="AutoShape 30">
              <a:extLst>
                <a:ext uri="{FF2B5EF4-FFF2-40B4-BE49-F238E27FC236}">
                  <a16:creationId xmlns:a16="http://schemas.microsoft.com/office/drawing/2014/main" id="{FEA621ED-80FB-4087-BB70-ADC2914C5C03}"/>
                </a:ext>
              </a:extLst>
            </p:cNvPr>
            <p:cNvSpPr>
              <a:spLocks/>
            </p:cNvSpPr>
            <p:nvPr/>
          </p:nvSpPr>
          <p:spPr bwMode="auto">
            <a:xfrm>
              <a:off x="214587" y="919746"/>
              <a:ext cx="1605352" cy="480767"/>
            </a:xfrm>
            <a:prstGeom prst="roundRect">
              <a:avLst>
                <a:gd name="adj" fmla="val 13381"/>
              </a:avLst>
            </a:prstGeom>
            <a:gradFill flip="none" rotWithShape="1">
              <a:gsLst>
                <a:gs pos="0">
                  <a:schemeClr val="tx1">
                    <a:lumMod val="65000"/>
                    <a:lumOff val="35000"/>
                    <a:shade val="30000"/>
                    <a:satMod val="115000"/>
                  </a:schemeClr>
                </a:gs>
                <a:gs pos="51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91" name="Rectangle 33">
              <a:extLst>
                <a:ext uri="{FF2B5EF4-FFF2-40B4-BE49-F238E27FC236}">
                  <a16:creationId xmlns:a16="http://schemas.microsoft.com/office/drawing/2014/main" id="{EDAA53DB-A92F-4834-B998-E786A9290B18}"/>
                </a:ext>
              </a:extLst>
            </p:cNvPr>
            <p:cNvSpPr>
              <a:spLocks/>
            </p:cNvSpPr>
            <p:nvPr/>
          </p:nvSpPr>
          <p:spPr bwMode="auto">
            <a:xfrm>
              <a:off x="547853" y="980323"/>
              <a:ext cx="938819" cy="338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867" b="1">
                  <a:solidFill>
                    <a:schemeClr val="bg1"/>
                  </a:solidFill>
                </a:rPr>
                <a:t>Wond’ry </a:t>
              </a:r>
            </a:p>
          </p:txBody>
        </p:sp>
      </p:grpSp>
      <p:grpSp>
        <p:nvGrpSpPr>
          <p:cNvPr id="15" name="Group 14">
            <a:extLst>
              <a:ext uri="{FF2B5EF4-FFF2-40B4-BE49-F238E27FC236}">
                <a16:creationId xmlns:a16="http://schemas.microsoft.com/office/drawing/2014/main" id="{323EC747-10E3-9383-1953-5A8E17ECDD88}"/>
              </a:ext>
            </a:extLst>
          </p:cNvPr>
          <p:cNvGrpSpPr/>
          <p:nvPr/>
        </p:nvGrpSpPr>
        <p:grpSpPr>
          <a:xfrm>
            <a:off x="330413" y="1400515"/>
            <a:ext cx="1575991" cy="3127740"/>
            <a:chOff x="330413" y="1400515"/>
            <a:chExt cx="1575991" cy="3127740"/>
          </a:xfrm>
        </p:grpSpPr>
        <p:sp>
          <p:nvSpPr>
            <p:cNvPr id="22" name="AutoShape 30">
              <a:extLst>
                <a:ext uri="{FF2B5EF4-FFF2-40B4-BE49-F238E27FC236}">
                  <a16:creationId xmlns:a16="http://schemas.microsoft.com/office/drawing/2014/main" id="{5A4D422D-5229-4F32-B8E5-32CEB512BC4B}"/>
                </a:ext>
              </a:extLst>
            </p:cNvPr>
            <p:cNvSpPr>
              <a:spLocks/>
            </p:cNvSpPr>
            <p:nvPr/>
          </p:nvSpPr>
          <p:spPr bwMode="auto">
            <a:xfrm>
              <a:off x="442322" y="1531384"/>
              <a:ext cx="1377616" cy="345759"/>
            </a:xfrm>
            <a:prstGeom prst="roundRect">
              <a:avLst>
                <a:gd name="adj" fmla="val 13381"/>
              </a:avLst>
            </a:prstGeom>
            <a:solidFill>
              <a:schemeClr val="accent4">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3" name="Rectangle 33">
              <a:extLst>
                <a:ext uri="{FF2B5EF4-FFF2-40B4-BE49-F238E27FC236}">
                  <a16:creationId xmlns:a16="http://schemas.microsoft.com/office/drawing/2014/main" id="{CB19B99B-9478-4CF1-8C00-C13B267ABD65}"/>
                </a:ext>
              </a:extLst>
            </p:cNvPr>
            <p:cNvSpPr>
              <a:spLocks/>
            </p:cNvSpPr>
            <p:nvPr/>
          </p:nvSpPr>
          <p:spPr bwMode="auto">
            <a:xfrm>
              <a:off x="511342" y="1593213"/>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Front Door Connectivity</a:t>
              </a:r>
              <a:endParaRPr lang="en-US" sz="1000">
                <a:solidFill>
                  <a:schemeClr val="bg1"/>
                </a:solidFill>
                <a:effectLst>
                  <a:outerShdw blurRad="38100" dist="38100" dir="2700000" algn="tl">
                    <a:srgbClr val="000000">
                      <a:alpha val="43137"/>
                    </a:srgbClr>
                  </a:outerShdw>
                </a:effectLst>
              </a:endParaRPr>
            </a:p>
          </p:txBody>
        </p:sp>
        <p:sp>
          <p:nvSpPr>
            <p:cNvPr id="155" name="AutoShape 30">
              <a:extLst>
                <a:ext uri="{FF2B5EF4-FFF2-40B4-BE49-F238E27FC236}">
                  <a16:creationId xmlns:a16="http://schemas.microsoft.com/office/drawing/2014/main" id="{240CB265-F9EA-4BA8-8237-0CC51019E3F0}"/>
                </a:ext>
              </a:extLst>
            </p:cNvPr>
            <p:cNvSpPr>
              <a:spLocks/>
            </p:cNvSpPr>
            <p:nvPr/>
          </p:nvSpPr>
          <p:spPr bwMode="auto">
            <a:xfrm>
              <a:off x="442322" y="1976874"/>
              <a:ext cx="1377616" cy="345759"/>
            </a:xfrm>
            <a:prstGeom prst="roundRect">
              <a:avLst>
                <a:gd name="adj" fmla="val 13381"/>
              </a:avLst>
            </a:prstGeom>
            <a:solidFill>
              <a:schemeClr val="accent4">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56" name="Rectangle 33">
              <a:extLst>
                <a:ext uri="{FF2B5EF4-FFF2-40B4-BE49-F238E27FC236}">
                  <a16:creationId xmlns:a16="http://schemas.microsoft.com/office/drawing/2014/main" id="{2D0A709D-3235-4A69-81BE-61262B28136B}"/>
                </a:ext>
              </a:extLst>
            </p:cNvPr>
            <p:cNvSpPr>
              <a:spLocks/>
            </p:cNvSpPr>
            <p:nvPr/>
          </p:nvSpPr>
          <p:spPr bwMode="auto">
            <a:xfrm>
              <a:off x="501113" y="2060925"/>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Education Programming</a:t>
              </a:r>
              <a:endParaRPr lang="en-US" sz="1000">
                <a:solidFill>
                  <a:schemeClr val="bg1"/>
                </a:solidFill>
                <a:effectLst>
                  <a:outerShdw blurRad="38100" dist="38100" dir="2700000" algn="tl">
                    <a:srgbClr val="000000">
                      <a:alpha val="43137"/>
                    </a:srgbClr>
                  </a:outerShdw>
                </a:effectLst>
              </a:endParaRPr>
            </a:p>
          </p:txBody>
        </p:sp>
        <p:cxnSp>
          <p:nvCxnSpPr>
            <p:cNvPr id="160" name="Connector: Elbow 159">
              <a:extLst>
                <a:ext uri="{FF2B5EF4-FFF2-40B4-BE49-F238E27FC236}">
                  <a16:creationId xmlns:a16="http://schemas.microsoft.com/office/drawing/2014/main" id="{D6396087-B8DA-404D-AAB2-C13258CC4198}"/>
                </a:ext>
              </a:extLst>
            </p:cNvPr>
            <p:cNvCxnSpPr>
              <a:cxnSpLocks/>
              <a:endCxn id="22" idx="1"/>
            </p:cNvCxnSpPr>
            <p:nvPr/>
          </p:nvCxnSpPr>
          <p:spPr>
            <a:xfrm rot="16200000" flipH="1">
              <a:off x="236992" y="1498933"/>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4" name="AutoShape 30">
              <a:extLst>
                <a:ext uri="{FF2B5EF4-FFF2-40B4-BE49-F238E27FC236}">
                  <a16:creationId xmlns:a16="http://schemas.microsoft.com/office/drawing/2014/main" id="{2FF48F01-556B-490C-AF6B-7468D0399F7E}"/>
                </a:ext>
              </a:extLst>
            </p:cNvPr>
            <p:cNvSpPr>
              <a:spLocks/>
            </p:cNvSpPr>
            <p:nvPr/>
          </p:nvSpPr>
          <p:spPr bwMode="auto">
            <a:xfrm>
              <a:off x="442322" y="2423579"/>
              <a:ext cx="1377616" cy="345759"/>
            </a:xfrm>
            <a:prstGeom prst="roundRect">
              <a:avLst>
                <a:gd name="adj" fmla="val 13381"/>
              </a:avLst>
            </a:prstGeom>
            <a:solidFill>
              <a:schemeClr val="accent4">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65" name="Rectangle 33">
              <a:extLst>
                <a:ext uri="{FF2B5EF4-FFF2-40B4-BE49-F238E27FC236}">
                  <a16:creationId xmlns:a16="http://schemas.microsoft.com/office/drawing/2014/main" id="{08278968-3B0A-4687-991D-488A60E9E069}"/>
                </a:ext>
              </a:extLst>
            </p:cNvPr>
            <p:cNvSpPr>
              <a:spLocks/>
            </p:cNvSpPr>
            <p:nvPr/>
          </p:nvSpPr>
          <p:spPr bwMode="auto">
            <a:xfrm>
              <a:off x="511342" y="2498998"/>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Maker Space</a:t>
              </a:r>
              <a:endParaRPr lang="en-US" sz="1000">
                <a:solidFill>
                  <a:schemeClr val="bg1"/>
                </a:solidFill>
                <a:effectLst>
                  <a:outerShdw blurRad="38100" dist="38100" dir="2700000" algn="tl">
                    <a:srgbClr val="000000">
                      <a:alpha val="43137"/>
                    </a:srgbClr>
                  </a:outerShdw>
                </a:effectLst>
              </a:endParaRPr>
            </a:p>
          </p:txBody>
        </p:sp>
        <p:sp>
          <p:nvSpPr>
            <p:cNvPr id="166" name="AutoShape 30">
              <a:extLst>
                <a:ext uri="{FF2B5EF4-FFF2-40B4-BE49-F238E27FC236}">
                  <a16:creationId xmlns:a16="http://schemas.microsoft.com/office/drawing/2014/main" id="{A9C0AAE6-33B3-4CBF-B303-2F83EAA49569}"/>
                </a:ext>
              </a:extLst>
            </p:cNvPr>
            <p:cNvSpPr>
              <a:spLocks/>
            </p:cNvSpPr>
            <p:nvPr/>
          </p:nvSpPr>
          <p:spPr bwMode="auto">
            <a:xfrm>
              <a:off x="442322" y="2873553"/>
              <a:ext cx="1377616" cy="345759"/>
            </a:xfrm>
            <a:prstGeom prst="roundRect">
              <a:avLst>
                <a:gd name="adj" fmla="val 13381"/>
              </a:avLst>
            </a:prstGeom>
            <a:solidFill>
              <a:schemeClr val="accent4">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67" name="Rectangle 33">
              <a:extLst>
                <a:ext uri="{FF2B5EF4-FFF2-40B4-BE49-F238E27FC236}">
                  <a16:creationId xmlns:a16="http://schemas.microsoft.com/office/drawing/2014/main" id="{B97EA28C-1FAF-43C7-9650-F7EF0EA6CC6F}"/>
                </a:ext>
              </a:extLst>
            </p:cNvPr>
            <p:cNvSpPr>
              <a:spLocks/>
            </p:cNvSpPr>
            <p:nvPr/>
          </p:nvSpPr>
          <p:spPr bwMode="auto">
            <a:xfrm>
              <a:off x="511342" y="2948972"/>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Mentorship</a:t>
              </a:r>
              <a:endParaRPr lang="en-US" sz="1000">
                <a:solidFill>
                  <a:schemeClr val="bg1"/>
                </a:solidFill>
                <a:effectLst>
                  <a:outerShdw blurRad="38100" dist="38100" dir="2700000" algn="tl">
                    <a:srgbClr val="000000">
                      <a:alpha val="43137"/>
                    </a:srgbClr>
                  </a:outerShdw>
                </a:effectLst>
              </a:endParaRPr>
            </a:p>
          </p:txBody>
        </p:sp>
        <p:sp>
          <p:nvSpPr>
            <p:cNvPr id="168" name="AutoShape 30">
              <a:extLst>
                <a:ext uri="{FF2B5EF4-FFF2-40B4-BE49-F238E27FC236}">
                  <a16:creationId xmlns:a16="http://schemas.microsoft.com/office/drawing/2014/main" id="{B5996107-AC2B-4FC6-878F-F6EC0B4B95E2}"/>
                </a:ext>
              </a:extLst>
            </p:cNvPr>
            <p:cNvSpPr>
              <a:spLocks/>
            </p:cNvSpPr>
            <p:nvPr/>
          </p:nvSpPr>
          <p:spPr bwMode="auto">
            <a:xfrm>
              <a:off x="442322" y="3325724"/>
              <a:ext cx="1377616" cy="345759"/>
            </a:xfrm>
            <a:prstGeom prst="roundRect">
              <a:avLst>
                <a:gd name="adj" fmla="val 13381"/>
              </a:avLst>
            </a:prstGeom>
            <a:solidFill>
              <a:schemeClr val="accent4">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69" name="Rectangle 33">
              <a:extLst>
                <a:ext uri="{FF2B5EF4-FFF2-40B4-BE49-F238E27FC236}">
                  <a16:creationId xmlns:a16="http://schemas.microsoft.com/office/drawing/2014/main" id="{DC233B9C-3229-46D1-92B6-EAB8A1FEA41E}"/>
                </a:ext>
              </a:extLst>
            </p:cNvPr>
            <p:cNvSpPr>
              <a:spLocks/>
            </p:cNvSpPr>
            <p:nvPr/>
          </p:nvSpPr>
          <p:spPr bwMode="auto">
            <a:xfrm>
              <a:off x="511342" y="3401143"/>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Microgrant Funding</a:t>
              </a:r>
              <a:endParaRPr lang="en-US" sz="1000">
                <a:solidFill>
                  <a:schemeClr val="bg1"/>
                </a:solidFill>
                <a:effectLst>
                  <a:outerShdw blurRad="38100" dist="38100" dir="2700000" algn="tl">
                    <a:srgbClr val="000000">
                      <a:alpha val="43137"/>
                    </a:srgbClr>
                  </a:outerShdw>
                </a:effectLst>
              </a:endParaRPr>
            </a:p>
          </p:txBody>
        </p:sp>
        <p:sp>
          <p:nvSpPr>
            <p:cNvPr id="170" name="AutoShape 30">
              <a:extLst>
                <a:ext uri="{FF2B5EF4-FFF2-40B4-BE49-F238E27FC236}">
                  <a16:creationId xmlns:a16="http://schemas.microsoft.com/office/drawing/2014/main" id="{31186E70-721B-406C-BBBB-346685E8455D}"/>
                </a:ext>
              </a:extLst>
            </p:cNvPr>
            <p:cNvSpPr>
              <a:spLocks/>
            </p:cNvSpPr>
            <p:nvPr/>
          </p:nvSpPr>
          <p:spPr bwMode="auto">
            <a:xfrm>
              <a:off x="442322" y="3762705"/>
              <a:ext cx="1377616" cy="345759"/>
            </a:xfrm>
            <a:prstGeom prst="roundRect">
              <a:avLst>
                <a:gd name="adj" fmla="val 13381"/>
              </a:avLst>
            </a:prstGeom>
            <a:solidFill>
              <a:schemeClr val="accent4">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71" name="Rectangle 33">
              <a:extLst>
                <a:ext uri="{FF2B5EF4-FFF2-40B4-BE49-F238E27FC236}">
                  <a16:creationId xmlns:a16="http://schemas.microsoft.com/office/drawing/2014/main" id="{1361AECF-3D0A-4D1C-8002-D600912271B6}"/>
                </a:ext>
              </a:extLst>
            </p:cNvPr>
            <p:cNvSpPr>
              <a:spLocks/>
            </p:cNvSpPr>
            <p:nvPr/>
          </p:nvSpPr>
          <p:spPr bwMode="auto">
            <a:xfrm>
              <a:off x="511342" y="3838124"/>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Customer Discovery</a:t>
              </a:r>
              <a:endParaRPr lang="en-US" sz="1000">
                <a:solidFill>
                  <a:schemeClr val="bg1"/>
                </a:solidFill>
                <a:effectLst>
                  <a:outerShdw blurRad="38100" dist="38100" dir="2700000" algn="tl">
                    <a:srgbClr val="000000">
                      <a:alpha val="43137"/>
                    </a:srgbClr>
                  </a:outerShdw>
                </a:effectLst>
              </a:endParaRPr>
            </a:p>
          </p:txBody>
        </p:sp>
        <p:sp>
          <p:nvSpPr>
            <p:cNvPr id="172" name="AutoShape 30">
              <a:extLst>
                <a:ext uri="{FF2B5EF4-FFF2-40B4-BE49-F238E27FC236}">
                  <a16:creationId xmlns:a16="http://schemas.microsoft.com/office/drawing/2014/main" id="{542BCD2B-E79E-48AA-99CF-3626271E7A2E}"/>
                </a:ext>
              </a:extLst>
            </p:cNvPr>
            <p:cNvSpPr>
              <a:spLocks/>
            </p:cNvSpPr>
            <p:nvPr/>
          </p:nvSpPr>
          <p:spPr bwMode="auto">
            <a:xfrm>
              <a:off x="442322" y="4182496"/>
              <a:ext cx="1377616" cy="345759"/>
            </a:xfrm>
            <a:prstGeom prst="roundRect">
              <a:avLst>
                <a:gd name="adj" fmla="val 13381"/>
              </a:avLst>
            </a:prstGeom>
            <a:solidFill>
              <a:schemeClr val="accent4">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73" name="Rectangle 33">
              <a:extLst>
                <a:ext uri="{FF2B5EF4-FFF2-40B4-BE49-F238E27FC236}">
                  <a16:creationId xmlns:a16="http://schemas.microsoft.com/office/drawing/2014/main" id="{C2D0BAF1-B934-4393-BE51-82EFE7868732}"/>
                </a:ext>
              </a:extLst>
            </p:cNvPr>
            <p:cNvSpPr>
              <a:spLocks/>
            </p:cNvSpPr>
            <p:nvPr/>
          </p:nvSpPr>
          <p:spPr bwMode="auto">
            <a:xfrm>
              <a:off x="511342" y="4257915"/>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Office Space/Incubation</a:t>
              </a:r>
              <a:endParaRPr lang="en-US" sz="1000">
                <a:solidFill>
                  <a:schemeClr val="bg1"/>
                </a:solidFill>
                <a:effectLst>
                  <a:outerShdw blurRad="38100" dist="38100" dir="2700000" algn="tl">
                    <a:srgbClr val="000000">
                      <a:alpha val="43137"/>
                    </a:srgbClr>
                  </a:outerShdw>
                </a:effectLst>
              </a:endParaRPr>
            </a:p>
          </p:txBody>
        </p:sp>
        <p:cxnSp>
          <p:nvCxnSpPr>
            <p:cNvPr id="176" name="Connector: Elbow 175">
              <a:extLst>
                <a:ext uri="{FF2B5EF4-FFF2-40B4-BE49-F238E27FC236}">
                  <a16:creationId xmlns:a16="http://schemas.microsoft.com/office/drawing/2014/main" id="{0FADF22E-1FC9-428B-8E9B-33E0D95D8A64}"/>
                </a:ext>
              </a:extLst>
            </p:cNvPr>
            <p:cNvCxnSpPr>
              <a:cxnSpLocks/>
            </p:cNvCxnSpPr>
            <p:nvPr/>
          </p:nvCxnSpPr>
          <p:spPr>
            <a:xfrm rot="16200000" flipH="1">
              <a:off x="186519" y="1893472"/>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9" name="Connector: Elbow 178">
              <a:extLst>
                <a:ext uri="{FF2B5EF4-FFF2-40B4-BE49-F238E27FC236}">
                  <a16:creationId xmlns:a16="http://schemas.microsoft.com/office/drawing/2014/main" id="{83F855F4-E7FB-4064-BA6C-8C081117C39E}"/>
                </a:ext>
              </a:extLst>
            </p:cNvPr>
            <p:cNvCxnSpPr>
              <a:cxnSpLocks/>
            </p:cNvCxnSpPr>
            <p:nvPr/>
          </p:nvCxnSpPr>
          <p:spPr>
            <a:xfrm rot="16200000" flipH="1">
              <a:off x="181523" y="2326237"/>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0" name="Connector: Elbow 179">
              <a:extLst>
                <a:ext uri="{FF2B5EF4-FFF2-40B4-BE49-F238E27FC236}">
                  <a16:creationId xmlns:a16="http://schemas.microsoft.com/office/drawing/2014/main" id="{14BAD4D7-8CB7-4ACF-9904-C91D1EBE90F1}"/>
                </a:ext>
              </a:extLst>
            </p:cNvPr>
            <p:cNvCxnSpPr>
              <a:cxnSpLocks/>
            </p:cNvCxnSpPr>
            <p:nvPr/>
          </p:nvCxnSpPr>
          <p:spPr>
            <a:xfrm rot="16200000" flipH="1">
              <a:off x="181523" y="2768299"/>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1" name="Connector: Elbow 180">
              <a:extLst>
                <a:ext uri="{FF2B5EF4-FFF2-40B4-BE49-F238E27FC236}">
                  <a16:creationId xmlns:a16="http://schemas.microsoft.com/office/drawing/2014/main" id="{4F360B0F-1E3C-4192-A27D-2032F1894D78}"/>
                </a:ext>
              </a:extLst>
            </p:cNvPr>
            <p:cNvCxnSpPr>
              <a:cxnSpLocks/>
            </p:cNvCxnSpPr>
            <p:nvPr/>
          </p:nvCxnSpPr>
          <p:spPr>
            <a:xfrm rot="16200000" flipH="1">
              <a:off x="181523" y="3207875"/>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2" name="Connector: Elbow 181">
              <a:extLst>
                <a:ext uri="{FF2B5EF4-FFF2-40B4-BE49-F238E27FC236}">
                  <a16:creationId xmlns:a16="http://schemas.microsoft.com/office/drawing/2014/main" id="{BDF9D68E-19B2-4E84-832B-D16879874355}"/>
                </a:ext>
              </a:extLst>
            </p:cNvPr>
            <p:cNvCxnSpPr>
              <a:cxnSpLocks/>
            </p:cNvCxnSpPr>
            <p:nvPr/>
          </p:nvCxnSpPr>
          <p:spPr>
            <a:xfrm rot="16200000" flipH="1">
              <a:off x="181523" y="3631804"/>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3" name="Connector: Elbow 182">
              <a:extLst>
                <a:ext uri="{FF2B5EF4-FFF2-40B4-BE49-F238E27FC236}">
                  <a16:creationId xmlns:a16="http://schemas.microsoft.com/office/drawing/2014/main" id="{B926BC26-7131-4363-B645-23F48D9516EC}"/>
                </a:ext>
              </a:extLst>
            </p:cNvPr>
            <p:cNvCxnSpPr>
              <a:cxnSpLocks/>
            </p:cNvCxnSpPr>
            <p:nvPr/>
          </p:nvCxnSpPr>
          <p:spPr>
            <a:xfrm rot="16200000" flipH="1">
              <a:off x="181523" y="4053197"/>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7" name="Group 16">
            <a:extLst>
              <a:ext uri="{FF2B5EF4-FFF2-40B4-BE49-F238E27FC236}">
                <a16:creationId xmlns:a16="http://schemas.microsoft.com/office/drawing/2014/main" id="{3AC2534B-8817-4999-414D-9D2EAF8EE9AD}"/>
              </a:ext>
            </a:extLst>
          </p:cNvPr>
          <p:cNvGrpSpPr/>
          <p:nvPr/>
        </p:nvGrpSpPr>
        <p:grpSpPr>
          <a:xfrm>
            <a:off x="1975423" y="919746"/>
            <a:ext cx="1605352" cy="480767"/>
            <a:chOff x="1975423" y="919746"/>
            <a:chExt cx="1605352" cy="480767"/>
          </a:xfrm>
        </p:grpSpPr>
        <p:sp>
          <p:nvSpPr>
            <p:cNvPr id="186" name="AutoShape 30">
              <a:extLst>
                <a:ext uri="{FF2B5EF4-FFF2-40B4-BE49-F238E27FC236}">
                  <a16:creationId xmlns:a16="http://schemas.microsoft.com/office/drawing/2014/main" id="{4465DD10-C4B4-463F-89FE-00061A90819F}"/>
                </a:ext>
              </a:extLst>
            </p:cNvPr>
            <p:cNvSpPr>
              <a:spLocks/>
            </p:cNvSpPr>
            <p:nvPr/>
          </p:nvSpPr>
          <p:spPr bwMode="auto">
            <a:xfrm>
              <a:off x="1975423" y="919746"/>
              <a:ext cx="1605352" cy="480767"/>
            </a:xfrm>
            <a:prstGeom prst="roundRect">
              <a:avLst>
                <a:gd name="adj" fmla="val 13381"/>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87" name="Rectangle 33">
              <a:extLst>
                <a:ext uri="{FF2B5EF4-FFF2-40B4-BE49-F238E27FC236}">
                  <a16:creationId xmlns:a16="http://schemas.microsoft.com/office/drawing/2014/main" id="{DF7252FE-3165-4D2B-B7B1-6C751BCB15BD}"/>
                </a:ext>
              </a:extLst>
            </p:cNvPr>
            <p:cNvSpPr>
              <a:spLocks/>
            </p:cNvSpPr>
            <p:nvPr/>
          </p:nvSpPr>
          <p:spPr bwMode="auto">
            <a:xfrm>
              <a:off x="2506662" y="983627"/>
              <a:ext cx="542873" cy="338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867" b="1">
                  <a:solidFill>
                    <a:schemeClr val="bg1"/>
                  </a:solidFill>
                </a:rPr>
                <a:t>CTTC </a:t>
              </a:r>
            </a:p>
          </p:txBody>
        </p:sp>
      </p:grpSp>
      <p:grpSp>
        <p:nvGrpSpPr>
          <p:cNvPr id="16" name="Group 15">
            <a:extLst>
              <a:ext uri="{FF2B5EF4-FFF2-40B4-BE49-F238E27FC236}">
                <a16:creationId xmlns:a16="http://schemas.microsoft.com/office/drawing/2014/main" id="{386D6D21-A576-DE3E-AD99-0D9B074DF282}"/>
              </a:ext>
            </a:extLst>
          </p:cNvPr>
          <p:cNvGrpSpPr/>
          <p:nvPr/>
        </p:nvGrpSpPr>
        <p:grpSpPr>
          <a:xfrm>
            <a:off x="2091249" y="1400515"/>
            <a:ext cx="1575991" cy="2707949"/>
            <a:chOff x="2091249" y="1400515"/>
            <a:chExt cx="1575991" cy="2707949"/>
          </a:xfrm>
        </p:grpSpPr>
        <p:sp>
          <p:nvSpPr>
            <p:cNvPr id="184" name="AutoShape 30">
              <a:extLst>
                <a:ext uri="{FF2B5EF4-FFF2-40B4-BE49-F238E27FC236}">
                  <a16:creationId xmlns:a16="http://schemas.microsoft.com/office/drawing/2014/main" id="{56F858EF-382B-4264-9089-B3150B2D3EDA}"/>
                </a:ext>
              </a:extLst>
            </p:cNvPr>
            <p:cNvSpPr>
              <a:spLocks/>
            </p:cNvSpPr>
            <p:nvPr/>
          </p:nvSpPr>
          <p:spPr bwMode="auto">
            <a:xfrm>
              <a:off x="2203158" y="1531384"/>
              <a:ext cx="1377616" cy="345759"/>
            </a:xfrm>
            <a:prstGeom prst="roundRect">
              <a:avLst>
                <a:gd name="adj" fmla="val 13381"/>
              </a:avLst>
            </a:prstGeom>
            <a:solidFill>
              <a:schemeClr val="accent3">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85" name="Rectangle 33">
              <a:extLst>
                <a:ext uri="{FF2B5EF4-FFF2-40B4-BE49-F238E27FC236}">
                  <a16:creationId xmlns:a16="http://schemas.microsoft.com/office/drawing/2014/main" id="{1D7EA5E0-E3EA-4913-98FC-23992EEC615A}"/>
                </a:ext>
              </a:extLst>
            </p:cNvPr>
            <p:cNvSpPr>
              <a:spLocks/>
            </p:cNvSpPr>
            <p:nvPr/>
          </p:nvSpPr>
          <p:spPr bwMode="auto">
            <a:xfrm>
              <a:off x="2272178" y="1507015"/>
              <a:ext cx="1395062"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New Company</a:t>
              </a:r>
            </a:p>
            <a:p>
              <a:r>
                <a:rPr lang="en-US" sz="1000" b="1">
                  <a:solidFill>
                    <a:schemeClr val="bg1"/>
                  </a:solidFill>
                  <a:effectLst>
                    <a:outerShdw blurRad="38100" dist="38100" dir="2700000" algn="tl">
                      <a:srgbClr val="000000">
                        <a:alpha val="43137"/>
                      </a:srgbClr>
                    </a:outerShdw>
                  </a:effectLst>
                </a:rPr>
                <a:t>Vetting/Validation</a:t>
              </a:r>
              <a:endParaRPr lang="en-US" sz="1000">
                <a:solidFill>
                  <a:schemeClr val="bg1"/>
                </a:solidFill>
                <a:effectLst>
                  <a:outerShdw blurRad="38100" dist="38100" dir="2700000" algn="tl">
                    <a:srgbClr val="000000">
                      <a:alpha val="43137"/>
                    </a:srgbClr>
                  </a:outerShdw>
                </a:effectLst>
              </a:endParaRPr>
            </a:p>
          </p:txBody>
        </p:sp>
        <p:sp>
          <p:nvSpPr>
            <p:cNvPr id="188" name="AutoShape 30">
              <a:extLst>
                <a:ext uri="{FF2B5EF4-FFF2-40B4-BE49-F238E27FC236}">
                  <a16:creationId xmlns:a16="http://schemas.microsoft.com/office/drawing/2014/main" id="{4C01BCD1-D069-4162-B5C7-8576E5BF2AF8}"/>
                </a:ext>
              </a:extLst>
            </p:cNvPr>
            <p:cNvSpPr>
              <a:spLocks/>
            </p:cNvSpPr>
            <p:nvPr/>
          </p:nvSpPr>
          <p:spPr bwMode="auto">
            <a:xfrm>
              <a:off x="2203158" y="1972587"/>
              <a:ext cx="1377616" cy="345759"/>
            </a:xfrm>
            <a:prstGeom prst="roundRect">
              <a:avLst>
                <a:gd name="adj" fmla="val 13381"/>
              </a:avLst>
            </a:prstGeom>
            <a:solidFill>
              <a:schemeClr val="accent3">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89" name="Rectangle 33">
              <a:extLst>
                <a:ext uri="{FF2B5EF4-FFF2-40B4-BE49-F238E27FC236}">
                  <a16:creationId xmlns:a16="http://schemas.microsoft.com/office/drawing/2014/main" id="{B09E6C68-0599-43C5-A724-B996C1F6846D}"/>
                </a:ext>
              </a:extLst>
            </p:cNvPr>
            <p:cNvSpPr>
              <a:spLocks/>
            </p:cNvSpPr>
            <p:nvPr/>
          </p:nvSpPr>
          <p:spPr bwMode="auto">
            <a:xfrm>
              <a:off x="2272177" y="2048173"/>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Company Formation</a:t>
              </a:r>
              <a:endParaRPr lang="en-US" sz="1000">
                <a:solidFill>
                  <a:schemeClr val="bg1"/>
                </a:solidFill>
                <a:effectLst>
                  <a:outerShdw blurRad="38100" dist="38100" dir="2700000" algn="tl">
                    <a:srgbClr val="000000">
                      <a:alpha val="43137"/>
                    </a:srgbClr>
                  </a:outerShdw>
                </a:effectLst>
              </a:endParaRPr>
            </a:p>
          </p:txBody>
        </p:sp>
        <p:cxnSp>
          <p:nvCxnSpPr>
            <p:cNvPr id="190" name="Connector: Elbow 189">
              <a:extLst>
                <a:ext uri="{FF2B5EF4-FFF2-40B4-BE49-F238E27FC236}">
                  <a16:creationId xmlns:a16="http://schemas.microsoft.com/office/drawing/2014/main" id="{0D645C70-90CC-4F90-9041-19C250B07721}"/>
                </a:ext>
              </a:extLst>
            </p:cNvPr>
            <p:cNvCxnSpPr>
              <a:cxnSpLocks/>
              <a:endCxn id="184" idx="1"/>
            </p:cNvCxnSpPr>
            <p:nvPr/>
          </p:nvCxnSpPr>
          <p:spPr>
            <a:xfrm rot="16200000" flipH="1">
              <a:off x="1997828" y="1498933"/>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1" name="AutoShape 30">
              <a:extLst>
                <a:ext uri="{FF2B5EF4-FFF2-40B4-BE49-F238E27FC236}">
                  <a16:creationId xmlns:a16="http://schemas.microsoft.com/office/drawing/2014/main" id="{7E46E141-155E-4017-9552-18104958E667}"/>
                </a:ext>
              </a:extLst>
            </p:cNvPr>
            <p:cNvSpPr>
              <a:spLocks/>
            </p:cNvSpPr>
            <p:nvPr/>
          </p:nvSpPr>
          <p:spPr bwMode="auto">
            <a:xfrm>
              <a:off x="2203158" y="2423579"/>
              <a:ext cx="1377616" cy="345759"/>
            </a:xfrm>
            <a:prstGeom prst="roundRect">
              <a:avLst>
                <a:gd name="adj" fmla="val 13381"/>
              </a:avLst>
            </a:prstGeom>
            <a:solidFill>
              <a:schemeClr val="accent3">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92" name="Rectangle 33">
              <a:extLst>
                <a:ext uri="{FF2B5EF4-FFF2-40B4-BE49-F238E27FC236}">
                  <a16:creationId xmlns:a16="http://schemas.microsoft.com/office/drawing/2014/main" id="{40AD10A7-63CC-41A2-984F-90542EB14233}"/>
                </a:ext>
              </a:extLst>
            </p:cNvPr>
            <p:cNvSpPr>
              <a:spLocks/>
            </p:cNvSpPr>
            <p:nvPr/>
          </p:nvSpPr>
          <p:spPr bwMode="auto">
            <a:xfrm>
              <a:off x="2272178" y="2498998"/>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Commercialization</a:t>
              </a:r>
              <a:endParaRPr lang="en-US" sz="1000">
                <a:solidFill>
                  <a:schemeClr val="bg1"/>
                </a:solidFill>
                <a:effectLst>
                  <a:outerShdw blurRad="38100" dist="38100" dir="2700000" algn="tl">
                    <a:srgbClr val="000000">
                      <a:alpha val="43137"/>
                    </a:srgbClr>
                  </a:outerShdw>
                </a:effectLst>
              </a:endParaRPr>
            </a:p>
          </p:txBody>
        </p:sp>
        <p:sp>
          <p:nvSpPr>
            <p:cNvPr id="193" name="AutoShape 30">
              <a:extLst>
                <a:ext uri="{FF2B5EF4-FFF2-40B4-BE49-F238E27FC236}">
                  <a16:creationId xmlns:a16="http://schemas.microsoft.com/office/drawing/2014/main" id="{BCF9497F-B6CE-4966-B1EC-23015B76DAA2}"/>
                </a:ext>
              </a:extLst>
            </p:cNvPr>
            <p:cNvSpPr>
              <a:spLocks/>
            </p:cNvSpPr>
            <p:nvPr/>
          </p:nvSpPr>
          <p:spPr bwMode="auto">
            <a:xfrm>
              <a:off x="2203158" y="2873553"/>
              <a:ext cx="1377616" cy="345759"/>
            </a:xfrm>
            <a:prstGeom prst="roundRect">
              <a:avLst>
                <a:gd name="adj" fmla="val 13381"/>
              </a:avLst>
            </a:prstGeom>
            <a:solidFill>
              <a:schemeClr val="accent3">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94" name="Rectangle 33">
              <a:extLst>
                <a:ext uri="{FF2B5EF4-FFF2-40B4-BE49-F238E27FC236}">
                  <a16:creationId xmlns:a16="http://schemas.microsoft.com/office/drawing/2014/main" id="{72CBCC8D-5990-4174-AFC3-C4ACCDC31775}"/>
                </a:ext>
              </a:extLst>
            </p:cNvPr>
            <p:cNvSpPr>
              <a:spLocks/>
            </p:cNvSpPr>
            <p:nvPr/>
          </p:nvSpPr>
          <p:spPr bwMode="auto">
            <a:xfrm>
              <a:off x="2272178" y="2948972"/>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Capitalization</a:t>
              </a:r>
              <a:endParaRPr lang="en-US" sz="1000">
                <a:solidFill>
                  <a:schemeClr val="bg1"/>
                </a:solidFill>
                <a:effectLst>
                  <a:outerShdw blurRad="38100" dist="38100" dir="2700000" algn="tl">
                    <a:srgbClr val="000000">
                      <a:alpha val="43137"/>
                    </a:srgbClr>
                  </a:outerShdw>
                </a:effectLst>
              </a:endParaRPr>
            </a:p>
          </p:txBody>
        </p:sp>
        <p:sp>
          <p:nvSpPr>
            <p:cNvPr id="195" name="AutoShape 30">
              <a:extLst>
                <a:ext uri="{FF2B5EF4-FFF2-40B4-BE49-F238E27FC236}">
                  <a16:creationId xmlns:a16="http://schemas.microsoft.com/office/drawing/2014/main" id="{9A78FBDA-0B83-4C3A-AFEA-E874FD9B4EA0}"/>
                </a:ext>
              </a:extLst>
            </p:cNvPr>
            <p:cNvSpPr>
              <a:spLocks/>
            </p:cNvSpPr>
            <p:nvPr/>
          </p:nvSpPr>
          <p:spPr bwMode="auto">
            <a:xfrm>
              <a:off x="2203158" y="3325724"/>
              <a:ext cx="1377616" cy="345759"/>
            </a:xfrm>
            <a:prstGeom prst="roundRect">
              <a:avLst>
                <a:gd name="adj" fmla="val 13381"/>
              </a:avLst>
            </a:prstGeom>
            <a:solidFill>
              <a:schemeClr val="accent3">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96" name="Rectangle 33">
              <a:extLst>
                <a:ext uri="{FF2B5EF4-FFF2-40B4-BE49-F238E27FC236}">
                  <a16:creationId xmlns:a16="http://schemas.microsoft.com/office/drawing/2014/main" id="{16673E12-91A8-4FC2-812F-94DC8311FB71}"/>
                </a:ext>
              </a:extLst>
            </p:cNvPr>
            <p:cNvSpPr>
              <a:spLocks/>
            </p:cNvSpPr>
            <p:nvPr/>
          </p:nvSpPr>
          <p:spPr bwMode="auto">
            <a:xfrm>
              <a:off x="2272178" y="3331140"/>
              <a:ext cx="1395062" cy="326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Trans-Institutional Programming</a:t>
              </a:r>
              <a:endParaRPr lang="en-US" sz="1000">
                <a:solidFill>
                  <a:schemeClr val="bg1"/>
                </a:solidFill>
                <a:effectLst>
                  <a:outerShdw blurRad="38100" dist="38100" dir="2700000" algn="tl">
                    <a:srgbClr val="000000">
                      <a:alpha val="43137"/>
                    </a:srgbClr>
                  </a:outerShdw>
                </a:effectLst>
              </a:endParaRPr>
            </a:p>
          </p:txBody>
        </p:sp>
        <p:sp>
          <p:nvSpPr>
            <p:cNvPr id="197" name="AutoShape 30">
              <a:extLst>
                <a:ext uri="{FF2B5EF4-FFF2-40B4-BE49-F238E27FC236}">
                  <a16:creationId xmlns:a16="http://schemas.microsoft.com/office/drawing/2014/main" id="{3BF967C7-A3E4-4502-A873-E239461B4619}"/>
                </a:ext>
              </a:extLst>
            </p:cNvPr>
            <p:cNvSpPr>
              <a:spLocks/>
            </p:cNvSpPr>
            <p:nvPr/>
          </p:nvSpPr>
          <p:spPr bwMode="auto">
            <a:xfrm>
              <a:off x="2203158" y="3762705"/>
              <a:ext cx="1377616" cy="345759"/>
            </a:xfrm>
            <a:prstGeom prst="roundRect">
              <a:avLst>
                <a:gd name="adj" fmla="val 13381"/>
              </a:avLst>
            </a:prstGeom>
            <a:solidFill>
              <a:schemeClr val="accent3">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198" name="Rectangle 33">
              <a:extLst>
                <a:ext uri="{FF2B5EF4-FFF2-40B4-BE49-F238E27FC236}">
                  <a16:creationId xmlns:a16="http://schemas.microsoft.com/office/drawing/2014/main" id="{2D44224A-E929-4F18-ACF0-8A8E6774E79E}"/>
                </a:ext>
              </a:extLst>
            </p:cNvPr>
            <p:cNvSpPr>
              <a:spLocks/>
            </p:cNvSpPr>
            <p:nvPr/>
          </p:nvSpPr>
          <p:spPr bwMode="auto">
            <a:xfrm>
              <a:off x="2272178" y="3768121"/>
              <a:ext cx="1395062" cy="326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Asset Management &amp; Administration</a:t>
              </a:r>
              <a:endParaRPr lang="en-US" sz="1000">
                <a:solidFill>
                  <a:schemeClr val="bg1"/>
                </a:solidFill>
                <a:effectLst>
                  <a:outerShdw blurRad="38100" dist="38100" dir="2700000" algn="tl">
                    <a:srgbClr val="000000">
                      <a:alpha val="43137"/>
                    </a:srgbClr>
                  </a:outerShdw>
                </a:effectLst>
              </a:endParaRPr>
            </a:p>
          </p:txBody>
        </p:sp>
        <p:cxnSp>
          <p:nvCxnSpPr>
            <p:cNvPr id="201" name="Connector: Elbow 200">
              <a:extLst>
                <a:ext uri="{FF2B5EF4-FFF2-40B4-BE49-F238E27FC236}">
                  <a16:creationId xmlns:a16="http://schemas.microsoft.com/office/drawing/2014/main" id="{01E4430D-F432-458E-86E3-913AE1C19D24}"/>
                </a:ext>
              </a:extLst>
            </p:cNvPr>
            <p:cNvCxnSpPr>
              <a:cxnSpLocks/>
            </p:cNvCxnSpPr>
            <p:nvPr/>
          </p:nvCxnSpPr>
          <p:spPr>
            <a:xfrm rot="16200000" flipH="1">
              <a:off x="1947355" y="1893472"/>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2" name="Connector: Elbow 201">
              <a:extLst>
                <a:ext uri="{FF2B5EF4-FFF2-40B4-BE49-F238E27FC236}">
                  <a16:creationId xmlns:a16="http://schemas.microsoft.com/office/drawing/2014/main" id="{BBF7F347-3343-43C9-9A34-6A2EFE8A8E59}"/>
                </a:ext>
              </a:extLst>
            </p:cNvPr>
            <p:cNvCxnSpPr>
              <a:cxnSpLocks/>
            </p:cNvCxnSpPr>
            <p:nvPr/>
          </p:nvCxnSpPr>
          <p:spPr>
            <a:xfrm rot="16200000" flipH="1">
              <a:off x="1942359" y="2326237"/>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3" name="Connector: Elbow 202">
              <a:extLst>
                <a:ext uri="{FF2B5EF4-FFF2-40B4-BE49-F238E27FC236}">
                  <a16:creationId xmlns:a16="http://schemas.microsoft.com/office/drawing/2014/main" id="{74A3F5F4-F5B8-4EAD-868C-2C6BA4445760}"/>
                </a:ext>
              </a:extLst>
            </p:cNvPr>
            <p:cNvCxnSpPr>
              <a:cxnSpLocks/>
            </p:cNvCxnSpPr>
            <p:nvPr/>
          </p:nvCxnSpPr>
          <p:spPr>
            <a:xfrm rot="16200000" flipH="1">
              <a:off x="1942359" y="2768299"/>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4" name="Connector: Elbow 203">
              <a:extLst>
                <a:ext uri="{FF2B5EF4-FFF2-40B4-BE49-F238E27FC236}">
                  <a16:creationId xmlns:a16="http://schemas.microsoft.com/office/drawing/2014/main" id="{4753E27E-71C6-4633-A20C-549898FBFAC1}"/>
                </a:ext>
              </a:extLst>
            </p:cNvPr>
            <p:cNvCxnSpPr>
              <a:cxnSpLocks/>
            </p:cNvCxnSpPr>
            <p:nvPr/>
          </p:nvCxnSpPr>
          <p:spPr>
            <a:xfrm rot="16200000" flipH="1">
              <a:off x="1942359" y="3207875"/>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5" name="Connector: Elbow 204">
              <a:extLst>
                <a:ext uri="{FF2B5EF4-FFF2-40B4-BE49-F238E27FC236}">
                  <a16:creationId xmlns:a16="http://schemas.microsoft.com/office/drawing/2014/main" id="{3C737370-824D-4CCE-8BDC-462B1F63F19F}"/>
                </a:ext>
              </a:extLst>
            </p:cNvPr>
            <p:cNvCxnSpPr>
              <a:cxnSpLocks/>
            </p:cNvCxnSpPr>
            <p:nvPr/>
          </p:nvCxnSpPr>
          <p:spPr>
            <a:xfrm rot="16200000" flipH="1">
              <a:off x="1942359" y="3631804"/>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0" name="Group 19">
            <a:extLst>
              <a:ext uri="{FF2B5EF4-FFF2-40B4-BE49-F238E27FC236}">
                <a16:creationId xmlns:a16="http://schemas.microsoft.com/office/drawing/2014/main" id="{CAE2F3F9-FD19-7242-1883-41A437899099}"/>
              </a:ext>
            </a:extLst>
          </p:cNvPr>
          <p:cNvGrpSpPr/>
          <p:nvPr/>
        </p:nvGrpSpPr>
        <p:grpSpPr>
          <a:xfrm>
            <a:off x="3756043" y="919746"/>
            <a:ext cx="1605352" cy="480767"/>
            <a:chOff x="3756043" y="919746"/>
            <a:chExt cx="1605352" cy="480767"/>
          </a:xfrm>
        </p:grpSpPr>
        <p:sp>
          <p:nvSpPr>
            <p:cNvPr id="209" name="AutoShape 30">
              <a:extLst>
                <a:ext uri="{FF2B5EF4-FFF2-40B4-BE49-F238E27FC236}">
                  <a16:creationId xmlns:a16="http://schemas.microsoft.com/office/drawing/2014/main" id="{356FE2B3-511E-47B2-8680-6806D103B444}"/>
                </a:ext>
              </a:extLst>
            </p:cNvPr>
            <p:cNvSpPr>
              <a:spLocks/>
            </p:cNvSpPr>
            <p:nvPr/>
          </p:nvSpPr>
          <p:spPr bwMode="auto">
            <a:xfrm>
              <a:off x="3756043" y="919746"/>
              <a:ext cx="1605352" cy="480767"/>
            </a:xfrm>
            <a:prstGeom prst="roundRect">
              <a:avLst>
                <a:gd name="adj" fmla="val 13381"/>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10" name="Rectangle 33">
              <a:extLst>
                <a:ext uri="{FF2B5EF4-FFF2-40B4-BE49-F238E27FC236}">
                  <a16:creationId xmlns:a16="http://schemas.microsoft.com/office/drawing/2014/main" id="{8D418504-2AA4-4C53-A4C7-EC032FC95C27}"/>
                </a:ext>
              </a:extLst>
            </p:cNvPr>
            <p:cNvSpPr>
              <a:spLocks/>
            </p:cNvSpPr>
            <p:nvPr/>
          </p:nvSpPr>
          <p:spPr bwMode="auto">
            <a:xfrm>
              <a:off x="3867581" y="1002944"/>
              <a:ext cx="1446002" cy="308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867" b="1">
                  <a:solidFill>
                    <a:schemeClr val="bg1"/>
                  </a:solidFill>
                </a:rPr>
                <a:t>Venture Fund </a:t>
              </a:r>
            </a:p>
          </p:txBody>
        </p:sp>
      </p:grpSp>
      <p:grpSp>
        <p:nvGrpSpPr>
          <p:cNvPr id="19" name="Group 18">
            <a:extLst>
              <a:ext uri="{FF2B5EF4-FFF2-40B4-BE49-F238E27FC236}">
                <a16:creationId xmlns:a16="http://schemas.microsoft.com/office/drawing/2014/main" id="{C7651EB7-F692-06E7-464E-144D57DBC54E}"/>
              </a:ext>
            </a:extLst>
          </p:cNvPr>
          <p:cNvGrpSpPr/>
          <p:nvPr/>
        </p:nvGrpSpPr>
        <p:grpSpPr>
          <a:xfrm>
            <a:off x="3871868" y="1400515"/>
            <a:ext cx="1575991" cy="2270968"/>
            <a:chOff x="3871868" y="1400515"/>
            <a:chExt cx="1575991" cy="2270968"/>
          </a:xfrm>
        </p:grpSpPr>
        <p:sp>
          <p:nvSpPr>
            <p:cNvPr id="207" name="AutoShape 30">
              <a:extLst>
                <a:ext uri="{FF2B5EF4-FFF2-40B4-BE49-F238E27FC236}">
                  <a16:creationId xmlns:a16="http://schemas.microsoft.com/office/drawing/2014/main" id="{C927B7CF-F1ED-444B-AAF4-FE19585C00FF}"/>
                </a:ext>
              </a:extLst>
            </p:cNvPr>
            <p:cNvSpPr>
              <a:spLocks/>
            </p:cNvSpPr>
            <p:nvPr/>
          </p:nvSpPr>
          <p:spPr bwMode="auto">
            <a:xfrm>
              <a:off x="3983778" y="1531384"/>
              <a:ext cx="1377616" cy="345759"/>
            </a:xfrm>
            <a:prstGeom prst="roundRect">
              <a:avLst>
                <a:gd name="adj" fmla="val 13381"/>
              </a:avLst>
            </a:prstGeom>
            <a:solidFill>
              <a:schemeClr val="accent6">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08" name="Rectangle 33">
              <a:extLst>
                <a:ext uri="{FF2B5EF4-FFF2-40B4-BE49-F238E27FC236}">
                  <a16:creationId xmlns:a16="http://schemas.microsoft.com/office/drawing/2014/main" id="{43BB30E1-2D23-468E-A9CD-F05D32C098F1}"/>
                </a:ext>
              </a:extLst>
            </p:cNvPr>
            <p:cNvSpPr>
              <a:spLocks/>
            </p:cNvSpPr>
            <p:nvPr/>
          </p:nvSpPr>
          <p:spPr bwMode="auto">
            <a:xfrm>
              <a:off x="4052797" y="1593213"/>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Investment Due Diligence</a:t>
              </a:r>
              <a:endParaRPr lang="en-US" sz="1000">
                <a:solidFill>
                  <a:schemeClr val="bg1"/>
                </a:solidFill>
                <a:effectLst>
                  <a:outerShdw blurRad="38100" dist="38100" dir="2700000" algn="tl">
                    <a:srgbClr val="000000">
                      <a:alpha val="43137"/>
                    </a:srgbClr>
                  </a:outerShdw>
                </a:effectLst>
              </a:endParaRPr>
            </a:p>
          </p:txBody>
        </p:sp>
        <p:sp>
          <p:nvSpPr>
            <p:cNvPr id="211" name="AutoShape 30">
              <a:extLst>
                <a:ext uri="{FF2B5EF4-FFF2-40B4-BE49-F238E27FC236}">
                  <a16:creationId xmlns:a16="http://schemas.microsoft.com/office/drawing/2014/main" id="{05562DD5-B289-4005-8EE6-D5C34A5377D7}"/>
                </a:ext>
              </a:extLst>
            </p:cNvPr>
            <p:cNvSpPr>
              <a:spLocks/>
            </p:cNvSpPr>
            <p:nvPr/>
          </p:nvSpPr>
          <p:spPr bwMode="auto">
            <a:xfrm>
              <a:off x="3983778" y="1972587"/>
              <a:ext cx="1377616" cy="345759"/>
            </a:xfrm>
            <a:prstGeom prst="roundRect">
              <a:avLst>
                <a:gd name="adj" fmla="val 13381"/>
              </a:avLst>
            </a:prstGeom>
            <a:solidFill>
              <a:schemeClr val="accent6">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12" name="Rectangle 33">
              <a:extLst>
                <a:ext uri="{FF2B5EF4-FFF2-40B4-BE49-F238E27FC236}">
                  <a16:creationId xmlns:a16="http://schemas.microsoft.com/office/drawing/2014/main" id="{3A462A9C-3E0E-4FAB-9FBA-499F05289056}"/>
                </a:ext>
              </a:extLst>
            </p:cNvPr>
            <p:cNvSpPr>
              <a:spLocks/>
            </p:cNvSpPr>
            <p:nvPr/>
          </p:nvSpPr>
          <p:spPr bwMode="auto">
            <a:xfrm>
              <a:off x="4052796" y="2048173"/>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Seed Investments</a:t>
              </a:r>
              <a:endParaRPr lang="en-US" sz="1000">
                <a:solidFill>
                  <a:schemeClr val="bg1"/>
                </a:solidFill>
                <a:effectLst>
                  <a:outerShdw blurRad="38100" dist="38100" dir="2700000" algn="tl">
                    <a:srgbClr val="000000">
                      <a:alpha val="43137"/>
                    </a:srgbClr>
                  </a:outerShdw>
                </a:effectLst>
              </a:endParaRPr>
            </a:p>
          </p:txBody>
        </p:sp>
        <p:cxnSp>
          <p:nvCxnSpPr>
            <p:cNvPr id="213" name="Connector: Elbow 212">
              <a:extLst>
                <a:ext uri="{FF2B5EF4-FFF2-40B4-BE49-F238E27FC236}">
                  <a16:creationId xmlns:a16="http://schemas.microsoft.com/office/drawing/2014/main" id="{0C0B3A22-C123-47ED-9B54-34FFA8897C34}"/>
                </a:ext>
              </a:extLst>
            </p:cNvPr>
            <p:cNvCxnSpPr>
              <a:cxnSpLocks/>
              <a:endCxn id="207" idx="1"/>
            </p:cNvCxnSpPr>
            <p:nvPr/>
          </p:nvCxnSpPr>
          <p:spPr>
            <a:xfrm rot="16200000" flipH="1">
              <a:off x="3778448" y="1498933"/>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4" name="AutoShape 30">
              <a:extLst>
                <a:ext uri="{FF2B5EF4-FFF2-40B4-BE49-F238E27FC236}">
                  <a16:creationId xmlns:a16="http://schemas.microsoft.com/office/drawing/2014/main" id="{46B52036-E4F7-40D3-A22E-C9389D28A856}"/>
                </a:ext>
              </a:extLst>
            </p:cNvPr>
            <p:cNvSpPr>
              <a:spLocks/>
            </p:cNvSpPr>
            <p:nvPr/>
          </p:nvSpPr>
          <p:spPr bwMode="auto">
            <a:xfrm>
              <a:off x="3983778" y="2423579"/>
              <a:ext cx="1377616" cy="345759"/>
            </a:xfrm>
            <a:prstGeom prst="roundRect">
              <a:avLst>
                <a:gd name="adj" fmla="val 13381"/>
              </a:avLst>
            </a:prstGeom>
            <a:solidFill>
              <a:schemeClr val="accent6">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15" name="Rectangle 33">
              <a:extLst>
                <a:ext uri="{FF2B5EF4-FFF2-40B4-BE49-F238E27FC236}">
                  <a16:creationId xmlns:a16="http://schemas.microsoft.com/office/drawing/2014/main" id="{5DA336FD-2EFC-416C-8A07-B299908F8D0D}"/>
                </a:ext>
              </a:extLst>
            </p:cNvPr>
            <p:cNvSpPr>
              <a:spLocks/>
            </p:cNvSpPr>
            <p:nvPr/>
          </p:nvSpPr>
          <p:spPr bwMode="auto">
            <a:xfrm>
              <a:off x="4052797" y="2428995"/>
              <a:ext cx="1395062" cy="326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Syndicated Series-A Investments</a:t>
              </a:r>
              <a:endParaRPr lang="en-US" sz="1000">
                <a:solidFill>
                  <a:schemeClr val="bg1"/>
                </a:solidFill>
                <a:effectLst>
                  <a:outerShdw blurRad="38100" dist="38100" dir="2700000" algn="tl">
                    <a:srgbClr val="000000">
                      <a:alpha val="43137"/>
                    </a:srgbClr>
                  </a:outerShdw>
                </a:effectLst>
              </a:endParaRPr>
            </a:p>
          </p:txBody>
        </p:sp>
        <p:sp>
          <p:nvSpPr>
            <p:cNvPr id="216" name="AutoShape 30">
              <a:extLst>
                <a:ext uri="{FF2B5EF4-FFF2-40B4-BE49-F238E27FC236}">
                  <a16:creationId xmlns:a16="http://schemas.microsoft.com/office/drawing/2014/main" id="{3C100A8F-66B1-47EF-B599-7FDD589E82EA}"/>
                </a:ext>
              </a:extLst>
            </p:cNvPr>
            <p:cNvSpPr>
              <a:spLocks/>
            </p:cNvSpPr>
            <p:nvPr/>
          </p:nvSpPr>
          <p:spPr bwMode="auto">
            <a:xfrm>
              <a:off x="3983778" y="2873553"/>
              <a:ext cx="1377616" cy="345759"/>
            </a:xfrm>
            <a:prstGeom prst="roundRect">
              <a:avLst>
                <a:gd name="adj" fmla="val 13381"/>
              </a:avLst>
            </a:prstGeom>
            <a:solidFill>
              <a:schemeClr val="accent6">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17" name="Rectangle 33">
              <a:extLst>
                <a:ext uri="{FF2B5EF4-FFF2-40B4-BE49-F238E27FC236}">
                  <a16:creationId xmlns:a16="http://schemas.microsoft.com/office/drawing/2014/main" id="{E12F6F0D-3AE5-4E3E-A9F7-62831F3567FA}"/>
                </a:ext>
              </a:extLst>
            </p:cNvPr>
            <p:cNvSpPr>
              <a:spLocks/>
            </p:cNvSpPr>
            <p:nvPr/>
          </p:nvSpPr>
          <p:spPr bwMode="auto">
            <a:xfrm>
              <a:off x="4052797" y="2948972"/>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Investor Networking</a:t>
              </a:r>
              <a:endParaRPr lang="en-US" sz="1000">
                <a:solidFill>
                  <a:schemeClr val="bg1"/>
                </a:solidFill>
                <a:effectLst>
                  <a:outerShdw blurRad="38100" dist="38100" dir="2700000" algn="tl">
                    <a:srgbClr val="000000">
                      <a:alpha val="43137"/>
                    </a:srgbClr>
                  </a:outerShdw>
                </a:effectLst>
              </a:endParaRPr>
            </a:p>
          </p:txBody>
        </p:sp>
        <p:sp>
          <p:nvSpPr>
            <p:cNvPr id="218" name="AutoShape 30">
              <a:extLst>
                <a:ext uri="{FF2B5EF4-FFF2-40B4-BE49-F238E27FC236}">
                  <a16:creationId xmlns:a16="http://schemas.microsoft.com/office/drawing/2014/main" id="{F4B08DA7-D315-4B59-A0C9-86262E86EFBF}"/>
                </a:ext>
              </a:extLst>
            </p:cNvPr>
            <p:cNvSpPr>
              <a:spLocks/>
            </p:cNvSpPr>
            <p:nvPr/>
          </p:nvSpPr>
          <p:spPr bwMode="auto">
            <a:xfrm>
              <a:off x="3983778" y="3325724"/>
              <a:ext cx="1377616" cy="345759"/>
            </a:xfrm>
            <a:prstGeom prst="roundRect">
              <a:avLst>
                <a:gd name="adj" fmla="val 13381"/>
              </a:avLst>
            </a:prstGeom>
            <a:solidFill>
              <a:schemeClr val="accent6">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19" name="Rectangle 33">
              <a:extLst>
                <a:ext uri="{FF2B5EF4-FFF2-40B4-BE49-F238E27FC236}">
                  <a16:creationId xmlns:a16="http://schemas.microsoft.com/office/drawing/2014/main" id="{88D9257B-3E1D-43E5-BCCB-49783F73B69A}"/>
                </a:ext>
              </a:extLst>
            </p:cNvPr>
            <p:cNvSpPr>
              <a:spLocks/>
            </p:cNvSpPr>
            <p:nvPr/>
          </p:nvSpPr>
          <p:spPr bwMode="auto">
            <a:xfrm>
              <a:off x="4052797" y="3401143"/>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Syndication</a:t>
              </a:r>
              <a:endParaRPr lang="en-US" sz="1000">
                <a:solidFill>
                  <a:schemeClr val="bg1"/>
                </a:solidFill>
                <a:effectLst>
                  <a:outerShdw blurRad="38100" dist="38100" dir="2700000" algn="tl">
                    <a:srgbClr val="000000">
                      <a:alpha val="43137"/>
                    </a:srgbClr>
                  </a:outerShdw>
                </a:effectLst>
              </a:endParaRPr>
            </a:p>
          </p:txBody>
        </p:sp>
        <p:cxnSp>
          <p:nvCxnSpPr>
            <p:cNvPr id="222" name="Connector: Elbow 221">
              <a:extLst>
                <a:ext uri="{FF2B5EF4-FFF2-40B4-BE49-F238E27FC236}">
                  <a16:creationId xmlns:a16="http://schemas.microsoft.com/office/drawing/2014/main" id="{F4F5093E-3873-4E83-B3D2-D679CC6A6B0D}"/>
                </a:ext>
              </a:extLst>
            </p:cNvPr>
            <p:cNvCxnSpPr>
              <a:cxnSpLocks/>
            </p:cNvCxnSpPr>
            <p:nvPr/>
          </p:nvCxnSpPr>
          <p:spPr>
            <a:xfrm rot="16200000" flipH="1">
              <a:off x="3727974" y="1893472"/>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3" name="Connector: Elbow 222">
              <a:extLst>
                <a:ext uri="{FF2B5EF4-FFF2-40B4-BE49-F238E27FC236}">
                  <a16:creationId xmlns:a16="http://schemas.microsoft.com/office/drawing/2014/main" id="{281BA986-475E-4350-8451-7F616A23AB46}"/>
                </a:ext>
              </a:extLst>
            </p:cNvPr>
            <p:cNvCxnSpPr>
              <a:cxnSpLocks/>
            </p:cNvCxnSpPr>
            <p:nvPr/>
          </p:nvCxnSpPr>
          <p:spPr>
            <a:xfrm rot="16200000" flipH="1">
              <a:off x="3722978" y="2326237"/>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4" name="Connector: Elbow 223">
              <a:extLst>
                <a:ext uri="{FF2B5EF4-FFF2-40B4-BE49-F238E27FC236}">
                  <a16:creationId xmlns:a16="http://schemas.microsoft.com/office/drawing/2014/main" id="{C4201956-2E68-4454-94A8-4084D5505A21}"/>
                </a:ext>
              </a:extLst>
            </p:cNvPr>
            <p:cNvCxnSpPr>
              <a:cxnSpLocks/>
            </p:cNvCxnSpPr>
            <p:nvPr/>
          </p:nvCxnSpPr>
          <p:spPr>
            <a:xfrm rot="16200000" flipH="1">
              <a:off x="3722978" y="2768299"/>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5" name="Connector: Elbow 224">
              <a:extLst>
                <a:ext uri="{FF2B5EF4-FFF2-40B4-BE49-F238E27FC236}">
                  <a16:creationId xmlns:a16="http://schemas.microsoft.com/office/drawing/2014/main" id="{09896E01-FCE5-4128-9960-FEC80F83E242}"/>
                </a:ext>
              </a:extLst>
            </p:cNvPr>
            <p:cNvCxnSpPr>
              <a:cxnSpLocks/>
            </p:cNvCxnSpPr>
            <p:nvPr/>
          </p:nvCxnSpPr>
          <p:spPr>
            <a:xfrm rot="16200000" flipH="1">
              <a:off x="3722978" y="3207875"/>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5" name="Group 24">
            <a:extLst>
              <a:ext uri="{FF2B5EF4-FFF2-40B4-BE49-F238E27FC236}">
                <a16:creationId xmlns:a16="http://schemas.microsoft.com/office/drawing/2014/main" id="{7CBA44B9-C079-42A5-F775-C5F5E57E9040}"/>
              </a:ext>
            </a:extLst>
          </p:cNvPr>
          <p:cNvGrpSpPr/>
          <p:nvPr/>
        </p:nvGrpSpPr>
        <p:grpSpPr>
          <a:xfrm>
            <a:off x="5566023" y="919746"/>
            <a:ext cx="1605352" cy="480767"/>
            <a:chOff x="5566023" y="919746"/>
            <a:chExt cx="1605352" cy="480767"/>
          </a:xfrm>
        </p:grpSpPr>
        <p:sp>
          <p:nvSpPr>
            <p:cNvPr id="229" name="AutoShape 30">
              <a:extLst>
                <a:ext uri="{FF2B5EF4-FFF2-40B4-BE49-F238E27FC236}">
                  <a16:creationId xmlns:a16="http://schemas.microsoft.com/office/drawing/2014/main" id="{ED24E5DC-3BFE-4116-9A8F-DEC17CF699E8}"/>
                </a:ext>
              </a:extLst>
            </p:cNvPr>
            <p:cNvSpPr>
              <a:spLocks/>
            </p:cNvSpPr>
            <p:nvPr/>
          </p:nvSpPr>
          <p:spPr bwMode="auto">
            <a:xfrm>
              <a:off x="5566023" y="919746"/>
              <a:ext cx="1605352" cy="480767"/>
            </a:xfrm>
            <a:prstGeom prst="roundRect">
              <a:avLst>
                <a:gd name="adj" fmla="val 13381"/>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30" name="Rectangle 33">
              <a:extLst>
                <a:ext uri="{FF2B5EF4-FFF2-40B4-BE49-F238E27FC236}">
                  <a16:creationId xmlns:a16="http://schemas.microsoft.com/office/drawing/2014/main" id="{2EDD1BB9-75C1-47D1-9357-B85441D54D6E}"/>
                </a:ext>
              </a:extLst>
            </p:cNvPr>
            <p:cNvSpPr>
              <a:spLocks/>
            </p:cNvSpPr>
            <p:nvPr/>
          </p:nvSpPr>
          <p:spPr bwMode="auto">
            <a:xfrm>
              <a:off x="5749980" y="994100"/>
              <a:ext cx="1245241" cy="308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867" b="1">
                  <a:solidFill>
                    <a:schemeClr val="bg1"/>
                  </a:solidFill>
                </a:rPr>
                <a:t>Accelerator</a:t>
              </a:r>
            </a:p>
          </p:txBody>
        </p:sp>
      </p:grpSp>
      <p:grpSp>
        <p:nvGrpSpPr>
          <p:cNvPr id="21" name="Group 20">
            <a:extLst>
              <a:ext uri="{FF2B5EF4-FFF2-40B4-BE49-F238E27FC236}">
                <a16:creationId xmlns:a16="http://schemas.microsoft.com/office/drawing/2014/main" id="{19121CEB-6481-C2BF-AB24-43FD666A8C07}"/>
              </a:ext>
            </a:extLst>
          </p:cNvPr>
          <p:cNvGrpSpPr/>
          <p:nvPr/>
        </p:nvGrpSpPr>
        <p:grpSpPr>
          <a:xfrm>
            <a:off x="5681849" y="1400515"/>
            <a:ext cx="1575991" cy="2270968"/>
            <a:chOff x="5681849" y="1400515"/>
            <a:chExt cx="1575991" cy="2270968"/>
          </a:xfrm>
        </p:grpSpPr>
        <p:sp>
          <p:nvSpPr>
            <p:cNvPr id="227" name="AutoShape 30">
              <a:extLst>
                <a:ext uri="{FF2B5EF4-FFF2-40B4-BE49-F238E27FC236}">
                  <a16:creationId xmlns:a16="http://schemas.microsoft.com/office/drawing/2014/main" id="{7E8A0CED-C734-491B-BE64-4E402B738041}"/>
                </a:ext>
              </a:extLst>
            </p:cNvPr>
            <p:cNvSpPr>
              <a:spLocks/>
            </p:cNvSpPr>
            <p:nvPr/>
          </p:nvSpPr>
          <p:spPr bwMode="auto">
            <a:xfrm>
              <a:off x="5793758" y="1531384"/>
              <a:ext cx="1377616" cy="345759"/>
            </a:xfrm>
            <a:prstGeom prst="roundRect">
              <a:avLst>
                <a:gd name="adj" fmla="val 13381"/>
              </a:avLst>
            </a:prstGeom>
            <a:solidFill>
              <a:schemeClr val="accent1">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28" name="Rectangle 33">
              <a:extLst>
                <a:ext uri="{FF2B5EF4-FFF2-40B4-BE49-F238E27FC236}">
                  <a16:creationId xmlns:a16="http://schemas.microsoft.com/office/drawing/2014/main" id="{55C09822-1583-499B-8977-3B0644DE1937}"/>
                </a:ext>
              </a:extLst>
            </p:cNvPr>
            <p:cNvSpPr>
              <a:spLocks/>
            </p:cNvSpPr>
            <p:nvPr/>
          </p:nvSpPr>
          <p:spPr bwMode="auto">
            <a:xfrm>
              <a:off x="5862778" y="1523210"/>
              <a:ext cx="1395062" cy="326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Subsidized Company </a:t>
              </a:r>
            </a:p>
            <a:p>
              <a:r>
                <a:rPr lang="en-US" sz="1000" b="1">
                  <a:solidFill>
                    <a:schemeClr val="bg1"/>
                  </a:solidFill>
                  <a:effectLst>
                    <a:outerShdw blurRad="38100" dist="38100" dir="2700000" algn="tl">
                      <a:srgbClr val="000000">
                        <a:alpha val="43137"/>
                      </a:srgbClr>
                    </a:outerShdw>
                  </a:effectLst>
                </a:rPr>
                <a:t>Space</a:t>
              </a:r>
              <a:endParaRPr lang="en-US" sz="1000">
                <a:solidFill>
                  <a:schemeClr val="bg1"/>
                </a:solidFill>
                <a:effectLst>
                  <a:outerShdw blurRad="38100" dist="38100" dir="2700000" algn="tl">
                    <a:srgbClr val="000000">
                      <a:alpha val="43137"/>
                    </a:srgbClr>
                  </a:outerShdw>
                </a:effectLst>
              </a:endParaRPr>
            </a:p>
          </p:txBody>
        </p:sp>
        <p:sp>
          <p:nvSpPr>
            <p:cNvPr id="231" name="AutoShape 30">
              <a:extLst>
                <a:ext uri="{FF2B5EF4-FFF2-40B4-BE49-F238E27FC236}">
                  <a16:creationId xmlns:a16="http://schemas.microsoft.com/office/drawing/2014/main" id="{57392AF2-603A-4FF3-8285-2D9FEF50F5BB}"/>
                </a:ext>
              </a:extLst>
            </p:cNvPr>
            <p:cNvSpPr>
              <a:spLocks/>
            </p:cNvSpPr>
            <p:nvPr/>
          </p:nvSpPr>
          <p:spPr bwMode="auto">
            <a:xfrm>
              <a:off x="5793758" y="1972587"/>
              <a:ext cx="1377616" cy="345759"/>
            </a:xfrm>
            <a:prstGeom prst="roundRect">
              <a:avLst>
                <a:gd name="adj" fmla="val 13381"/>
              </a:avLst>
            </a:prstGeom>
            <a:solidFill>
              <a:schemeClr val="accent1">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32" name="Rectangle 33">
              <a:extLst>
                <a:ext uri="{FF2B5EF4-FFF2-40B4-BE49-F238E27FC236}">
                  <a16:creationId xmlns:a16="http://schemas.microsoft.com/office/drawing/2014/main" id="{9627E039-71E2-49C4-B3B9-71918D43EEFE}"/>
                </a:ext>
              </a:extLst>
            </p:cNvPr>
            <p:cNvSpPr>
              <a:spLocks/>
            </p:cNvSpPr>
            <p:nvPr/>
          </p:nvSpPr>
          <p:spPr bwMode="auto">
            <a:xfrm>
              <a:off x="5862777" y="1978170"/>
              <a:ext cx="1395062" cy="326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Subsidized Laboratory Space</a:t>
              </a:r>
              <a:endParaRPr lang="en-US" sz="1000">
                <a:solidFill>
                  <a:schemeClr val="bg1"/>
                </a:solidFill>
                <a:effectLst>
                  <a:outerShdw blurRad="38100" dist="38100" dir="2700000" algn="tl">
                    <a:srgbClr val="000000">
                      <a:alpha val="43137"/>
                    </a:srgbClr>
                  </a:outerShdw>
                </a:effectLst>
              </a:endParaRPr>
            </a:p>
          </p:txBody>
        </p:sp>
        <p:cxnSp>
          <p:nvCxnSpPr>
            <p:cNvPr id="233" name="Connector: Elbow 232">
              <a:extLst>
                <a:ext uri="{FF2B5EF4-FFF2-40B4-BE49-F238E27FC236}">
                  <a16:creationId xmlns:a16="http://schemas.microsoft.com/office/drawing/2014/main" id="{DEB64BF2-F21F-4310-BA2F-82370E5D4415}"/>
                </a:ext>
              </a:extLst>
            </p:cNvPr>
            <p:cNvCxnSpPr>
              <a:cxnSpLocks/>
              <a:endCxn id="227" idx="1"/>
            </p:cNvCxnSpPr>
            <p:nvPr/>
          </p:nvCxnSpPr>
          <p:spPr>
            <a:xfrm rot="16200000" flipH="1">
              <a:off x="5588428" y="1498933"/>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4" name="AutoShape 30">
              <a:extLst>
                <a:ext uri="{FF2B5EF4-FFF2-40B4-BE49-F238E27FC236}">
                  <a16:creationId xmlns:a16="http://schemas.microsoft.com/office/drawing/2014/main" id="{66FF319E-FACA-47A0-A902-AC9B5A1324FF}"/>
                </a:ext>
              </a:extLst>
            </p:cNvPr>
            <p:cNvSpPr>
              <a:spLocks/>
            </p:cNvSpPr>
            <p:nvPr/>
          </p:nvSpPr>
          <p:spPr bwMode="auto">
            <a:xfrm>
              <a:off x="5793758" y="2423579"/>
              <a:ext cx="1377616" cy="345759"/>
            </a:xfrm>
            <a:prstGeom prst="roundRect">
              <a:avLst>
                <a:gd name="adj" fmla="val 13381"/>
              </a:avLst>
            </a:prstGeom>
            <a:solidFill>
              <a:schemeClr val="accent1">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35" name="Rectangle 33">
              <a:extLst>
                <a:ext uri="{FF2B5EF4-FFF2-40B4-BE49-F238E27FC236}">
                  <a16:creationId xmlns:a16="http://schemas.microsoft.com/office/drawing/2014/main" id="{7B568BBC-8225-41EA-A4E6-B1D3D2236935}"/>
                </a:ext>
              </a:extLst>
            </p:cNvPr>
            <p:cNvSpPr>
              <a:spLocks/>
            </p:cNvSpPr>
            <p:nvPr/>
          </p:nvSpPr>
          <p:spPr bwMode="auto">
            <a:xfrm>
              <a:off x="5862778" y="2497438"/>
              <a:ext cx="1395062" cy="189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900" b="1">
                  <a:solidFill>
                    <a:schemeClr val="bg1"/>
                  </a:solidFill>
                  <a:effectLst>
                    <a:outerShdw blurRad="38100" dist="38100" dir="2700000" algn="tl">
                      <a:srgbClr val="000000">
                        <a:alpha val="43137"/>
                      </a:srgbClr>
                    </a:outerShdw>
                  </a:effectLst>
                </a:rPr>
                <a:t>Boot Camp Programming</a:t>
              </a:r>
              <a:endParaRPr lang="en-US" sz="900">
                <a:solidFill>
                  <a:schemeClr val="bg1"/>
                </a:solidFill>
                <a:effectLst>
                  <a:outerShdw blurRad="38100" dist="38100" dir="2700000" algn="tl">
                    <a:srgbClr val="000000">
                      <a:alpha val="43137"/>
                    </a:srgbClr>
                  </a:outerShdw>
                </a:effectLst>
              </a:endParaRPr>
            </a:p>
          </p:txBody>
        </p:sp>
        <p:sp>
          <p:nvSpPr>
            <p:cNvPr id="236" name="AutoShape 30">
              <a:extLst>
                <a:ext uri="{FF2B5EF4-FFF2-40B4-BE49-F238E27FC236}">
                  <a16:creationId xmlns:a16="http://schemas.microsoft.com/office/drawing/2014/main" id="{2E744EF8-CFD6-457A-89AF-A0D57E28E4B7}"/>
                </a:ext>
              </a:extLst>
            </p:cNvPr>
            <p:cNvSpPr>
              <a:spLocks/>
            </p:cNvSpPr>
            <p:nvPr/>
          </p:nvSpPr>
          <p:spPr bwMode="auto">
            <a:xfrm>
              <a:off x="5793758" y="2873553"/>
              <a:ext cx="1377616" cy="345759"/>
            </a:xfrm>
            <a:prstGeom prst="roundRect">
              <a:avLst>
                <a:gd name="adj" fmla="val 13381"/>
              </a:avLst>
            </a:prstGeom>
            <a:solidFill>
              <a:schemeClr val="accent1">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37" name="Rectangle 33">
              <a:extLst>
                <a:ext uri="{FF2B5EF4-FFF2-40B4-BE49-F238E27FC236}">
                  <a16:creationId xmlns:a16="http://schemas.microsoft.com/office/drawing/2014/main" id="{FD2DA008-2E02-425F-8FC5-2DD4CFB2ECFB}"/>
                </a:ext>
              </a:extLst>
            </p:cNvPr>
            <p:cNvSpPr>
              <a:spLocks/>
            </p:cNvSpPr>
            <p:nvPr/>
          </p:nvSpPr>
          <p:spPr bwMode="auto">
            <a:xfrm>
              <a:off x="5862778" y="2878969"/>
              <a:ext cx="1395062" cy="326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Demonstration/Pitch </a:t>
              </a:r>
            </a:p>
            <a:p>
              <a:r>
                <a:rPr lang="en-US" sz="1000" b="1">
                  <a:solidFill>
                    <a:schemeClr val="bg1"/>
                  </a:solidFill>
                  <a:effectLst>
                    <a:outerShdw blurRad="38100" dist="38100" dir="2700000" algn="tl">
                      <a:srgbClr val="000000">
                        <a:alpha val="43137"/>
                      </a:srgbClr>
                    </a:outerShdw>
                  </a:effectLst>
                </a:rPr>
                <a:t>Events</a:t>
              </a:r>
              <a:endParaRPr lang="en-US" sz="1000">
                <a:solidFill>
                  <a:schemeClr val="bg1"/>
                </a:solidFill>
                <a:effectLst>
                  <a:outerShdw blurRad="38100" dist="38100" dir="2700000" algn="tl">
                    <a:srgbClr val="000000">
                      <a:alpha val="43137"/>
                    </a:srgbClr>
                  </a:outerShdw>
                </a:effectLst>
              </a:endParaRPr>
            </a:p>
          </p:txBody>
        </p:sp>
        <p:sp>
          <p:nvSpPr>
            <p:cNvPr id="238" name="AutoShape 30">
              <a:extLst>
                <a:ext uri="{FF2B5EF4-FFF2-40B4-BE49-F238E27FC236}">
                  <a16:creationId xmlns:a16="http://schemas.microsoft.com/office/drawing/2014/main" id="{00181147-643F-4FC7-822D-B3A5119B1875}"/>
                </a:ext>
              </a:extLst>
            </p:cNvPr>
            <p:cNvSpPr>
              <a:spLocks/>
            </p:cNvSpPr>
            <p:nvPr/>
          </p:nvSpPr>
          <p:spPr bwMode="auto">
            <a:xfrm>
              <a:off x="5793758" y="3325724"/>
              <a:ext cx="1377616" cy="345759"/>
            </a:xfrm>
            <a:prstGeom prst="roundRect">
              <a:avLst>
                <a:gd name="adj" fmla="val 13381"/>
              </a:avLst>
            </a:prstGeom>
            <a:solidFill>
              <a:schemeClr val="accent1">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2000">
                <a:solidFill>
                  <a:srgbClr val="FFFFFF"/>
                </a:solidFill>
                <a:latin typeface="Arial" panose="020B0604020202020204" pitchFamily="34" charset="0"/>
              </a:endParaRPr>
            </a:p>
          </p:txBody>
        </p:sp>
        <p:sp>
          <p:nvSpPr>
            <p:cNvPr id="239" name="Rectangle 33">
              <a:extLst>
                <a:ext uri="{FF2B5EF4-FFF2-40B4-BE49-F238E27FC236}">
                  <a16:creationId xmlns:a16="http://schemas.microsoft.com/office/drawing/2014/main" id="{D83875E2-7980-4AD2-A857-3E0B36AEB438}"/>
                </a:ext>
              </a:extLst>
            </p:cNvPr>
            <p:cNvSpPr>
              <a:spLocks/>
            </p:cNvSpPr>
            <p:nvPr/>
          </p:nvSpPr>
          <p:spPr bwMode="auto">
            <a:xfrm>
              <a:off x="5862778" y="3401143"/>
              <a:ext cx="1395062" cy="18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r>
                <a:rPr lang="en-US" sz="1000" b="1">
                  <a:solidFill>
                    <a:schemeClr val="bg1"/>
                  </a:solidFill>
                  <a:effectLst>
                    <a:outerShdw blurRad="38100" dist="38100" dir="2700000" algn="tl">
                      <a:srgbClr val="000000">
                        <a:alpha val="43137"/>
                      </a:srgbClr>
                    </a:outerShdw>
                  </a:effectLst>
                </a:rPr>
                <a:t>Talent Recruitment</a:t>
              </a:r>
              <a:endParaRPr lang="en-US" sz="1000">
                <a:solidFill>
                  <a:schemeClr val="bg1"/>
                </a:solidFill>
                <a:effectLst>
                  <a:outerShdw blurRad="38100" dist="38100" dir="2700000" algn="tl">
                    <a:srgbClr val="000000">
                      <a:alpha val="43137"/>
                    </a:srgbClr>
                  </a:outerShdw>
                </a:effectLst>
              </a:endParaRPr>
            </a:p>
          </p:txBody>
        </p:sp>
        <p:cxnSp>
          <p:nvCxnSpPr>
            <p:cNvPr id="240" name="Connector: Elbow 239">
              <a:extLst>
                <a:ext uri="{FF2B5EF4-FFF2-40B4-BE49-F238E27FC236}">
                  <a16:creationId xmlns:a16="http://schemas.microsoft.com/office/drawing/2014/main" id="{796E9D05-A1C4-46B9-B2B1-5F83DD97231C}"/>
                </a:ext>
              </a:extLst>
            </p:cNvPr>
            <p:cNvCxnSpPr>
              <a:cxnSpLocks/>
            </p:cNvCxnSpPr>
            <p:nvPr/>
          </p:nvCxnSpPr>
          <p:spPr>
            <a:xfrm rot="16200000" flipH="1">
              <a:off x="5537955" y="1893472"/>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1" name="Connector: Elbow 240">
              <a:extLst>
                <a:ext uri="{FF2B5EF4-FFF2-40B4-BE49-F238E27FC236}">
                  <a16:creationId xmlns:a16="http://schemas.microsoft.com/office/drawing/2014/main" id="{2F3F9589-7A4E-4580-9584-EC1CEF921F1F}"/>
                </a:ext>
              </a:extLst>
            </p:cNvPr>
            <p:cNvCxnSpPr>
              <a:cxnSpLocks/>
            </p:cNvCxnSpPr>
            <p:nvPr/>
          </p:nvCxnSpPr>
          <p:spPr>
            <a:xfrm rot="16200000" flipH="1">
              <a:off x="5532959" y="2326237"/>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2" name="Connector: Elbow 241">
              <a:extLst>
                <a:ext uri="{FF2B5EF4-FFF2-40B4-BE49-F238E27FC236}">
                  <a16:creationId xmlns:a16="http://schemas.microsoft.com/office/drawing/2014/main" id="{79818E2B-8590-483C-B4CD-C5360047AB52}"/>
                </a:ext>
              </a:extLst>
            </p:cNvPr>
            <p:cNvCxnSpPr>
              <a:cxnSpLocks/>
            </p:cNvCxnSpPr>
            <p:nvPr/>
          </p:nvCxnSpPr>
          <p:spPr>
            <a:xfrm rot="16200000" flipH="1">
              <a:off x="5532959" y="2768299"/>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3" name="Connector: Elbow 242">
              <a:extLst>
                <a:ext uri="{FF2B5EF4-FFF2-40B4-BE49-F238E27FC236}">
                  <a16:creationId xmlns:a16="http://schemas.microsoft.com/office/drawing/2014/main" id="{4081F04D-44F4-4515-A1D9-434BB321BA14}"/>
                </a:ext>
              </a:extLst>
            </p:cNvPr>
            <p:cNvCxnSpPr>
              <a:cxnSpLocks/>
            </p:cNvCxnSpPr>
            <p:nvPr/>
          </p:nvCxnSpPr>
          <p:spPr>
            <a:xfrm rot="16200000" flipH="1">
              <a:off x="5532959" y="3207875"/>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1" name="AutoShape 30">
            <a:extLst>
              <a:ext uri="{FF2B5EF4-FFF2-40B4-BE49-F238E27FC236}">
                <a16:creationId xmlns:a16="http://schemas.microsoft.com/office/drawing/2014/main" id="{E6B6C66B-AAFB-4691-BC24-076F0327362F}"/>
              </a:ext>
            </a:extLst>
          </p:cNvPr>
          <p:cNvSpPr>
            <a:spLocks/>
          </p:cNvSpPr>
          <p:nvPr/>
        </p:nvSpPr>
        <p:spPr bwMode="auto">
          <a:xfrm>
            <a:off x="7326587" y="916596"/>
            <a:ext cx="1605352" cy="480767"/>
          </a:xfrm>
          <a:prstGeom prst="roundRect">
            <a:avLst>
              <a:gd name="adj" fmla="val 13381"/>
            </a:avLst>
          </a:prstGeom>
          <a:gradFill flip="none" rotWithShape="1">
            <a:gsLst>
              <a:gs pos="0">
                <a:schemeClr val="tx1">
                  <a:lumMod val="65000"/>
                  <a:lumOff val="35000"/>
                  <a:shade val="30000"/>
                  <a:satMod val="115000"/>
                </a:schemeClr>
              </a:gs>
              <a:gs pos="51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r>
              <a:rPr lang="en-US" altLang="en-US" sz="1400" b="1">
                <a:solidFill>
                  <a:srgbClr val="FFFFFF"/>
                </a:solidFill>
                <a:latin typeface="+mn-lt"/>
              </a:rPr>
              <a:t>Owen/Center For Entrepreneurship</a:t>
            </a:r>
          </a:p>
        </p:txBody>
      </p:sp>
      <p:grpSp>
        <p:nvGrpSpPr>
          <p:cNvPr id="26" name="Group 25">
            <a:extLst>
              <a:ext uri="{FF2B5EF4-FFF2-40B4-BE49-F238E27FC236}">
                <a16:creationId xmlns:a16="http://schemas.microsoft.com/office/drawing/2014/main" id="{80B79A92-96EE-EBE6-B9E3-9950587DFCFC}"/>
              </a:ext>
            </a:extLst>
          </p:cNvPr>
          <p:cNvGrpSpPr/>
          <p:nvPr/>
        </p:nvGrpSpPr>
        <p:grpSpPr>
          <a:xfrm>
            <a:off x="7434504" y="1371336"/>
            <a:ext cx="1492954" cy="1834315"/>
            <a:chOff x="7434504" y="1371336"/>
            <a:chExt cx="1492954" cy="1834315"/>
          </a:xfrm>
        </p:grpSpPr>
        <p:cxnSp>
          <p:nvCxnSpPr>
            <p:cNvPr id="82" name="Connector: Elbow 81">
              <a:extLst>
                <a:ext uri="{FF2B5EF4-FFF2-40B4-BE49-F238E27FC236}">
                  <a16:creationId xmlns:a16="http://schemas.microsoft.com/office/drawing/2014/main" id="{504B9D5E-BB88-4A9C-89BE-9D8B45749678}"/>
                </a:ext>
              </a:extLst>
            </p:cNvPr>
            <p:cNvCxnSpPr>
              <a:cxnSpLocks/>
            </p:cNvCxnSpPr>
            <p:nvPr/>
          </p:nvCxnSpPr>
          <p:spPr>
            <a:xfrm rot="16200000" flipH="1">
              <a:off x="7336087" y="1469754"/>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3" name="AutoShape 30">
              <a:extLst>
                <a:ext uri="{FF2B5EF4-FFF2-40B4-BE49-F238E27FC236}">
                  <a16:creationId xmlns:a16="http://schemas.microsoft.com/office/drawing/2014/main" id="{68E5B292-5677-47E3-B272-28ACDE89011A}"/>
                </a:ext>
              </a:extLst>
            </p:cNvPr>
            <p:cNvSpPr>
              <a:spLocks/>
            </p:cNvSpPr>
            <p:nvPr/>
          </p:nvSpPr>
          <p:spPr bwMode="auto">
            <a:xfrm>
              <a:off x="7541417" y="1520878"/>
              <a:ext cx="1377616" cy="345759"/>
            </a:xfrm>
            <a:prstGeom prst="roundRect">
              <a:avLst>
                <a:gd name="adj" fmla="val 13381"/>
              </a:avLst>
            </a:prstGeom>
            <a:solidFill>
              <a:schemeClr val="bg2">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en-US" altLang="en-US" sz="1050" b="1">
                  <a:solidFill>
                    <a:srgbClr val="FFFFFF"/>
                  </a:solidFill>
                  <a:latin typeface="+mn-lt"/>
                </a:rPr>
                <a:t>Firestarter Pitches</a:t>
              </a:r>
            </a:p>
          </p:txBody>
        </p:sp>
        <p:sp>
          <p:nvSpPr>
            <p:cNvPr id="88" name="AutoShape 30">
              <a:extLst>
                <a:ext uri="{FF2B5EF4-FFF2-40B4-BE49-F238E27FC236}">
                  <a16:creationId xmlns:a16="http://schemas.microsoft.com/office/drawing/2014/main" id="{4E995BFC-BA5F-4154-A4C9-DC117E66D4B8}"/>
                </a:ext>
              </a:extLst>
            </p:cNvPr>
            <p:cNvSpPr>
              <a:spLocks/>
            </p:cNvSpPr>
            <p:nvPr/>
          </p:nvSpPr>
          <p:spPr bwMode="auto">
            <a:xfrm>
              <a:off x="7549842" y="1959093"/>
              <a:ext cx="1377616" cy="345759"/>
            </a:xfrm>
            <a:prstGeom prst="roundRect">
              <a:avLst>
                <a:gd name="adj" fmla="val 13381"/>
              </a:avLst>
            </a:prstGeom>
            <a:solidFill>
              <a:schemeClr val="bg2">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en-US" altLang="en-US" sz="1050" b="1" err="1">
                  <a:solidFill>
                    <a:srgbClr val="FFFFFF"/>
                  </a:solidFill>
                  <a:latin typeface="+mn-lt"/>
                </a:rPr>
                <a:t>Sohr</a:t>
              </a:r>
              <a:r>
                <a:rPr lang="en-US" altLang="en-US" sz="1050" b="1">
                  <a:solidFill>
                    <a:srgbClr val="FFFFFF"/>
                  </a:solidFill>
                  <a:latin typeface="+mn-lt"/>
                </a:rPr>
                <a:t> Grant</a:t>
              </a:r>
            </a:p>
          </p:txBody>
        </p:sp>
        <p:sp>
          <p:nvSpPr>
            <p:cNvPr id="89" name="AutoShape 30">
              <a:extLst>
                <a:ext uri="{FF2B5EF4-FFF2-40B4-BE49-F238E27FC236}">
                  <a16:creationId xmlns:a16="http://schemas.microsoft.com/office/drawing/2014/main" id="{CD3A5528-F8B1-479D-AF7C-34197E94F2F1}"/>
                </a:ext>
              </a:extLst>
            </p:cNvPr>
            <p:cNvSpPr>
              <a:spLocks/>
            </p:cNvSpPr>
            <p:nvPr/>
          </p:nvSpPr>
          <p:spPr bwMode="auto">
            <a:xfrm>
              <a:off x="7549842" y="2415982"/>
              <a:ext cx="1377616" cy="345759"/>
            </a:xfrm>
            <a:prstGeom prst="roundRect">
              <a:avLst>
                <a:gd name="adj" fmla="val 13381"/>
              </a:avLst>
            </a:prstGeom>
            <a:solidFill>
              <a:schemeClr val="bg2">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en-US" altLang="en-US" sz="1050" b="1">
                  <a:solidFill>
                    <a:srgbClr val="FFFFFF"/>
                  </a:solidFill>
                  <a:latin typeface="+mn-lt"/>
                </a:rPr>
                <a:t>Entrepreneur Conferences</a:t>
              </a:r>
            </a:p>
          </p:txBody>
        </p:sp>
        <p:sp>
          <p:nvSpPr>
            <p:cNvPr id="90" name="AutoShape 30">
              <a:extLst>
                <a:ext uri="{FF2B5EF4-FFF2-40B4-BE49-F238E27FC236}">
                  <a16:creationId xmlns:a16="http://schemas.microsoft.com/office/drawing/2014/main" id="{DDC9B977-566F-45EC-BACF-DDDBCA7D0A0F}"/>
                </a:ext>
              </a:extLst>
            </p:cNvPr>
            <p:cNvSpPr>
              <a:spLocks/>
            </p:cNvSpPr>
            <p:nvPr/>
          </p:nvSpPr>
          <p:spPr bwMode="auto">
            <a:xfrm>
              <a:off x="7544232" y="2859892"/>
              <a:ext cx="1377616" cy="345759"/>
            </a:xfrm>
            <a:prstGeom prst="roundRect">
              <a:avLst>
                <a:gd name="adj" fmla="val 13381"/>
              </a:avLst>
            </a:prstGeom>
            <a:solidFill>
              <a:schemeClr val="bg2">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en-US" altLang="en-US" sz="1050" b="1">
                  <a:solidFill>
                    <a:srgbClr val="FFFFFF"/>
                  </a:solidFill>
                  <a:latin typeface="+mn-lt"/>
                </a:rPr>
                <a:t>Acting CEO Program (w/ CTTC)</a:t>
              </a:r>
            </a:p>
          </p:txBody>
        </p:sp>
        <p:cxnSp>
          <p:nvCxnSpPr>
            <p:cNvPr id="92" name="Connector: Elbow 91">
              <a:extLst>
                <a:ext uri="{FF2B5EF4-FFF2-40B4-BE49-F238E27FC236}">
                  <a16:creationId xmlns:a16="http://schemas.microsoft.com/office/drawing/2014/main" id="{D7856375-22A3-45D1-AF64-EECBDE4655A3}"/>
                </a:ext>
              </a:extLst>
            </p:cNvPr>
            <p:cNvCxnSpPr>
              <a:cxnSpLocks/>
            </p:cNvCxnSpPr>
            <p:nvPr/>
          </p:nvCxnSpPr>
          <p:spPr>
            <a:xfrm rot="16200000" flipH="1">
              <a:off x="7285615" y="1853804"/>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Connector: Elbow 92">
              <a:extLst>
                <a:ext uri="{FF2B5EF4-FFF2-40B4-BE49-F238E27FC236}">
                  <a16:creationId xmlns:a16="http://schemas.microsoft.com/office/drawing/2014/main" id="{1922E83B-85B5-4A3F-B74A-6F299923F79D}"/>
                </a:ext>
              </a:extLst>
            </p:cNvPr>
            <p:cNvCxnSpPr>
              <a:cxnSpLocks/>
            </p:cNvCxnSpPr>
            <p:nvPr/>
          </p:nvCxnSpPr>
          <p:spPr>
            <a:xfrm rot="16200000" flipH="1">
              <a:off x="7285615" y="2313736"/>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4" name="Connector: Elbow 93">
              <a:extLst>
                <a:ext uri="{FF2B5EF4-FFF2-40B4-BE49-F238E27FC236}">
                  <a16:creationId xmlns:a16="http://schemas.microsoft.com/office/drawing/2014/main" id="{FCC2B57F-6100-4AAC-A3C6-3C562F57782D}"/>
                </a:ext>
              </a:extLst>
            </p:cNvPr>
            <p:cNvCxnSpPr>
              <a:cxnSpLocks/>
            </p:cNvCxnSpPr>
            <p:nvPr/>
          </p:nvCxnSpPr>
          <p:spPr>
            <a:xfrm rot="16200000" flipH="1">
              <a:off x="7285614" y="2756492"/>
              <a:ext cx="404694" cy="106913"/>
            </a:xfrm>
            <a:prstGeom prst="bentConnector3">
              <a:avLst>
                <a:gd name="adj1" fmla="val 100567"/>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95" name="AutoShape 30">
            <a:extLst>
              <a:ext uri="{FF2B5EF4-FFF2-40B4-BE49-F238E27FC236}">
                <a16:creationId xmlns:a16="http://schemas.microsoft.com/office/drawing/2014/main" id="{8F0E294D-C7F1-4E03-B0CA-0353A6F8A1D0}"/>
              </a:ext>
            </a:extLst>
          </p:cNvPr>
          <p:cNvSpPr>
            <a:spLocks/>
          </p:cNvSpPr>
          <p:nvPr/>
        </p:nvSpPr>
        <p:spPr bwMode="auto">
          <a:xfrm>
            <a:off x="7326587" y="4024768"/>
            <a:ext cx="1605352" cy="480767"/>
          </a:xfrm>
          <a:prstGeom prst="roundRect">
            <a:avLst>
              <a:gd name="adj" fmla="val 13381"/>
            </a:avLst>
          </a:prstGeom>
          <a:gradFill flip="none" rotWithShape="1">
            <a:gsLst>
              <a:gs pos="0">
                <a:schemeClr val="tx1">
                  <a:lumMod val="65000"/>
                  <a:lumOff val="35000"/>
                  <a:shade val="30000"/>
                  <a:satMod val="115000"/>
                </a:schemeClr>
              </a:gs>
              <a:gs pos="51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r>
              <a:rPr lang="en-US" altLang="en-US" sz="1600" b="1">
                <a:solidFill>
                  <a:srgbClr val="FFFFFF"/>
                </a:solidFill>
                <a:latin typeface="+mn-lt"/>
              </a:rPr>
              <a:t>Law School</a:t>
            </a:r>
          </a:p>
        </p:txBody>
      </p:sp>
      <p:grpSp>
        <p:nvGrpSpPr>
          <p:cNvPr id="29" name="Group 28">
            <a:extLst>
              <a:ext uri="{FF2B5EF4-FFF2-40B4-BE49-F238E27FC236}">
                <a16:creationId xmlns:a16="http://schemas.microsoft.com/office/drawing/2014/main" id="{F6D7B605-EED7-D75B-B831-07710B20CFE8}"/>
              </a:ext>
            </a:extLst>
          </p:cNvPr>
          <p:cNvGrpSpPr/>
          <p:nvPr/>
        </p:nvGrpSpPr>
        <p:grpSpPr>
          <a:xfrm>
            <a:off x="7434505" y="4479508"/>
            <a:ext cx="1484528" cy="495301"/>
            <a:chOff x="7434505" y="4479508"/>
            <a:chExt cx="1484528" cy="495301"/>
          </a:xfrm>
        </p:grpSpPr>
        <p:cxnSp>
          <p:nvCxnSpPr>
            <p:cNvPr id="96" name="Connector: Elbow 95">
              <a:extLst>
                <a:ext uri="{FF2B5EF4-FFF2-40B4-BE49-F238E27FC236}">
                  <a16:creationId xmlns:a16="http://schemas.microsoft.com/office/drawing/2014/main" id="{5271BA5C-30E6-4188-9B8B-2BD744C0AB25}"/>
                </a:ext>
              </a:extLst>
            </p:cNvPr>
            <p:cNvCxnSpPr>
              <a:cxnSpLocks/>
            </p:cNvCxnSpPr>
            <p:nvPr/>
          </p:nvCxnSpPr>
          <p:spPr>
            <a:xfrm rot="16200000" flipH="1">
              <a:off x="7336087" y="4577926"/>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7" name="AutoShape 30">
              <a:extLst>
                <a:ext uri="{FF2B5EF4-FFF2-40B4-BE49-F238E27FC236}">
                  <a16:creationId xmlns:a16="http://schemas.microsoft.com/office/drawing/2014/main" id="{C872CD74-34FA-46DC-8F39-DFF6B294BC7D}"/>
                </a:ext>
              </a:extLst>
            </p:cNvPr>
            <p:cNvSpPr>
              <a:spLocks/>
            </p:cNvSpPr>
            <p:nvPr/>
          </p:nvSpPr>
          <p:spPr bwMode="auto">
            <a:xfrm>
              <a:off x="7541417" y="4629050"/>
              <a:ext cx="1377616" cy="345759"/>
            </a:xfrm>
            <a:prstGeom prst="roundRect">
              <a:avLst>
                <a:gd name="adj" fmla="val 13381"/>
              </a:avLst>
            </a:prstGeom>
            <a:solidFill>
              <a:schemeClr val="accent5">
                <a:lumMod val="7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en-US" altLang="en-US" sz="1050" b="1">
                  <a:solidFill>
                    <a:srgbClr val="FFFFFF"/>
                  </a:solidFill>
                  <a:latin typeface="+mn-lt"/>
                </a:rPr>
                <a:t>Startup Law Clinic</a:t>
              </a:r>
            </a:p>
          </p:txBody>
        </p:sp>
      </p:grpSp>
      <p:sp>
        <p:nvSpPr>
          <p:cNvPr id="98" name="AutoShape 30">
            <a:extLst>
              <a:ext uri="{FF2B5EF4-FFF2-40B4-BE49-F238E27FC236}">
                <a16:creationId xmlns:a16="http://schemas.microsoft.com/office/drawing/2014/main" id="{C7D4711A-B82D-407A-B3B2-F8DCB7BE7D01}"/>
              </a:ext>
            </a:extLst>
          </p:cNvPr>
          <p:cNvSpPr>
            <a:spLocks/>
          </p:cNvSpPr>
          <p:nvPr/>
        </p:nvSpPr>
        <p:spPr bwMode="auto">
          <a:xfrm>
            <a:off x="5588606" y="4024314"/>
            <a:ext cx="1605352" cy="480767"/>
          </a:xfrm>
          <a:prstGeom prst="roundRect">
            <a:avLst>
              <a:gd name="adj" fmla="val 13381"/>
            </a:avLst>
          </a:prstGeom>
          <a:gradFill flip="none" rotWithShape="1">
            <a:gsLst>
              <a:gs pos="0">
                <a:schemeClr val="tx1">
                  <a:lumMod val="65000"/>
                  <a:lumOff val="35000"/>
                  <a:shade val="30000"/>
                  <a:satMod val="115000"/>
                </a:schemeClr>
              </a:gs>
              <a:gs pos="51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r>
              <a:rPr lang="en-US" altLang="en-US" sz="1600" b="1">
                <a:solidFill>
                  <a:srgbClr val="FFFFFF"/>
                </a:solidFill>
                <a:latin typeface="+mn-lt"/>
              </a:rPr>
              <a:t>VUMC</a:t>
            </a:r>
          </a:p>
        </p:txBody>
      </p:sp>
      <p:grpSp>
        <p:nvGrpSpPr>
          <p:cNvPr id="28" name="Group 27">
            <a:extLst>
              <a:ext uri="{FF2B5EF4-FFF2-40B4-BE49-F238E27FC236}">
                <a16:creationId xmlns:a16="http://schemas.microsoft.com/office/drawing/2014/main" id="{13D32678-4FEA-AD84-DB93-3AA05942E4DC}"/>
              </a:ext>
            </a:extLst>
          </p:cNvPr>
          <p:cNvGrpSpPr/>
          <p:nvPr/>
        </p:nvGrpSpPr>
        <p:grpSpPr>
          <a:xfrm>
            <a:off x="5696524" y="4479054"/>
            <a:ext cx="1484528" cy="495301"/>
            <a:chOff x="5696524" y="4479054"/>
            <a:chExt cx="1484528" cy="495301"/>
          </a:xfrm>
        </p:grpSpPr>
        <p:cxnSp>
          <p:nvCxnSpPr>
            <p:cNvPr id="99" name="Connector: Elbow 98">
              <a:extLst>
                <a:ext uri="{FF2B5EF4-FFF2-40B4-BE49-F238E27FC236}">
                  <a16:creationId xmlns:a16="http://schemas.microsoft.com/office/drawing/2014/main" id="{77F71017-0D71-407A-B1D3-C7151EEC9F72}"/>
                </a:ext>
              </a:extLst>
            </p:cNvPr>
            <p:cNvCxnSpPr>
              <a:cxnSpLocks/>
            </p:cNvCxnSpPr>
            <p:nvPr/>
          </p:nvCxnSpPr>
          <p:spPr>
            <a:xfrm rot="16200000" flipH="1">
              <a:off x="5598106" y="4577472"/>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0" name="AutoShape 30">
              <a:extLst>
                <a:ext uri="{FF2B5EF4-FFF2-40B4-BE49-F238E27FC236}">
                  <a16:creationId xmlns:a16="http://schemas.microsoft.com/office/drawing/2014/main" id="{57F3D6B6-46A1-4183-8D37-01F88240A273}"/>
                </a:ext>
              </a:extLst>
            </p:cNvPr>
            <p:cNvSpPr>
              <a:spLocks/>
            </p:cNvSpPr>
            <p:nvPr/>
          </p:nvSpPr>
          <p:spPr bwMode="auto">
            <a:xfrm>
              <a:off x="5803436" y="4628596"/>
              <a:ext cx="1377616" cy="345759"/>
            </a:xfrm>
            <a:prstGeom prst="roundRect">
              <a:avLst>
                <a:gd name="adj" fmla="val 13381"/>
              </a:avLst>
            </a:prstGeom>
            <a:solidFill>
              <a:schemeClr val="accent2">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en-US" altLang="en-US" sz="1050" b="1">
                  <a:solidFill>
                    <a:srgbClr val="FFFFFF"/>
                  </a:solidFill>
                  <a:latin typeface="+mn-lt"/>
                </a:rPr>
                <a:t>Brock Family Center for Applied Innovation</a:t>
              </a:r>
            </a:p>
          </p:txBody>
        </p:sp>
      </p:grpSp>
      <p:sp>
        <p:nvSpPr>
          <p:cNvPr id="102" name="AutoShape 30">
            <a:extLst>
              <a:ext uri="{FF2B5EF4-FFF2-40B4-BE49-F238E27FC236}">
                <a16:creationId xmlns:a16="http://schemas.microsoft.com/office/drawing/2014/main" id="{E5648DA8-AE7F-4F88-B3E9-5B470C9E7FCC}"/>
              </a:ext>
            </a:extLst>
          </p:cNvPr>
          <p:cNvSpPr>
            <a:spLocks/>
          </p:cNvSpPr>
          <p:nvPr/>
        </p:nvSpPr>
        <p:spPr bwMode="auto">
          <a:xfrm>
            <a:off x="3837719" y="4033367"/>
            <a:ext cx="1605352" cy="480767"/>
          </a:xfrm>
          <a:prstGeom prst="roundRect">
            <a:avLst>
              <a:gd name="adj" fmla="val 13381"/>
            </a:avLst>
          </a:prstGeom>
          <a:gradFill flip="none" rotWithShape="1">
            <a:gsLst>
              <a:gs pos="0">
                <a:schemeClr val="tx1">
                  <a:lumMod val="65000"/>
                  <a:lumOff val="35000"/>
                  <a:shade val="30000"/>
                  <a:satMod val="115000"/>
                </a:schemeClr>
              </a:gs>
              <a:gs pos="51000">
                <a:schemeClr val="tx1">
                  <a:lumMod val="65000"/>
                  <a:lumOff val="35000"/>
                  <a:shade val="67500"/>
                  <a:satMod val="115000"/>
                </a:schemeClr>
              </a:gs>
              <a:gs pos="100000">
                <a:schemeClr val="tx1">
                  <a:lumMod val="65000"/>
                  <a:lumOff val="35000"/>
                  <a:shade val="100000"/>
                  <a:satMod val="115000"/>
                </a:schemeClr>
              </a:gs>
            </a:gsLst>
            <a:lin ang="16200000" scaled="1"/>
            <a:tileRect/>
          </a:gra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r>
              <a:rPr lang="en-US" altLang="en-US" sz="1600" b="1">
                <a:solidFill>
                  <a:srgbClr val="FFFFFF"/>
                </a:solidFill>
                <a:latin typeface="+mn-lt"/>
              </a:rPr>
              <a:t>SOM</a:t>
            </a:r>
          </a:p>
        </p:txBody>
      </p:sp>
      <p:grpSp>
        <p:nvGrpSpPr>
          <p:cNvPr id="27" name="Group 26">
            <a:extLst>
              <a:ext uri="{FF2B5EF4-FFF2-40B4-BE49-F238E27FC236}">
                <a16:creationId xmlns:a16="http://schemas.microsoft.com/office/drawing/2014/main" id="{5277FDBE-D269-2A60-4AE0-C7338AD11C75}"/>
              </a:ext>
            </a:extLst>
          </p:cNvPr>
          <p:cNvGrpSpPr/>
          <p:nvPr/>
        </p:nvGrpSpPr>
        <p:grpSpPr>
          <a:xfrm>
            <a:off x="3945637" y="4488107"/>
            <a:ext cx="1484528" cy="495301"/>
            <a:chOff x="3945637" y="4488107"/>
            <a:chExt cx="1484528" cy="495301"/>
          </a:xfrm>
        </p:grpSpPr>
        <p:cxnSp>
          <p:nvCxnSpPr>
            <p:cNvPr id="101" name="Connector: Elbow 100">
              <a:extLst>
                <a:ext uri="{FF2B5EF4-FFF2-40B4-BE49-F238E27FC236}">
                  <a16:creationId xmlns:a16="http://schemas.microsoft.com/office/drawing/2014/main" id="{367BBD14-E1D6-485A-8DE4-3F0F3C1D487D}"/>
                </a:ext>
              </a:extLst>
            </p:cNvPr>
            <p:cNvCxnSpPr>
              <a:cxnSpLocks/>
            </p:cNvCxnSpPr>
            <p:nvPr/>
          </p:nvCxnSpPr>
          <p:spPr>
            <a:xfrm rot="16200000" flipH="1">
              <a:off x="3847219" y="4586525"/>
              <a:ext cx="303748" cy="106912"/>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3" name="AutoShape 30">
              <a:extLst>
                <a:ext uri="{FF2B5EF4-FFF2-40B4-BE49-F238E27FC236}">
                  <a16:creationId xmlns:a16="http://schemas.microsoft.com/office/drawing/2014/main" id="{071735A3-7647-46C7-938C-CDC26A796E26}"/>
                </a:ext>
              </a:extLst>
            </p:cNvPr>
            <p:cNvSpPr>
              <a:spLocks/>
            </p:cNvSpPr>
            <p:nvPr/>
          </p:nvSpPr>
          <p:spPr bwMode="auto">
            <a:xfrm>
              <a:off x="4052549" y="4637649"/>
              <a:ext cx="1377616" cy="345759"/>
            </a:xfrm>
            <a:prstGeom prst="roundRect">
              <a:avLst>
                <a:gd name="adj" fmla="val 13381"/>
              </a:avLst>
            </a:prstGeom>
            <a:solidFill>
              <a:schemeClr val="accent4">
                <a:lumMod val="50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eaLnBrk="1"/>
              <a:r>
                <a:rPr lang="en-US" altLang="en-US" sz="1050" b="1">
                  <a:solidFill>
                    <a:srgbClr val="FFFFFF"/>
                  </a:solidFill>
                  <a:latin typeface="+mn-lt"/>
                </a:rPr>
                <a:t>Aspire to Innovate &amp; Enabling Innovation </a:t>
              </a:r>
            </a:p>
          </p:txBody>
        </p:sp>
      </p:grpSp>
    </p:spTree>
    <p:extLst>
      <p:ext uri="{BB962C8B-B14F-4D97-AF65-F5344CB8AC3E}">
        <p14:creationId xmlns:p14="http://schemas.microsoft.com/office/powerpoint/2010/main" val="4060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p:cTn id="27" dur="500" fill="hold"/>
                                        <p:tgtEl>
                                          <p:spTgt spid="81"/>
                                        </p:tgtEl>
                                        <p:attrNameLst>
                                          <p:attrName>ppt_w</p:attrName>
                                        </p:attrNameLst>
                                      </p:cBhvr>
                                      <p:tavLst>
                                        <p:tav tm="0">
                                          <p:val>
                                            <p:fltVal val="0"/>
                                          </p:val>
                                        </p:tav>
                                        <p:tav tm="100000">
                                          <p:val>
                                            <p:strVal val="#ppt_w"/>
                                          </p:val>
                                        </p:tav>
                                      </p:tavLst>
                                    </p:anim>
                                    <p:anim calcmode="lin" valueType="num">
                                      <p:cBhvr>
                                        <p:cTn id="28" dur="500" fill="hold"/>
                                        <p:tgtEl>
                                          <p:spTgt spid="81"/>
                                        </p:tgtEl>
                                        <p:attrNameLst>
                                          <p:attrName>ppt_h</p:attrName>
                                        </p:attrNameLst>
                                      </p:cBhvr>
                                      <p:tavLst>
                                        <p:tav tm="0">
                                          <p:val>
                                            <p:fltVal val="0"/>
                                          </p:val>
                                        </p:tav>
                                        <p:tav tm="100000">
                                          <p:val>
                                            <p:strVal val="#ppt_h"/>
                                          </p:val>
                                        </p:tav>
                                      </p:tavLst>
                                    </p:anim>
                                    <p:animEffect transition="in" filter="fade">
                                      <p:cBhvr>
                                        <p:cTn id="29" dur="500"/>
                                        <p:tgtEl>
                                          <p:spTgt spid="8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5"/>
                                        </p:tgtEl>
                                        <p:attrNameLst>
                                          <p:attrName>style.visibility</p:attrName>
                                        </p:attrNameLst>
                                      </p:cBhvr>
                                      <p:to>
                                        <p:strVal val="visible"/>
                                      </p:to>
                                    </p:set>
                                    <p:anim calcmode="lin" valueType="num">
                                      <p:cBhvr>
                                        <p:cTn id="32" dur="500" fill="hold"/>
                                        <p:tgtEl>
                                          <p:spTgt spid="95"/>
                                        </p:tgtEl>
                                        <p:attrNameLst>
                                          <p:attrName>ppt_w</p:attrName>
                                        </p:attrNameLst>
                                      </p:cBhvr>
                                      <p:tavLst>
                                        <p:tav tm="0">
                                          <p:val>
                                            <p:fltVal val="0"/>
                                          </p:val>
                                        </p:tav>
                                        <p:tav tm="100000">
                                          <p:val>
                                            <p:strVal val="#ppt_w"/>
                                          </p:val>
                                        </p:tav>
                                      </p:tavLst>
                                    </p:anim>
                                    <p:anim calcmode="lin" valueType="num">
                                      <p:cBhvr>
                                        <p:cTn id="33" dur="500" fill="hold"/>
                                        <p:tgtEl>
                                          <p:spTgt spid="95"/>
                                        </p:tgtEl>
                                        <p:attrNameLst>
                                          <p:attrName>ppt_h</p:attrName>
                                        </p:attrNameLst>
                                      </p:cBhvr>
                                      <p:tavLst>
                                        <p:tav tm="0">
                                          <p:val>
                                            <p:fltVal val="0"/>
                                          </p:val>
                                        </p:tav>
                                        <p:tav tm="100000">
                                          <p:val>
                                            <p:strVal val="#ppt_h"/>
                                          </p:val>
                                        </p:tav>
                                      </p:tavLst>
                                    </p:anim>
                                    <p:animEffect transition="in" filter="fade">
                                      <p:cBhvr>
                                        <p:cTn id="34" dur="500"/>
                                        <p:tgtEl>
                                          <p:spTgt spid="9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p:cTn id="37" dur="500" fill="hold"/>
                                        <p:tgtEl>
                                          <p:spTgt spid="98"/>
                                        </p:tgtEl>
                                        <p:attrNameLst>
                                          <p:attrName>ppt_w</p:attrName>
                                        </p:attrNameLst>
                                      </p:cBhvr>
                                      <p:tavLst>
                                        <p:tav tm="0">
                                          <p:val>
                                            <p:fltVal val="0"/>
                                          </p:val>
                                        </p:tav>
                                        <p:tav tm="100000">
                                          <p:val>
                                            <p:strVal val="#ppt_w"/>
                                          </p:val>
                                        </p:tav>
                                      </p:tavLst>
                                    </p:anim>
                                    <p:anim calcmode="lin" valueType="num">
                                      <p:cBhvr>
                                        <p:cTn id="38" dur="500" fill="hold"/>
                                        <p:tgtEl>
                                          <p:spTgt spid="98"/>
                                        </p:tgtEl>
                                        <p:attrNameLst>
                                          <p:attrName>ppt_h</p:attrName>
                                        </p:attrNameLst>
                                      </p:cBhvr>
                                      <p:tavLst>
                                        <p:tav tm="0">
                                          <p:val>
                                            <p:fltVal val="0"/>
                                          </p:val>
                                        </p:tav>
                                        <p:tav tm="100000">
                                          <p:val>
                                            <p:strVal val="#ppt_h"/>
                                          </p:val>
                                        </p:tav>
                                      </p:tavLst>
                                    </p:anim>
                                    <p:animEffect transition="in" filter="fade">
                                      <p:cBhvr>
                                        <p:cTn id="39" dur="500"/>
                                        <p:tgtEl>
                                          <p:spTgt spid="9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500" fill="hold"/>
                                        <p:tgtEl>
                                          <p:spTgt spid="102"/>
                                        </p:tgtEl>
                                        <p:attrNameLst>
                                          <p:attrName>ppt_w</p:attrName>
                                        </p:attrNameLst>
                                      </p:cBhvr>
                                      <p:tavLst>
                                        <p:tav tm="0">
                                          <p:val>
                                            <p:fltVal val="0"/>
                                          </p:val>
                                        </p:tav>
                                        <p:tav tm="100000">
                                          <p:val>
                                            <p:strVal val="#ppt_w"/>
                                          </p:val>
                                        </p:tav>
                                      </p:tavLst>
                                    </p:anim>
                                    <p:anim calcmode="lin" valueType="num">
                                      <p:cBhvr>
                                        <p:cTn id="43" dur="500" fill="hold"/>
                                        <p:tgtEl>
                                          <p:spTgt spid="102"/>
                                        </p:tgtEl>
                                        <p:attrNameLst>
                                          <p:attrName>ppt_h</p:attrName>
                                        </p:attrNameLst>
                                      </p:cBhvr>
                                      <p:tavLst>
                                        <p:tav tm="0">
                                          <p:val>
                                            <p:fltVal val="0"/>
                                          </p:val>
                                        </p:tav>
                                        <p:tav tm="100000">
                                          <p:val>
                                            <p:strVal val="#ppt_h"/>
                                          </p:val>
                                        </p:tav>
                                      </p:tavLst>
                                    </p:anim>
                                    <p:animEffect transition="in" filter="fade">
                                      <p:cBhvr>
                                        <p:cTn id="44" dur="500"/>
                                        <p:tgtEl>
                                          <p:spTgt spid="10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mph" presetSubtype="0" nodeType="clickEffect">
                                  <p:stCondLst>
                                    <p:cond delay="0"/>
                                  </p:stCondLst>
                                  <p:childTnLst>
                                    <p:set>
                                      <p:cBhvr>
                                        <p:cTn id="53" dur="indefinite"/>
                                        <p:tgtEl>
                                          <p:spTgt spid="15"/>
                                        </p:tgtEl>
                                        <p:attrNameLst>
                                          <p:attrName>style.opacity</p:attrName>
                                        </p:attrNameLst>
                                      </p:cBhvr>
                                      <p:to>
                                        <p:strVal val="0.25"/>
                                      </p:to>
                                    </p:set>
                                    <p:animEffect filter="image" prLst="opacity: 0.25">
                                      <p:cBhvr rctx="IE">
                                        <p:cTn id="54" dur="indefinite"/>
                                        <p:tgtEl>
                                          <p:spTgt spid="15"/>
                                        </p:tgtEl>
                                      </p:cBhvr>
                                    </p:animEffect>
                                  </p:childTnLst>
                                </p:cTn>
                              </p:par>
                            </p:childTnLst>
                          </p:cTn>
                        </p:par>
                        <p:par>
                          <p:cTn id="55" fill="hold">
                            <p:stCondLst>
                              <p:cond delay="0"/>
                            </p:stCondLst>
                            <p:childTnLst>
                              <p:par>
                                <p:cTn id="56" presetID="22" presetClass="entr" presetSubtype="1"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up)">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mph" presetSubtype="0" nodeType="clickEffect">
                                  <p:stCondLst>
                                    <p:cond delay="0"/>
                                  </p:stCondLst>
                                  <p:childTnLst>
                                    <p:set>
                                      <p:cBhvr>
                                        <p:cTn id="62" dur="indefinite"/>
                                        <p:tgtEl>
                                          <p:spTgt spid="16"/>
                                        </p:tgtEl>
                                        <p:attrNameLst>
                                          <p:attrName>style.opacity</p:attrName>
                                        </p:attrNameLst>
                                      </p:cBhvr>
                                      <p:to>
                                        <p:strVal val="0.25"/>
                                      </p:to>
                                    </p:set>
                                    <p:animEffect filter="image" prLst="opacity: 0.25">
                                      <p:cBhvr rctx="IE">
                                        <p:cTn id="63" dur="indefinite"/>
                                        <p:tgtEl>
                                          <p:spTgt spid="16"/>
                                        </p:tgtEl>
                                      </p:cBhvr>
                                    </p:animEffect>
                                  </p:childTnLst>
                                </p:cTn>
                              </p:par>
                            </p:childTnLst>
                          </p:cTn>
                        </p:par>
                        <p:par>
                          <p:cTn id="64" fill="hold">
                            <p:stCondLst>
                              <p:cond delay="0"/>
                            </p:stCondLst>
                            <p:childTnLst>
                              <p:par>
                                <p:cTn id="65" presetID="22" presetClass="entr" presetSubtype="1"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up)">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19"/>
                                        </p:tgtEl>
                                        <p:attrNameLst>
                                          <p:attrName>style.opacity</p:attrName>
                                        </p:attrNameLst>
                                      </p:cBhvr>
                                      <p:to>
                                        <p:strVal val="0.25"/>
                                      </p:to>
                                    </p:set>
                                    <p:animEffect filter="image" prLst="opacity: 0.25">
                                      <p:cBhvr rctx="IE">
                                        <p:cTn id="72" dur="indefinite"/>
                                        <p:tgtEl>
                                          <p:spTgt spid="19"/>
                                        </p:tgtEl>
                                      </p:cBhvr>
                                    </p:animEffect>
                                  </p:childTnLst>
                                </p:cTn>
                              </p:par>
                            </p:childTnLst>
                          </p:cTn>
                        </p:par>
                        <p:par>
                          <p:cTn id="73" fill="hold">
                            <p:stCondLst>
                              <p:cond delay="0"/>
                            </p:stCondLst>
                            <p:childTnLst>
                              <p:par>
                                <p:cTn id="74" presetID="22" presetClass="entr" presetSubtype="1"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up)">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mph" presetSubtype="0" nodeType="clickEffect">
                                  <p:stCondLst>
                                    <p:cond delay="0"/>
                                  </p:stCondLst>
                                  <p:childTnLst>
                                    <p:set>
                                      <p:cBhvr>
                                        <p:cTn id="80" dur="indefinite"/>
                                        <p:tgtEl>
                                          <p:spTgt spid="21"/>
                                        </p:tgtEl>
                                        <p:attrNameLst>
                                          <p:attrName>style.opacity</p:attrName>
                                        </p:attrNameLst>
                                      </p:cBhvr>
                                      <p:to>
                                        <p:strVal val="0.25"/>
                                      </p:to>
                                    </p:set>
                                    <p:animEffect filter="image" prLst="opacity: 0.25">
                                      <p:cBhvr rctx="IE">
                                        <p:cTn id="81" dur="indefinite"/>
                                        <p:tgtEl>
                                          <p:spTgt spid="21"/>
                                        </p:tgtEl>
                                      </p:cBhvr>
                                    </p:animEffect>
                                  </p:childTnLst>
                                </p:cTn>
                              </p:par>
                            </p:childTnLst>
                          </p:cTn>
                        </p:par>
                        <p:par>
                          <p:cTn id="82" fill="hold">
                            <p:stCondLst>
                              <p:cond delay="0"/>
                            </p:stCondLst>
                            <p:childTnLst>
                              <p:par>
                                <p:cTn id="83" presetID="22" presetClass="entr" presetSubtype="1"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up)">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mph" presetSubtype="0" nodeType="clickEffect">
                                  <p:stCondLst>
                                    <p:cond delay="0"/>
                                  </p:stCondLst>
                                  <p:childTnLst>
                                    <p:set>
                                      <p:cBhvr>
                                        <p:cTn id="89" dur="indefinite"/>
                                        <p:tgtEl>
                                          <p:spTgt spid="26"/>
                                        </p:tgtEl>
                                        <p:attrNameLst>
                                          <p:attrName>style.opacity</p:attrName>
                                        </p:attrNameLst>
                                      </p:cBhvr>
                                      <p:to>
                                        <p:strVal val="0.25"/>
                                      </p:to>
                                    </p:set>
                                    <p:animEffect filter="image" prLst="opacity: 0.25">
                                      <p:cBhvr rctx="IE">
                                        <p:cTn id="90" dur="indefinite"/>
                                        <p:tgtEl>
                                          <p:spTgt spid="26"/>
                                        </p:tgtEl>
                                      </p:cBhvr>
                                    </p:animEffect>
                                  </p:childTnLst>
                                </p:cTn>
                              </p:par>
                            </p:childTnLst>
                          </p:cTn>
                        </p:par>
                        <p:par>
                          <p:cTn id="91" fill="hold">
                            <p:stCondLst>
                              <p:cond delay="0"/>
                            </p:stCondLst>
                            <p:childTnLst>
                              <p:par>
                                <p:cTn id="92" presetID="22" presetClass="entr" presetSubtype="1"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up)">
                                      <p:cBhvr>
                                        <p:cTn id="94" dur="500"/>
                                        <p:tgtEl>
                                          <p:spTgt spid="27"/>
                                        </p:tgtEl>
                                      </p:cBhvr>
                                    </p:animEffect>
                                  </p:childTnLst>
                                </p:cTn>
                              </p:par>
                              <p:par>
                                <p:cTn id="95" presetID="22" presetClass="entr" presetSubtype="1"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up)">
                                      <p:cBhvr>
                                        <p:cTn id="97" dur="500"/>
                                        <p:tgtEl>
                                          <p:spTgt spid="28"/>
                                        </p:tgtEl>
                                      </p:cBhvr>
                                    </p:animEffect>
                                  </p:childTnLst>
                                </p:cTn>
                              </p:par>
                              <p:par>
                                <p:cTn id="98" presetID="22" presetClass="entr" presetSubtype="1"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up)">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mph" presetSubtype="0" nodeType="clickEffect">
                                  <p:stCondLst>
                                    <p:cond delay="0"/>
                                  </p:stCondLst>
                                  <p:childTnLst>
                                    <p:set>
                                      <p:cBhvr>
                                        <p:cTn id="104" dur="indefinite"/>
                                        <p:tgtEl>
                                          <p:spTgt spid="18"/>
                                        </p:tgtEl>
                                        <p:attrNameLst>
                                          <p:attrName>style.opacity</p:attrName>
                                        </p:attrNameLst>
                                      </p:cBhvr>
                                      <p:to>
                                        <p:strVal val="1"/>
                                      </p:to>
                                    </p:set>
                                    <p:animEffect filter="image" prLst="opacity: 1">
                                      <p:cBhvr rctx="IE">
                                        <p:cTn id="105" dur="indefinite"/>
                                        <p:tgtEl>
                                          <p:spTgt spid="18"/>
                                        </p:tgtEl>
                                      </p:cBhvr>
                                    </p:animEffect>
                                  </p:childTnLst>
                                </p:cTn>
                              </p:par>
                              <p:par>
                                <p:cTn id="106" presetID="9" presetClass="emph" presetSubtype="0" nodeType="withEffect">
                                  <p:stCondLst>
                                    <p:cond delay="0"/>
                                  </p:stCondLst>
                                  <p:childTnLst>
                                    <p:set>
                                      <p:cBhvr>
                                        <p:cTn id="107" dur="indefinite"/>
                                        <p:tgtEl>
                                          <p:spTgt spid="17"/>
                                        </p:tgtEl>
                                        <p:attrNameLst>
                                          <p:attrName>style.opacity</p:attrName>
                                        </p:attrNameLst>
                                      </p:cBhvr>
                                      <p:to>
                                        <p:strVal val="1"/>
                                      </p:to>
                                    </p:set>
                                    <p:animEffect filter="image" prLst="opacity: 1">
                                      <p:cBhvr rctx="IE">
                                        <p:cTn id="108" dur="indefinite"/>
                                        <p:tgtEl>
                                          <p:spTgt spid="17"/>
                                        </p:tgtEl>
                                      </p:cBhvr>
                                    </p:animEffect>
                                  </p:childTnLst>
                                </p:cTn>
                              </p:par>
                              <p:par>
                                <p:cTn id="109" presetID="9" presetClass="emph" presetSubtype="0" nodeType="withEffect">
                                  <p:stCondLst>
                                    <p:cond delay="0"/>
                                  </p:stCondLst>
                                  <p:childTnLst>
                                    <p:set>
                                      <p:cBhvr>
                                        <p:cTn id="110" dur="indefinite"/>
                                        <p:tgtEl>
                                          <p:spTgt spid="20"/>
                                        </p:tgtEl>
                                        <p:attrNameLst>
                                          <p:attrName>style.opacity</p:attrName>
                                        </p:attrNameLst>
                                      </p:cBhvr>
                                      <p:to>
                                        <p:strVal val="1"/>
                                      </p:to>
                                    </p:set>
                                    <p:animEffect filter="image" prLst="opacity: 1">
                                      <p:cBhvr rctx="IE">
                                        <p:cTn id="111" dur="indefinite"/>
                                        <p:tgtEl>
                                          <p:spTgt spid="20"/>
                                        </p:tgtEl>
                                      </p:cBhvr>
                                    </p:animEffect>
                                  </p:childTnLst>
                                </p:cTn>
                              </p:par>
                              <p:par>
                                <p:cTn id="112" presetID="9" presetClass="emph" presetSubtype="0" nodeType="withEffect">
                                  <p:stCondLst>
                                    <p:cond delay="0"/>
                                  </p:stCondLst>
                                  <p:childTnLst>
                                    <p:set>
                                      <p:cBhvr>
                                        <p:cTn id="113" dur="indefinite"/>
                                        <p:tgtEl>
                                          <p:spTgt spid="25"/>
                                        </p:tgtEl>
                                        <p:attrNameLst>
                                          <p:attrName>style.opacity</p:attrName>
                                        </p:attrNameLst>
                                      </p:cBhvr>
                                      <p:to>
                                        <p:strVal val="1"/>
                                      </p:to>
                                    </p:set>
                                    <p:animEffect filter="image" prLst="opacity: 1">
                                      <p:cBhvr rctx="IE">
                                        <p:cTn id="114" dur="indefinite"/>
                                        <p:tgtEl>
                                          <p:spTgt spid="25"/>
                                        </p:tgtEl>
                                      </p:cBhvr>
                                    </p:animEffect>
                                  </p:childTnLst>
                                </p:cTn>
                              </p:par>
                              <p:par>
                                <p:cTn id="115" presetID="9" presetClass="emph" presetSubtype="0" grpId="1" nodeType="withEffect">
                                  <p:stCondLst>
                                    <p:cond delay="0"/>
                                  </p:stCondLst>
                                  <p:childTnLst>
                                    <p:set>
                                      <p:cBhvr>
                                        <p:cTn id="116" dur="indefinite"/>
                                        <p:tgtEl>
                                          <p:spTgt spid="81"/>
                                        </p:tgtEl>
                                        <p:attrNameLst>
                                          <p:attrName>style.opacity</p:attrName>
                                        </p:attrNameLst>
                                      </p:cBhvr>
                                      <p:to>
                                        <p:strVal val="1"/>
                                      </p:to>
                                    </p:set>
                                    <p:animEffect filter="image" prLst="opacity: 1">
                                      <p:cBhvr rctx="IE">
                                        <p:cTn id="117" dur="indefinite"/>
                                        <p:tgtEl>
                                          <p:spTgt spid="81"/>
                                        </p:tgtEl>
                                      </p:cBhvr>
                                    </p:animEffect>
                                  </p:childTnLst>
                                </p:cTn>
                              </p:par>
                              <p:par>
                                <p:cTn id="118" presetID="9" presetClass="emph" presetSubtype="0" grpId="1" nodeType="withEffect">
                                  <p:stCondLst>
                                    <p:cond delay="0"/>
                                  </p:stCondLst>
                                  <p:childTnLst>
                                    <p:set>
                                      <p:cBhvr>
                                        <p:cTn id="119" dur="indefinite"/>
                                        <p:tgtEl>
                                          <p:spTgt spid="95"/>
                                        </p:tgtEl>
                                        <p:attrNameLst>
                                          <p:attrName>style.opacity</p:attrName>
                                        </p:attrNameLst>
                                      </p:cBhvr>
                                      <p:to>
                                        <p:strVal val="1"/>
                                      </p:to>
                                    </p:set>
                                    <p:animEffect filter="image" prLst="opacity: 1">
                                      <p:cBhvr rctx="IE">
                                        <p:cTn id="120" dur="indefinite"/>
                                        <p:tgtEl>
                                          <p:spTgt spid="95"/>
                                        </p:tgtEl>
                                      </p:cBhvr>
                                    </p:animEffect>
                                  </p:childTnLst>
                                </p:cTn>
                              </p:par>
                              <p:par>
                                <p:cTn id="121" presetID="9" presetClass="emph" presetSubtype="0" grpId="1" nodeType="withEffect">
                                  <p:stCondLst>
                                    <p:cond delay="0"/>
                                  </p:stCondLst>
                                  <p:childTnLst>
                                    <p:set>
                                      <p:cBhvr>
                                        <p:cTn id="122" dur="indefinite"/>
                                        <p:tgtEl>
                                          <p:spTgt spid="98"/>
                                        </p:tgtEl>
                                        <p:attrNameLst>
                                          <p:attrName>style.opacity</p:attrName>
                                        </p:attrNameLst>
                                      </p:cBhvr>
                                      <p:to>
                                        <p:strVal val="1"/>
                                      </p:to>
                                    </p:set>
                                    <p:animEffect filter="image" prLst="opacity: 1">
                                      <p:cBhvr rctx="IE">
                                        <p:cTn id="123" dur="indefinite"/>
                                        <p:tgtEl>
                                          <p:spTgt spid="98"/>
                                        </p:tgtEl>
                                      </p:cBhvr>
                                    </p:animEffect>
                                  </p:childTnLst>
                                </p:cTn>
                              </p:par>
                              <p:par>
                                <p:cTn id="124" presetID="9" presetClass="emph" presetSubtype="0" grpId="1" nodeType="withEffect">
                                  <p:stCondLst>
                                    <p:cond delay="0"/>
                                  </p:stCondLst>
                                  <p:childTnLst>
                                    <p:set>
                                      <p:cBhvr>
                                        <p:cTn id="125" dur="indefinite"/>
                                        <p:tgtEl>
                                          <p:spTgt spid="102"/>
                                        </p:tgtEl>
                                        <p:attrNameLst>
                                          <p:attrName>style.opacity</p:attrName>
                                        </p:attrNameLst>
                                      </p:cBhvr>
                                      <p:to>
                                        <p:strVal val="1"/>
                                      </p:to>
                                    </p:set>
                                    <p:animEffect filter="image" prLst="opacity: 1">
                                      <p:cBhvr rctx="IE">
                                        <p:cTn id="126" dur="indefinite"/>
                                        <p:tgtEl>
                                          <p:spTgt spid="102"/>
                                        </p:tgtEl>
                                      </p:cBhvr>
                                    </p:animEffect>
                                  </p:childTnLst>
                                </p:cTn>
                              </p:par>
                              <p:par>
                                <p:cTn id="127" presetID="9" presetClass="emph" presetSubtype="0" nodeType="withEffect">
                                  <p:stCondLst>
                                    <p:cond delay="0"/>
                                  </p:stCondLst>
                                  <p:childTnLst>
                                    <p:set>
                                      <p:cBhvr>
                                        <p:cTn id="128" dur="indefinite"/>
                                        <p:tgtEl>
                                          <p:spTgt spid="15"/>
                                        </p:tgtEl>
                                        <p:attrNameLst>
                                          <p:attrName>style.opacity</p:attrName>
                                        </p:attrNameLst>
                                      </p:cBhvr>
                                      <p:to>
                                        <p:strVal val="1"/>
                                      </p:to>
                                    </p:set>
                                    <p:animEffect filter="image" prLst="opacity: 1">
                                      <p:cBhvr rctx="IE">
                                        <p:cTn id="129" dur="indefinite"/>
                                        <p:tgtEl>
                                          <p:spTgt spid="15"/>
                                        </p:tgtEl>
                                      </p:cBhvr>
                                    </p:animEffect>
                                  </p:childTnLst>
                                </p:cTn>
                              </p:par>
                              <p:par>
                                <p:cTn id="130" presetID="9" presetClass="emph" presetSubtype="0" nodeType="withEffect">
                                  <p:stCondLst>
                                    <p:cond delay="0"/>
                                  </p:stCondLst>
                                  <p:childTnLst>
                                    <p:set>
                                      <p:cBhvr>
                                        <p:cTn id="131" dur="indefinite"/>
                                        <p:tgtEl>
                                          <p:spTgt spid="16"/>
                                        </p:tgtEl>
                                        <p:attrNameLst>
                                          <p:attrName>style.opacity</p:attrName>
                                        </p:attrNameLst>
                                      </p:cBhvr>
                                      <p:to>
                                        <p:strVal val="1"/>
                                      </p:to>
                                    </p:set>
                                    <p:animEffect filter="image" prLst="opacity: 1">
                                      <p:cBhvr rctx="IE">
                                        <p:cTn id="132" dur="indefinite"/>
                                        <p:tgtEl>
                                          <p:spTgt spid="16"/>
                                        </p:tgtEl>
                                      </p:cBhvr>
                                    </p:animEffect>
                                  </p:childTnLst>
                                </p:cTn>
                              </p:par>
                              <p:par>
                                <p:cTn id="133" presetID="9" presetClass="emph" presetSubtype="0" nodeType="withEffect">
                                  <p:stCondLst>
                                    <p:cond delay="0"/>
                                  </p:stCondLst>
                                  <p:childTnLst>
                                    <p:set>
                                      <p:cBhvr>
                                        <p:cTn id="134" dur="indefinite"/>
                                        <p:tgtEl>
                                          <p:spTgt spid="19"/>
                                        </p:tgtEl>
                                        <p:attrNameLst>
                                          <p:attrName>style.opacity</p:attrName>
                                        </p:attrNameLst>
                                      </p:cBhvr>
                                      <p:to>
                                        <p:strVal val="1"/>
                                      </p:to>
                                    </p:set>
                                    <p:animEffect filter="image" prLst="opacity: 1">
                                      <p:cBhvr rctx="IE">
                                        <p:cTn id="135" dur="indefinite"/>
                                        <p:tgtEl>
                                          <p:spTgt spid="19"/>
                                        </p:tgtEl>
                                      </p:cBhvr>
                                    </p:animEffect>
                                  </p:childTnLst>
                                </p:cTn>
                              </p:par>
                              <p:par>
                                <p:cTn id="136" presetID="9" presetClass="emph" presetSubtype="0" nodeType="withEffect">
                                  <p:stCondLst>
                                    <p:cond delay="0"/>
                                  </p:stCondLst>
                                  <p:childTnLst>
                                    <p:set>
                                      <p:cBhvr>
                                        <p:cTn id="137" dur="indefinite"/>
                                        <p:tgtEl>
                                          <p:spTgt spid="21"/>
                                        </p:tgtEl>
                                        <p:attrNameLst>
                                          <p:attrName>style.opacity</p:attrName>
                                        </p:attrNameLst>
                                      </p:cBhvr>
                                      <p:to>
                                        <p:strVal val="1"/>
                                      </p:to>
                                    </p:set>
                                    <p:animEffect filter="image" prLst="opacity: 1">
                                      <p:cBhvr rctx="IE">
                                        <p:cTn id="138" dur="indefinite"/>
                                        <p:tgtEl>
                                          <p:spTgt spid="21"/>
                                        </p:tgtEl>
                                      </p:cBhvr>
                                    </p:animEffect>
                                  </p:childTnLst>
                                </p:cTn>
                              </p:par>
                              <p:par>
                                <p:cTn id="139" presetID="9" presetClass="emph" presetSubtype="0" nodeType="withEffect">
                                  <p:stCondLst>
                                    <p:cond delay="0"/>
                                  </p:stCondLst>
                                  <p:childTnLst>
                                    <p:set>
                                      <p:cBhvr>
                                        <p:cTn id="140" dur="indefinite"/>
                                        <p:tgtEl>
                                          <p:spTgt spid="26"/>
                                        </p:tgtEl>
                                        <p:attrNameLst>
                                          <p:attrName>style.opacity</p:attrName>
                                        </p:attrNameLst>
                                      </p:cBhvr>
                                      <p:to>
                                        <p:strVal val="1"/>
                                      </p:to>
                                    </p:set>
                                    <p:animEffect filter="image" prLst="opacity: 1">
                                      <p:cBhvr rctx="IE">
                                        <p:cTn id="141" dur="indefinite"/>
                                        <p:tgtEl>
                                          <p:spTgt spid="26"/>
                                        </p:tgtEl>
                                      </p:cBhvr>
                                    </p:animEffect>
                                  </p:childTnLst>
                                </p:cTn>
                              </p:par>
                              <p:par>
                                <p:cTn id="142" presetID="9" presetClass="emph" presetSubtype="0" nodeType="withEffect">
                                  <p:stCondLst>
                                    <p:cond delay="0"/>
                                  </p:stCondLst>
                                  <p:childTnLst>
                                    <p:set>
                                      <p:cBhvr>
                                        <p:cTn id="143" dur="indefinite"/>
                                        <p:tgtEl>
                                          <p:spTgt spid="27"/>
                                        </p:tgtEl>
                                        <p:attrNameLst>
                                          <p:attrName>style.opacity</p:attrName>
                                        </p:attrNameLst>
                                      </p:cBhvr>
                                      <p:to>
                                        <p:strVal val="1"/>
                                      </p:to>
                                    </p:set>
                                    <p:animEffect filter="image" prLst="opacity: 1">
                                      <p:cBhvr rctx="IE">
                                        <p:cTn id="144" dur="indefinite"/>
                                        <p:tgtEl>
                                          <p:spTgt spid="27"/>
                                        </p:tgtEl>
                                      </p:cBhvr>
                                    </p:animEffect>
                                  </p:childTnLst>
                                </p:cTn>
                              </p:par>
                              <p:par>
                                <p:cTn id="145" presetID="9" presetClass="emph" presetSubtype="0" nodeType="withEffect">
                                  <p:stCondLst>
                                    <p:cond delay="0"/>
                                  </p:stCondLst>
                                  <p:childTnLst>
                                    <p:set>
                                      <p:cBhvr>
                                        <p:cTn id="146" dur="indefinite"/>
                                        <p:tgtEl>
                                          <p:spTgt spid="28"/>
                                        </p:tgtEl>
                                        <p:attrNameLst>
                                          <p:attrName>style.opacity</p:attrName>
                                        </p:attrNameLst>
                                      </p:cBhvr>
                                      <p:to>
                                        <p:strVal val="1"/>
                                      </p:to>
                                    </p:set>
                                    <p:animEffect filter="image" prLst="opacity: 1">
                                      <p:cBhvr rctx="IE">
                                        <p:cTn id="147" dur="indefinite"/>
                                        <p:tgtEl>
                                          <p:spTgt spid="28"/>
                                        </p:tgtEl>
                                      </p:cBhvr>
                                    </p:animEffect>
                                  </p:childTnLst>
                                </p:cTn>
                              </p:par>
                              <p:par>
                                <p:cTn id="148" presetID="9" presetClass="emph" presetSubtype="0" nodeType="withEffect">
                                  <p:stCondLst>
                                    <p:cond delay="0"/>
                                  </p:stCondLst>
                                  <p:childTnLst>
                                    <p:set>
                                      <p:cBhvr>
                                        <p:cTn id="149" dur="indefinite"/>
                                        <p:tgtEl>
                                          <p:spTgt spid="29"/>
                                        </p:tgtEl>
                                        <p:attrNameLst>
                                          <p:attrName>style.opacity</p:attrName>
                                        </p:attrNameLst>
                                      </p:cBhvr>
                                      <p:to>
                                        <p:strVal val="1"/>
                                      </p:to>
                                    </p:set>
                                    <p:animEffect filter="image" prLst="opacity: 1">
                                      <p:cBhvr rctx="IE">
                                        <p:cTn id="150" dur="indefinite"/>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95" grpId="0" animBg="1"/>
      <p:bldP spid="95" grpId="1" animBg="1"/>
      <p:bldP spid="98" grpId="0" animBg="1"/>
      <p:bldP spid="98" grpId="1" animBg="1"/>
      <p:bldP spid="102" grpId="0" animBg="1"/>
      <p:bldP spid="10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EB03-BA0E-4FA9-BDBA-54CF27F3AE76}"/>
              </a:ext>
            </a:extLst>
          </p:cNvPr>
          <p:cNvSpPr>
            <a:spLocks noGrp="1"/>
          </p:cNvSpPr>
          <p:nvPr>
            <p:ph type="title"/>
          </p:nvPr>
        </p:nvSpPr>
        <p:spPr>
          <a:xfrm>
            <a:off x="142456" y="-22957"/>
            <a:ext cx="5450090" cy="857250"/>
          </a:xfrm>
        </p:spPr>
        <p:txBody>
          <a:bodyPr>
            <a:normAutofit/>
          </a:bodyPr>
          <a:lstStyle/>
          <a:p>
            <a:pPr algn="l"/>
            <a:r>
              <a:rPr lang="en-US" sz="2400" dirty="0"/>
              <a:t>New Ventures Continuum –  Stages</a:t>
            </a:r>
          </a:p>
        </p:txBody>
      </p:sp>
      <p:pic>
        <p:nvPicPr>
          <p:cNvPr id="22" name="Picture 21" descr="A picture containing text, outdoor object, honeycomb&#10;&#10;Description automatically generated">
            <a:extLst>
              <a:ext uri="{FF2B5EF4-FFF2-40B4-BE49-F238E27FC236}">
                <a16:creationId xmlns:a16="http://schemas.microsoft.com/office/drawing/2014/main" id="{DFBEF81F-F9D5-BC6E-659F-FB3CD7F3B2A8}"/>
              </a:ext>
            </a:extLst>
          </p:cNvPr>
          <p:cNvPicPr>
            <a:picLocks noChangeAspect="1"/>
          </p:cNvPicPr>
          <p:nvPr/>
        </p:nvPicPr>
        <p:blipFill>
          <a:blip r:embed="rId3"/>
          <a:stretch>
            <a:fillRect/>
          </a:stretch>
        </p:blipFill>
        <p:spPr>
          <a:xfrm>
            <a:off x="319462" y="1190114"/>
            <a:ext cx="8505075" cy="3433680"/>
          </a:xfrm>
          <a:prstGeom prst="rect">
            <a:avLst/>
          </a:prstGeom>
        </p:spPr>
      </p:pic>
    </p:spTree>
    <p:extLst>
      <p:ext uri="{BB962C8B-B14F-4D97-AF65-F5344CB8AC3E}">
        <p14:creationId xmlns:p14="http://schemas.microsoft.com/office/powerpoint/2010/main" val="159160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4440F75C-8C67-4B99-9B5F-B57A0AC5B057}"/>
              </a:ext>
            </a:extLst>
          </p:cNvPr>
          <p:cNvSpPr/>
          <p:nvPr/>
        </p:nvSpPr>
        <p:spPr>
          <a:xfrm>
            <a:off x="5797103" y="3776932"/>
            <a:ext cx="3273905" cy="1284352"/>
          </a:xfrm>
          <a:prstGeom prst="rect">
            <a:avLst/>
          </a:prstGeom>
          <a:solidFill>
            <a:schemeClr val="accent4">
              <a:lumMod val="20000"/>
              <a:lumOff val="80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15FC04A-5B7A-49CC-A468-56E23BD3CC49}"/>
              </a:ext>
            </a:extLst>
          </p:cNvPr>
          <p:cNvSpPr/>
          <p:nvPr/>
        </p:nvSpPr>
        <p:spPr>
          <a:xfrm>
            <a:off x="5792884" y="2531973"/>
            <a:ext cx="3273905" cy="1244960"/>
          </a:xfrm>
          <a:prstGeom prst="rect">
            <a:avLst/>
          </a:prstGeom>
          <a:solidFill>
            <a:schemeClr val="accent2">
              <a:lumMod val="20000"/>
              <a:lumOff val="8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A34C6-0F8C-4E4C-AB6C-897B5C1CB55A}"/>
              </a:ext>
            </a:extLst>
          </p:cNvPr>
          <p:cNvSpPr/>
          <p:nvPr/>
        </p:nvSpPr>
        <p:spPr>
          <a:xfrm>
            <a:off x="2439339" y="2906490"/>
            <a:ext cx="3348520" cy="2154794"/>
          </a:xfrm>
          <a:prstGeom prst="rect">
            <a:avLst/>
          </a:prstGeom>
          <a:solidFill>
            <a:schemeClr val="accent6">
              <a:lumMod val="20000"/>
              <a:lumOff val="8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90ECB5-6D6C-4619-BD68-7800984992C1}"/>
              </a:ext>
            </a:extLst>
          </p:cNvPr>
          <p:cNvSpPr/>
          <p:nvPr/>
        </p:nvSpPr>
        <p:spPr>
          <a:xfrm>
            <a:off x="72992" y="2906490"/>
            <a:ext cx="2356084" cy="2154794"/>
          </a:xfrm>
          <a:prstGeom prst="rect">
            <a:avLst/>
          </a:prstGeom>
          <a:solidFill>
            <a:schemeClr val="bg2">
              <a:lumMod val="9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1E24518-DB44-4C2B-9A45-DC91370B6D5E}"/>
              </a:ext>
            </a:extLst>
          </p:cNvPr>
          <p:cNvSpPr/>
          <p:nvPr/>
        </p:nvSpPr>
        <p:spPr>
          <a:xfrm>
            <a:off x="5791649" y="882316"/>
            <a:ext cx="3280161" cy="1651538"/>
          </a:xfrm>
          <a:prstGeom prst="rect">
            <a:avLst/>
          </a:prstGeom>
          <a:solidFill>
            <a:schemeClr val="accent5">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9" name="Rectangle 78">
            <a:extLst>
              <a:ext uri="{FF2B5EF4-FFF2-40B4-BE49-F238E27FC236}">
                <a16:creationId xmlns:a16="http://schemas.microsoft.com/office/drawing/2014/main" id="{149D0290-5A51-46BC-979D-74B35A39AD90}"/>
              </a:ext>
            </a:extLst>
          </p:cNvPr>
          <p:cNvSpPr/>
          <p:nvPr/>
        </p:nvSpPr>
        <p:spPr>
          <a:xfrm>
            <a:off x="2438845" y="882316"/>
            <a:ext cx="3352805" cy="2024174"/>
          </a:xfrm>
          <a:prstGeom prst="rect">
            <a:avLst/>
          </a:prstGeom>
          <a:solidFill>
            <a:schemeClr val="accent1">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E99D7B5-63AF-49DA-8DBB-C6C64B02E24D}"/>
              </a:ext>
            </a:extLst>
          </p:cNvPr>
          <p:cNvSpPr/>
          <p:nvPr/>
        </p:nvSpPr>
        <p:spPr>
          <a:xfrm>
            <a:off x="72189" y="882316"/>
            <a:ext cx="2369034" cy="2024174"/>
          </a:xfrm>
          <a:prstGeom prst="rect">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DBFF4631-D758-4907-8803-DF48C7C99348}"/>
              </a:ext>
            </a:extLst>
          </p:cNvPr>
          <p:cNvSpPr/>
          <p:nvPr/>
        </p:nvSpPr>
        <p:spPr>
          <a:xfrm>
            <a:off x="267158" y="3480726"/>
            <a:ext cx="987610" cy="987608"/>
          </a:xfrm>
          <a:prstGeom prst="ellipse">
            <a:avLst/>
          </a:prstGeom>
          <a:solidFill>
            <a:srgbClr val="ECB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Oval 108">
            <a:extLst>
              <a:ext uri="{FF2B5EF4-FFF2-40B4-BE49-F238E27FC236}">
                <a16:creationId xmlns:a16="http://schemas.microsoft.com/office/drawing/2014/main" id="{938703BA-001F-4D12-B4F6-471347EF1F01}"/>
              </a:ext>
            </a:extLst>
          </p:cNvPr>
          <p:cNvSpPr/>
          <p:nvPr/>
        </p:nvSpPr>
        <p:spPr>
          <a:xfrm>
            <a:off x="3612212" y="3450174"/>
            <a:ext cx="987610" cy="9876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Oval 111">
            <a:extLst>
              <a:ext uri="{FF2B5EF4-FFF2-40B4-BE49-F238E27FC236}">
                <a16:creationId xmlns:a16="http://schemas.microsoft.com/office/drawing/2014/main" id="{CD3CD13D-3CF7-414B-9AA1-D49D8E738219}"/>
              </a:ext>
            </a:extLst>
          </p:cNvPr>
          <p:cNvSpPr/>
          <p:nvPr/>
        </p:nvSpPr>
        <p:spPr>
          <a:xfrm>
            <a:off x="355565" y="3569133"/>
            <a:ext cx="810796" cy="810795"/>
          </a:xfrm>
          <a:prstGeom prst="ellipse">
            <a:avLst/>
          </a:prstGeom>
          <a:solidFill>
            <a:schemeClr val="bg1">
              <a:lumMod val="95000"/>
            </a:schemeClr>
          </a:solidFill>
          <a:ln>
            <a:noFill/>
          </a:ln>
          <a:effectLst>
            <a:outerShdw blurRad="317500" dist="317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Oval 113">
            <a:extLst>
              <a:ext uri="{FF2B5EF4-FFF2-40B4-BE49-F238E27FC236}">
                <a16:creationId xmlns:a16="http://schemas.microsoft.com/office/drawing/2014/main" id="{5877CE74-63A1-4EAB-AD49-0109300CAE02}"/>
              </a:ext>
            </a:extLst>
          </p:cNvPr>
          <p:cNvSpPr/>
          <p:nvPr/>
        </p:nvSpPr>
        <p:spPr>
          <a:xfrm>
            <a:off x="3700619" y="3538581"/>
            <a:ext cx="810796" cy="810795"/>
          </a:xfrm>
          <a:prstGeom prst="ellipse">
            <a:avLst/>
          </a:prstGeom>
          <a:solidFill>
            <a:schemeClr val="bg1">
              <a:lumMod val="95000"/>
            </a:schemeClr>
          </a:solidFill>
          <a:ln>
            <a:noFill/>
          </a:ln>
          <a:effectLst>
            <a:outerShdw blurRad="317500" dist="317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6" name="Group 25">
            <a:extLst>
              <a:ext uri="{FF2B5EF4-FFF2-40B4-BE49-F238E27FC236}">
                <a16:creationId xmlns:a16="http://schemas.microsoft.com/office/drawing/2014/main" id="{39304C39-E080-4609-A684-6D563C5BE12D}"/>
              </a:ext>
            </a:extLst>
          </p:cNvPr>
          <p:cNvGrpSpPr/>
          <p:nvPr/>
        </p:nvGrpSpPr>
        <p:grpSpPr>
          <a:xfrm>
            <a:off x="255072" y="1057116"/>
            <a:ext cx="2050242" cy="1691086"/>
            <a:chOff x="255072" y="1008990"/>
            <a:chExt cx="2050242" cy="1691086"/>
          </a:xfrm>
        </p:grpSpPr>
        <p:sp>
          <p:nvSpPr>
            <p:cNvPr id="105" name="Oval 104">
              <a:extLst>
                <a:ext uri="{FF2B5EF4-FFF2-40B4-BE49-F238E27FC236}">
                  <a16:creationId xmlns:a16="http://schemas.microsoft.com/office/drawing/2014/main" id="{B6982D4A-5690-450E-BFA1-6E3643D2FA7C}"/>
                </a:ext>
              </a:extLst>
            </p:cNvPr>
            <p:cNvSpPr/>
            <p:nvPr/>
          </p:nvSpPr>
          <p:spPr>
            <a:xfrm>
              <a:off x="255072" y="1342702"/>
              <a:ext cx="987610" cy="987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09">
              <a:extLst>
                <a:ext uri="{FF2B5EF4-FFF2-40B4-BE49-F238E27FC236}">
                  <a16:creationId xmlns:a16="http://schemas.microsoft.com/office/drawing/2014/main" id="{FC51DC94-594B-4829-90F0-164F96907CF6}"/>
                </a:ext>
              </a:extLst>
            </p:cNvPr>
            <p:cNvSpPr/>
            <p:nvPr/>
          </p:nvSpPr>
          <p:spPr>
            <a:xfrm>
              <a:off x="343479" y="1431109"/>
              <a:ext cx="810796" cy="810795"/>
            </a:xfrm>
            <a:prstGeom prst="ellipse">
              <a:avLst/>
            </a:prstGeom>
            <a:solidFill>
              <a:schemeClr val="bg1">
                <a:lumMod val="95000"/>
              </a:schemeClr>
            </a:solidFill>
            <a:ln>
              <a:noFill/>
            </a:ln>
            <a:effectLst>
              <a:outerShdw blurRad="317500" dist="317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 name="TextBox 182">
              <a:extLst>
                <a:ext uri="{FF2B5EF4-FFF2-40B4-BE49-F238E27FC236}">
                  <a16:creationId xmlns:a16="http://schemas.microsoft.com/office/drawing/2014/main" id="{03327C2F-1002-8FDC-171D-6D3ED6DEA7E4}"/>
                </a:ext>
              </a:extLst>
            </p:cNvPr>
            <p:cNvSpPr txBox="1"/>
            <p:nvPr/>
          </p:nvSpPr>
          <p:spPr>
            <a:xfrm>
              <a:off x="268267" y="1585575"/>
              <a:ext cx="963915" cy="415498"/>
            </a:xfrm>
            <a:prstGeom prst="rect">
              <a:avLst/>
            </a:prstGeom>
            <a:noFill/>
          </p:spPr>
          <p:txBody>
            <a:bodyPr wrap="square">
              <a:spAutoFit/>
            </a:bodyPr>
            <a:lstStyle/>
            <a:p>
              <a:pPr algn="ctr" defTabSz="457189"/>
              <a:r>
                <a:rPr lang="en-US" altLang="en-US" sz="1050" b="1">
                  <a:latin typeface="Calibri"/>
                </a:rPr>
                <a:t>Technology</a:t>
              </a:r>
            </a:p>
            <a:p>
              <a:pPr algn="ctr" defTabSz="457189"/>
              <a:r>
                <a:rPr lang="en-US" altLang="en-US" sz="1050" b="1">
                  <a:latin typeface="Calibri"/>
                </a:rPr>
                <a:t>Advancement</a:t>
              </a:r>
            </a:p>
          </p:txBody>
        </p:sp>
        <p:grpSp>
          <p:nvGrpSpPr>
            <p:cNvPr id="269" name="Group 268">
              <a:extLst>
                <a:ext uri="{FF2B5EF4-FFF2-40B4-BE49-F238E27FC236}">
                  <a16:creationId xmlns:a16="http://schemas.microsoft.com/office/drawing/2014/main" id="{7B0DBEC2-2052-972D-5C9D-F357B704BA79}"/>
                </a:ext>
              </a:extLst>
            </p:cNvPr>
            <p:cNvGrpSpPr/>
            <p:nvPr/>
          </p:nvGrpSpPr>
          <p:grpSpPr>
            <a:xfrm>
              <a:off x="275726" y="1008990"/>
              <a:ext cx="2029588" cy="1691086"/>
              <a:chOff x="-2329922" y="976744"/>
              <a:chExt cx="2029588" cy="1691086"/>
            </a:xfrm>
          </p:grpSpPr>
          <p:sp>
            <p:nvSpPr>
              <p:cNvPr id="190" name="AutoShape 30">
                <a:extLst>
                  <a:ext uri="{FF2B5EF4-FFF2-40B4-BE49-F238E27FC236}">
                    <a16:creationId xmlns:a16="http://schemas.microsoft.com/office/drawing/2014/main" id="{FC3469C5-E69E-34EE-A767-278AAE3322FF}"/>
                  </a:ext>
                </a:extLst>
              </p:cNvPr>
              <p:cNvSpPr>
                <a:spLocks/>
              </p:cNvSpPr>
              <p:nvPr/>
            </p:nvSpPr>
            <p:spPr bwMode="auto">
              <a:xfrm>
                <a:off x="-2324995" y="976744"/>
                <a:ext cx="936445" cy="262737"/>
              </a:xfrm>
              <a:prstGeom prst="flowChartTerminator">
                <a:avLst/>
              </a:prstGeom>
              <a:solidFill>
                <a:schemeClr val="accent3"/>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VU Pre-Seed Funding</a:t>
                </a:r>
              </a:p>
            </p:txBody>
          </p:sp>
          <p:sp>
            <p:nvSpPr>
              <p:cNvPr id="31" name="AutoShape 30">
                <a:extLst>
                  <a:ext uri="{FF2B5EF4-FFF2-40B4-BE49-F238E27FC236}">
                    <a16:creationId xmlns:a16="http://schemas.microsoft.com/office/drawing/2014/main" id="{C96BDB7B-FC1B-FAA0-1F50-B6762C963298}"/>
                  </a:ext>
                </a:extLst>
              </p:cNvPr>
              <p:cNvSpPr>
                <a:spLocks/>
              </p:cNvSpPr>
              <p:nvPr/>
            </p:nvSpPr>
            <p:spPr bwMode="auto">
              <a:xfrm>
                <a:off x="-2329922" y="2405093"/>
                <a:ext cx="936445" cy="262737"/>
              </a:xfrm>
              <a:prstGeom prst="flowChartTerminator">
                <a:avLst/>
              </a:prstGeom>
              <a:solidFill>
                <a:schemeClr val="accent3"/>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Technology Maturation</a:t>
                </a:r>
              </a:p>
            </p:txBody>
          </p:sp>
          <p:sp>
            <p:nvSpPr>
              <p:cNvPr id="32" name="AutoShape 30">
                <a:extLst>
                  <a:ext uri="{FF2B5EF4-FFF2-40B4-BE49-F238E27FC236}">
                    <a16:creationId xmlns:a16="http://schemas.microsoft.com/office/drawing/2014/main" id="{98760DF9-E2E4-7027-AB44-81130CEE49C0}"/>
                  </a:ext>
                </a:extLst>
              </p:cNvPr>
              <p:cNvSpPr>
                <a:spLocks/>
              </p:cNvSpPr>
              <p:nvPr/>
            </p:nvSpPr>
            <p:spPr bwMode="auto">
              <a:xfrm>
                <a:off x="-1236779" y="1293590"/>
                <a:ext cx="936445" cy="262737"/>
              </a:xfrm>
              <a:prstGeom prst="flowChartTerminator">
                <a:avLst/>
              </a:prstGeom>
              <a:solidFill>
                <a:schemeClr val="accent3"/>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Makerspace</a:t>
                </a:r>
              </a:p>
            </p:txBody>
          </p:sp>
          <p:sp>
            <p:nvSpPr>
              <p:cNvPr id="33" name="AutoShape 30">
                <a:extLst>
                  <a:ext uri="{FF2B5EF4-FFF2-40B4-BE49-F238E27FC236}">
                    <a16:creationId xmlns:a16="http://schemas.microsoft.com/office/drawing/2014/main" id="{DEA1FE16-0F97-32D5-7174-3CED0D3A8B19}"/>
                  </a:ext>
                </a:extLst>
              </p:cNvPr>
              <p:cNvSpPr>
                <a:spLocks/>
              </p:cNvSpPr>
              <p:nvPr/>
            </p:nvSpPr>
            <p:spPr bwMode="auto">
              <a:xfrm>
                <a:off x="-1236779" y="1649662"/>
                <a:ext cx="936445" cy="262737"/>
              </a:xfrm>
              <a:prstGeom prst="flowChartTerminator">
                <a:avLst/>
              </a:prstGeom>
              <a:solidFill>
                <a:schemeClr val="accent3"/>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Brock Center</a:t>
                </a:r>
              </a:p>
              <a:p>
                <a:pPr algn="ctr" defTabSz="457189"/>
                <a:r>
                  <a:rPr lang="en-US" altLang="en-US" sz="800" b="1">
                    <a:solidFill>
                      <a:schemeClr val="tx1"/>
                    </a:solidFill>
                    <a:latin typeface="+mn-lt"/>
                    <a:cs typeface="Arial" panose="020B0604020202020204" pitchFamily="34" charset="0"/>
                  </a:rPr>
                  <a:t> POC Fund</a:t>
                </a:r>
              </a:p>
            </p:txBody>
          </p:sp>
          <p:sp>
            <p:nvSpPr>
              <p:cNvPr id="34" name="AutoShape 30">
                <a:extLst>
                  <a:ext uri="{FF2B5EF4-FFF2-40B4-BE49-F238E27FC236}">
                    <a16:creationId xmlns:a16="http://schemas.microsoft.com/office/drawing/2014/main" id="{D4F3578C-BD1E-2420-1671-C31853916EEE}"/>
                  </a:ext>
                </a:extLst>
              </p:cNvPr>
              <p:cNvSpPr>
                <a:spLocks/>
              </p:cNvSpPr>
              <p:nvPr/>
            </p:nvSpPr>
            <p:spPr bwMode="auto">
              <a:xfrm>
                <a:off x="-1236779" y="2005140"/>
                <a:ext cx="936445" cy="262737"/>
              </a:xfrm>
              <a:prstGeom prst="flowChartTerminator">
                <a:avLst/>
              </a:prstGeom>
              <a:solidFill>
                <a:schemeClr val="accent3"/>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Design Studio</a:t>
                </a:r>
              </a:p>
            </p:txBody>
          </p:sp>
        </p:grpSp>
      </p:grpSp>
      <p:grpSp>
        <p:nvGrpSpPr>
          <p:cNvPr id="4" name="Group 3">
            <a:extLst>
              <a:ext uri="{FF2B5EF4-FFF2-40B4-BE49-F238E27FC236}">
                <a16:creationId xmlns:a16="http://schemas.microsoft.com/office/drawing/2014/main" id="{005153C2-9A41-4527-9788-2B25F3BDDFDF}"/>
              </a:ext>
            </a:extLst>
          </p:cNvPr>
          <p:cNvGrpSpPr/>
          <p:nvPr/>
        </p:nvGrpSpPr>
        <p:grpSpPr>
          <a:xfrm>
            <a:off x="5887084" y="2681585"/>
            <a:ext cx="3108611" cy="987608"/>
            <a:chOff x="5914610" y="2663653"/>
            <a:chExt cx="3108611" cy="987608"/>
          </a:xfrm>
        </p:grpSpPr>
        <p:sp>
          <p:nvSpPr>
            <p:cNvPr id="10" name="Oval 9">
              <a:extLst>
                <a:ext uri="{FF2B5EF4-FFF2-40B4-BE49-F238E27FC236}">
                  <a16:creationId xmlns:a16="http://schemas.microsoft.com/office/drawing/2014/main" id="{FCCE779F-DB6E-A044-19FE-05342C2E748E}"/>
                </a:ext>
              </a:extLst>
            </p:cNvPr>
            <p:cNvSpPr/>
            <p:nvPr/>
          </p:nvSpPr>
          <p:spPr>
            <a:xfrm>
              <a:off x="6991441" y="2663653"/>
              <a:ext cx="987610" cy="9876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8CF7336F-35B0-4CB5-3EF1-93F41D2531A9}"/>
                </a:ext>
              </a:extLst>
            </p:cNvPr>
            <p:cNvSpPr/>
            <p:nvPr/>
          </p:nvSpPr>
          <p:spPr>
            <a:xfrm>
              <a:off x="7079848" y="2752060"/>
              <a:ext cx="810796" cy="810795"/>
            </a:xfrm>
            <a:prstGeom prst="ellipse">
              <a:avLst/>
            </a:prstGeom>
            <a:solidFill>
              <a:schemeClr val="bg1">
                <a:lumMod val="95000"/>
              </a:schemeClr>
            </a:solidFill>
            <a:ln>
              <a:noFill/>
            </a:ln>
            <a:effectLst>
              <a:outerShdw blurRad="317500" dist="317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8" name="TextBox 197">
              <a:extLst>
                <a:ext uri="{FF2B5EF4-FFF2-40B4-BE49-F238E27FC236}">
                  <a16:creationId xmlns:a16="http://schemas.microsoft.com/office/drawing/2014/main" id="{72F7D8E6-787B-BF86-04C1-2452A47C2DB9}"/>
                </a:ext>
              </a:extLst>
            </p:cNvPr>
            <p:cNvSpPr txBox="1"/>
            <p:nvPr/>
          </p:nvSpPr>
          <p:spPr>
            <a:xfrm>
              <a:off x="6903968" y="2906490"/>
              <a:ext cx="1215926" cy="507831"/>
            </a:xfrm>
            <a:prstGeom prst="rect">
              <a:avLst/>
            </a:prstGeom>
            <a:noFill/>
          </p:spPr>
          <p:txBody>
            <a:bodyPr wrap="square">
              <a:spAutoFit/>
            </a:bodyPr>
            <a:lstStyle/>
            <a:p>
              <a:pPr algn="ctr" defTabSz="457189"/>
              <a:r>
                <a:rPr lang="en-US" altLang="en-US" sz="900" b="1">
                  <a:latin typeface="Calibri"/>
                </a:rPr>
                <a:t>IP Awareness, Protection, &amp; Licensing</a:t>
              </a:r>
            </a:p>
          </p:txBody>
        </p:sp>
        <p:grpSp>
          <p:nvGrpSpPr>
            <p:cNvPr id="199" name="Group 198">
              <a:extLst>
                <a:ext uri="{FF2B5EF4-FFF2-40B4-BE49-F238E27FC236}">
                  <a16:creationId xmlns:a16="http://schemas.microsoft.com/office/drawing/2014/main" id="{2CF05868-63EE-2040-B670-565753DA3154}"/>
                </a:ext>
              </a:extLst>
            </p:cNvPr>
            <p:cNvGrpSpPr/>
            <p:nvPr/>
          </p:nvGrpSpPr>
          <p:grpSpPr>
            <a:xfrm>
              <a:off x="5914610" y="2832991"/>
              <a:ext cx="3108611" cy="626104"/>
              <a:chOff x="7630856" y="1756234"/>
              <a:chExt cx="3108611" cy="626104"/>
            </a:xfrm>
            <a:solidFill>
              <a:schemeClr val="accent2"/>
            </a:solidFill>
          </p:grpSpPr>
          <p:sp>
            <p:nvSpPr>
              <p:cNvPr id="201" name="AutoShape 30">
                <a:extLst>
                  <a:ext uri="{FF2B5EF4-FFF2-40B4-BE49-F238E27FC236}">
                    <a16:creationId xmlns:a16="http://schemas.microsoft.com/office/drawing/2014/main" id="{ACE731C6-0B25-D88E-C56B-89FA1896C0D0}"/>
                  </a:ext>
                </a:extLst>
              </p:cNvPr>
              <p:cNvSpPr>
                <a:spLocks/>
              </p:cNvSpPr>
              <p:nvPr/>
            </p:nvSpPr>
            <p:spPr bwMode="auto">
              <a:xfrm>
                <a:off x="9750776" y="1764618"/>
                <a:ext cx="980346" cy="262737"/>
              </a:xfrm>
              <a:prstGeom prst="flowChartTerminator">
                <a:avLst/>
              </a:prstGeom>
              <a:grp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IP Evaluation &amp; Protection</a:t>
                </a:r>
              </a:p>
            </p:txBody>
          </p:sp>
          <p:sp>
            <p:nvSpPr>
              <p:cNvPr id="27" name="AutoShape 30">
                <a:extLst>
                  <a:ext uri="{FF2B5EF4-FFF2-40B4-BE49-F238E27FC236}">
                    <a16:creationId xmlns:a16="http://schemas.microsoft.com/office/drawing/2014/main" id="{62C0308B-288E-42E3-3810-59C365918581}"/>
                  </a:ext>
                </a:extLst>
              </p:cNvPr>
              <p:cNvSpPr>
                <a:spLocks/>
              </p:cNvSpPr>
              <p:nvPr/>
            </p:nvSpPr>
            <p:spPr bwMode="auto">
              <a:xfrm>
                <a:off x="9760867" y="2119600"/>
                <a:ext cx="978600" cy="262737"/>
              </a:xfrm>
              <a:prstGeom prst="flowChartTerminator">
                <a:avLst/>
              </a:prstGeom>
              <a:grp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Start-up Friendly Licensing Terms</a:t>
                </a:r>
              </a:p>
            </p:txBody>
          </p:sp>
          <p:sp>
            <p:nvSpPr>
              <p:cNvPr id="28" name="AutoShape 30">
                <a:extLst>
                  <a:ext uri="{FF2B5EF4-FFF2-40B4-BE49-F238E27FC236}">
                    <a16:creationId xmlns:a16="http://schemas.microsoft.com/office/drawing/2014/main" id="{928BB17F-C976-0FDF-C783-8E7CA3A53FD2}"/>
                  </a:ext>
                </a:extLst>
              </p:cNvPr>
              <p:cNvSpPr>
                <a:spLocks/>
              </p:cNvSpPr>
              <p:nvPr/>
            </p:nvSpPr>
            <p:spPr bwMode="auto">
              <a:xfrm>
                <a:off x="7630856" y="1756234"/>
                <a:ext cx="981959" cy="262737"/>
              </a:xfrm>
              <a:prstGeom prst="flowChartTerminator">
                <a:avLst/>
              </a:prstGeom>
              <a:grp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IP Lectures</a:t>
                </a:r>
              </a:p>
            </p:txBody>
          </p:sp>
          <p:sp>
            <p:nvSpPr>
              <p:cNvPr id="29" name="AutoShape 30">
                <a:extLst>
                  <a:ext uri="{FF2B5EF4-FFF2-40B4-BE49-F238E27FC236}">
                    <a16:creationId xmlns:a16="http://schemas.microsoft.com/office/drawing/2014/main" id="{F518EDB9-A529-E8BB-09B3-496386A6DECA}"/>
                  </a:ext>
                </a:extLst>
              </p:cNvPr>
              <p:cNvSpPr>
                <a:spLocks/>
              </p:cNvSpPr>
              <p:nvPr/>
            </p:nvSpPr>
            <p:spPr bwMode="auto">
              <a:xfrm>
                <a:off x="7630856" y="2119601"/>
                <a:ext cx="987610" cy="262737"/>
              </a:xfrm>
              <a:prstGeom prst="flowChartTerminator">
                <a:avLst/>
              </a:prstGeom>
              <a:grp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IP Genius Bar</a:t>
                </a:r>
              </a:p>
            </p:txBody>
          </p:sp>
        </p:grpSp>
      </p:grpSp>
      <p:cxnSp>
        <p:nvCxnSpPr>
          <p:cNvPr id="215" name="Connector: Elbow 214">
            <a:extLst>
              <a:ext uri="{FF2B5EF4-FFF2-40B4-BE49-F238E27FC236}">
                <a16:creationId xmlns:a16="http://schemas.microsoft.com/office/drawing/2014/main" id="{E4591109-BEAF-7407-56CA-843D8CF02EAA}"/>
              </a:ext>
            </a:extLst>
          </p:cNvPr>
          <p:cNvCxnSpPr>
            <a:cxnSpLocks/>
          </p:cNvCxnSpPr>
          <p:nvPr/>
        </p:nvCxnSpPr>
        <p:spPr>
          <a:xfrm rot="16200000" flipH="1">
            <a:off x="9326552" y="2180380"/>
            <a:ext cx="307520" cy="106913"/>
          </a:xfrm>
          <a:prstGeom prst="bentConnector3">
            <a:avLst>
              <a:gd name="adj1" fmla="val 100567"/>
            </a:avLst>
          </a:prstGeom>
          <a:solidFill>
            <a:schemeClr val="bg2">
              <a:lumMod val="50000"/>
            </a:schemeClr>
          </a:solidFill>
          <a:ln>
            <a:noFill/>
          </a:ln>
          <a:effectLst/>
        </p:spPr>
      </p:cxnSp>
      <p:sp>
        <p:nvSpPr>
          <p:cNvPr id="221" name="TextBox 220">
            <a:extLst>
              <a:ext uri="{FF2B5EF4-FFF2-40B4-BE49-F238E27FC236}">
                <a16:creationId xmlns:a16="http://schemas.microsoft.com/office/drawing/2014/main" id="{EE3486AA-1ECD-D795-940D-B8332FBF4C1F}"/>
              </a:ext>
            </a:extLst>
          </p:cNvPr>
          <p:cNvSpPr txBox="1"/>
          <p:nvPr/>
        </p:nvSpPr>
        <p:spPr>
          <a:xfrm>
            <a:off x="283241" y="3755134"/>
            <a:ext cx="964615" cy="430887"/>
          </a:xfrm>
          <a:prstGeom prst="rect">
            <a:avLst/>
          </a:prstGeom>
          <a:noFill/>
        </p:spPr>
        <p:txBody>
          <a:bodyPr wrap="square">
            <a:spAutoFit/>
          </a:bodyPr>
          <a:lstStyle/>
          <a:p>
            <a:pPr algn="ctr" defTabSz="457189"/>
            <a:r>
              <a:rPr lang="en-US" altLang="en-US" sz="1050" b="1">
                <a:latin typeface="Calibri"/>
              </a:rPr>
              <a:t>Education &amp; Mentorship</a:t>
            </a:r>
          </a:p>
        </p:txBody>
      </p:sp>
      <p:cxnSp>
        <p:nvCxnSpPr>
          <p:cNvPr id="228" name="Connector: Elbow 227">
            <a:extLst>
              <a:ext uri="{FF2B5EF4-FFF2-40B4-BE49-F238E27FC236}">
                <a16:creationId xmlns:a16="http://schemas.microsoft.com/office/drawing/2014/main" id="{2D6F8946-F7E6-EDFF-C2EF-5172F9801AB7}"/>
              </a:ext>
            </a:extLst>
          </p:cNvPr>
          <p:cNvCxnSpPr>
            <a:cxnSpLocks/>
          </p:cNvCxnSpPr>
          <p:nvPr/>
        </p:nvCxnSpPr>
        <p:spPr>
          <a:xfrm rot="16200000" flipH="1">
            <a:off x="11704016" y="2303489"/>
            <a:ext cx="307520" cy="95367"/>
          </a:xfrm>
          <a:prstGeom prst="bentConnector3">
            <a:avLst>
              <a:gd name="adj1" fmla="val 100567"/>
            </a:avLst>
          </a:prstGeom>
          <a:solidFill>
            <a:schemeClr val="accent5"/>
          </a:solidFill>
          <a:ln>
            <a:noFill/>
          </a:ln>
          <a:effectLst/>
        </p:spPr>
      </p:cxnSp>
      <p:cxnSp>
        <p:nvCxnSpPr>
          <p:cNvPr id="229" name="Connector: Elbow 228">
            <a:extLst>
              <a:ext uri="{FF2B5EF4-FFF2-40B4-BE49-F238E27FC236}">
                <a16:creationId xmlns:a16="http://schemas.microsoft.com/office/drawing/2014/main" id="{3C5CD081-8B23-5CAB-BD8C-851CC72326C6}"/>
              </a:ext>
            </a:extLst>
          </p:cNvPr>
          <p:cNvCxnSpPr>
            <a:cxnSpLocks/>
          </p:cNvCxnSpPr>
          <p:nvPr/>
        </p:nvCxnSpPr>
        <p:spPr>
          <a:xfrm rot="16200000" flipH="1">
            <a:off x="11704015" y="2639931"/>
            <a:ext cx="307520" cy="95367"/>
          </a:xfrm>
          <a:prstGeom prst="bentConnector3">
            <a:avLst>
              <a:gd name="adj1" fmla="val 100567"/>
            </a:avLst>
          </a:prstGeom>
          <a:solidFill>
            <a:schemeClr val="accent5"/>
          </a:solidFill>
          <a:ln>
            <a:noFill/>
          </a:ln>
          <a:effectLst/>
        </p:spPr>
      </p:cxnSp>
      <p:grpSp>
        <p:nvGrpSpPr>
          <p:cNvPr id="35" name="Group 34">
            <a:extLst>
              <a:ext uri="{FF2B5EF4-FFF2-40B4-BE49-F238E27FC236}">
                <a16:creationId xmlns:a16="http://schemas.microsoft.com/office/drawing/2014/main" id="{B7F65EE9-202F-4ADB-A775-C70386B2663B}"/>
              </a:ext>
            </a:extLst>
          </p:cNvPr>
          <p:cNvGrpSpPr/>
          <p:nvPr/>
        </p:nvGrpSpPr>
        <p:grpSpPr>
          <a:xfrm>
            <a:off x="5900932" y="1048178"/>
            <a:ext cx="3122289" cy="1319883"/>
            <a:chOff x="5900932" y="984010"/>
            <a:chExt cx="3122289" cy="1319883"/>
          </a:xfrm>
        </p:grpSpPr>
        <p:sp>
          <p:nvSpPr>
            <p:cNvPr id="108" name="Oval 107">
              <a:extLst>
                <a:ext uri="{FF2B5EF4-FFF2-40B4-BE49-F238E27FC236}">
                  <a16:creationId xmlns:a16="http://schemas.microsoft.com/office/drawing/2014/main" id="{4C0F0D88-80D3-4C9D-BCD9-7DE9F0055658}"/>
                </a:ext>
              </a:extLst>
            </p:cNvPr>
            <p:cNvSpPr/>
            <p:nvPr/>
          </p:nvSpPr>
          <p:spPr>
            <a:xfrm>
              <a:off x="6968604" y="1316285"/>
              <a:ext cx="987610" cy="9876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3" name="Oval 112">
              <a:extLst>
                <a:ext uri="{FF2B5EF4-FFF2-40B4-BE49-F238E27FC236}">
                  <a16:creationId xmlns:a16="http://schemas.microsoft.com/office/drawing/2014/main" id="{A28515F9-5DF2-40FE-8A52-CBA395BF8AFE}"/>
                </a:ext>
              </a:extLst>
            </p:cNvPr>
            <p:cNvSpPr/>
            <p:nvPr/>
          </p:nvSpPr>
          <p:spPr>
            <a:xfrm>
              <a:off x="7057011" y="1404692"/>
              <a:ext cx="810796" cy="810795"/>
            </a:xfrm>
            <a:prstGeom prst="ellipse">
              <a:avLst/>
            </a:prstGeom>
            <a:solidFill>
              <a:schemeClr val="bg1">
                <a:lumMod val="95000"/>
              </a:schemeClr>
            </a:solidFill>
            <a:ln>
              <a:noFill/>
            </a:ln>
            <a:effectLst>
              <a:outerShdw blurRad="317500" dist="317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24" name="AutoShape 30">
              <a:extLst>
                <a:ext uri="{FF2B5EF4-FFF2-40B4-BE49-F238E27FC236}">
                  <a16:creationId xmlns:a16="http://schemas.microsoft.com/office/drawing/2014/main" id="{0AB2CAA3-9A07-12F3-4192-06B8C1C0EF1E}"/>
                </a:ext>
              </a:extLst>
            </p:cNvPr>
            <p:cNvSpPr>
              <a:spLocks/>
            </p:cNvSpPr>
            <p:nvPr/>
          </p:nvSpPr>
          <p:spPr bwMode="auto">
            <a:xfrm>
              <a:off x="6950498" y="984010"/>
              <a:ext cx="978600" cy="262737"/>
            </a:xfrm>
            <a:prstGeom prst="flowChartTerminator">
              <a:avLst/>
            </a:prstGeom>
            <a:solidFill>
              <a:schemeClr val="accent5"/>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a:t>
              </a:r>
              <a:r>
                <a:rPr lang="en-US" altLang="en-US" sz="800" b="1" err="1">
                  <a:solidFill>
                    <a:schemeClr val="tx1"/>
                  </a:solidFill>
                  <a:latin typeface="+mn-lt"/>
                  <a:cs typeface="Arial" panose="020B0604020202020204" pitchFamily="34" charset="0"/>
                </a:rPr>
                <a:t>Ideator</a:t>
              </a:r>
              <a:r>
                <a:rPr lang="en-US" altLang="en-US" sz="800" b="1">
                  <a:solidFill>
                    <a:schemeClr val="tx1"/>
                  </a:solidFill>
                  <a:latin typeface="+mn-lt"/>
                  <a:cs typeface="Arial" panose="020B0604020202020204" pitchFamily="34" charset="0"/>
                </a:rPr>
                <a:t> Program</a:t>
              </a:r>
            </a:p>
          </p:txBody>
        </p:sp>
        <p:sp>
          <p:nvSpPr>
            <p:cNvPr id="225" name="AutoShape 30">
              <a:extLst>
                <a:ext uri="{FF2B5EF4-FFF2-40B4-BE49-F238E27FC236}">
                  <a16:creationId xmlns:a16="http://schemas.microsoft.com/office/drawing/2014/main" id="{456C4C47-3C15-E5C9-B4B1-EF1B5876CA3E}"/>
                </a:ext>
              </a:extLst>
            </p:cNvPr>
            <p:cNvSpPr>
              <a:spLocks/>
            </p:cNvSpPr>
            <p:nvPr/>
          </p:nvSpPr>
          <p:spPr bwMode="auto">
            <a:xfrm>
              <a:off x="5916356" y="1998817"/>
              <a:ext cx="978600" cy="262737"/>
            </a:xfrm>
            <a:prstGeom prst="flowChartTerminator">
              <a:avLst/>
            </a:prstGeom>
            <a:solidFill>
              <a:schemeClr val="accent5"/>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I-Corps Program</a:t>
              </a:r>
            </a:p>
          </p:txBody>
        </p:sp>
        <p:sp>
          <p:nvSpPr>
            <p:cNvPr id="21" name="AutoShape 30">
              <a:extLst>
                <a:ext uri="{FF2B5EF4-FFF2-40B4-BE49-F238E27FC236}">
                  <a16:creationId xmlns:a16="http://schemas.microsoft.com/office/drawing/2014/main" id="{446C48F0-30FB-6F32-CA85-FBF975860045}"/>
                </a:ext>
              </a:extLst>
            </p:cNvPr>
            <p:cNvSpPr>
              <a:spLocks/>
            </p:cNvSpPr>
            <p:nvPr/>
          </p:nvSpPr>
          <p:spPr bwMode="auto">
            <a:xfrm>
              <a:off x="8044621" y="1998817"/>
              <a:ext cx="978600" cy="262737"/>
            </a:xfrm>
            <a:prstGeom prst="flowChartTerminator">
              <a:avLst/>
            </a:prstGeom>
            <a:solidFill>
              <a:schemeClr val="accent5"/>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Translation Advise</a:t>
              </a:r>
            </a:p>
          </p:txBody>
        </p:sp>
        <p:sp>
          <p:nvSpPr>
            <p:cNvPr id="22" name="AutoShape 30">
              <a:extLst>
                <a:ext uri="{FF2B5EF4-FFF2-40B4-BE49-F238E27FC236}">
                  <a16:creationId xmlns:a16="http://schemas.microsoft.com/office/drawing/2014/main" id="{44D1D410-0DE5-E8CF-21BE-3A3EC34F3B3B}"/>
                </a:ext>
              </a:extLst>
            </p:cNvPr>
            <p:cNvSpPr>
              <a:spLocks/>
            </p:cNvSpPr>
            <p:nvPr/>
          </p:nvSpPr>
          <p:spPr bwMode="auto">
            <a:xfrm>
              <a:off x="8036276" y="1348827"/>
              <a:ext cx="978600" cy="262737"/>
            </a:xfrm>
            <a:prstGeom prst="flowChartTerminator">
              <a:avLst/>
            </a:prstGeom>
            <a:solidFill>
              <a:schemeClr val="accent5"/>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700" b="1">
                  <a:solidFill>
                    <a:schemeClr val="tx1"/>
                  </a:solidFill>
                  <a:latin typeface="+mn-lt"/>
                  <a:cs typeface="Arial" panose="020B0604020202020204" pitchFamily="34" charset="0"/>
                </a:rPr>
                <a:t>CTTC Triage &amp; Bus Model Development</a:t>
              </a:r>
            </a:p>
          </p:txBody>
        </p:sp>
        <p:sp>
          <p:nvSpPr>
            <p:cNvPr id="23" name="AutoShape 30">
              <a:extLst>
                <a:ext uri="{FF2B5EF4-FFF2-40B4-BE49-F238E27FC236}">
                  <a16:creationId xmlns:a16="http://schemas.microsoft.com/office/drawing/2014/main" id="{76C5AFFB-92EF-6130-D607-C5ED9A9B9960}"/>
                </a:ext>
              </a:extLst>
            </p:cNvPr>
            <p:cNvSpPr>
              <a:spLocks/>
            </p:cNvSpPr>
            <p:nvPr/>
          </p:nvSpPr>
          <p:spPr bwMode="auto">
            <a:xfrm>
              <a:off x="5900932" y="1677601"/>
              <a:ext cx="978600" cy="262737"/>
            </a:xfrm>
            <a:prstGeom prst="flowChartTerminator">
              <a:avLst/>
            </a:prstGeom>
            <a:solidFill>
              <a:schemeClr val="accent5"/>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700" b="1">
                  <a:solidFill>
                    <a:schemeClr val="tx1"/>
                  </a:solidFill>
                  <a:latin typeface="+mn-lt"/>
                  <a:cs typeface="Arial" panose="020B0604020202020204" pitchFamily="34" charset="0"/>
                </a:rPr>
                <a:t>External Advisory Council Assessment</a:t>
              </a:r>
            </a:p>
          </p:txBody>
        </p:sp>
        <p:sp>
          <p:nvSpPr>
            <p:cNvPr id="24" name="AutoShape 30">
              <a:extLst>
                <a:ext uri="{FF2B5EF4-FFF2-40B4-BE49-F238E27FC236}">
                  <a16:creationId xmlns:a16="http://schemas.microsoft.com/office/drawing/2014/main" id="{062D7C7C-5CE9-6F40-4B05-0F42EB9A3960}"/>
                </a:ext>
              </a:extLst>
            </p:cNvPr>
            <p:cNvSpPr>
              <a:spLocks/>
            </p:cNvSpPr>
            <p:nvPr/>
          </p:nvSpPr>
          <p:spPr bwMode="auto">
            <a:xfrm>
              <a:off x="8044621" y="1677601"/>
              <a:ext cx="978600" cy="262737"/>
            </a:xfrm>
            <a:prstGeom prst="flowChartTerminator">
              <a:avLst/>
            </a:prstGeom>
            <a:solidFill>
              <a:schemeClr val="accent5"/>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700" b="1" err="1">
                  <a:solidFill>
                    <a:schemeClr val="tx1"/>
                  </a:solidFill>
                  <a:latin typeface="+mn-lt"/>
                  <a:cs typeface="Arial" panose="020B0604020202020204" pitchFamily="34" charset="0"/>
                </a:rPr>
                <a:t>Wond’ry</a:t>
              </a:r>
              <a:r>
                <a:rPr lang="en-US" altLang="en-US" sz="700" b="1">
                  <a:solidFill>
                    <a:schemeClr val="tx1"/>
                  </a:solidFill>
                  <a:latin typeface="+mn-lt"/>
                  <a:cs typeface="Arial" panose="020B0604020202020204" pitchFamily="34" charset="0"/>
                </a:rPr>
                <a:t> Microgrant Program</a:t>
              </a:r>
            </a:p>
          </p:txBody>
        </p:sp>
        <p:sp>
          <p:nvSpPr>
            <p:cNvPr id="25" name="AutoShape 30">
              <a:extLst>
                <a:ext uri="{FF2B5EF4-FFF2-40B4-BE49-F238E27FC236}">
                  <a16:creationId xmlns:a16="http://schemas.microsoft.com/office/drawing/2014/main" id="{317B83E9-E878-83AD-0B19-09BAF6A145B6}"/>
                </a:ext>
              </a:extLst>
            </p:cNvPr>
            <p:cNvSpPr>
              <a:spLocks/>
            </p:cNvSpPr>
            <p:nvPr/>
          </p:nvSpPr>
          <p:spPr bwMode="auto">
            <a:xfrm>
              <a:off x="5900932" y="1355097"/>
              <a:ext cx="978600" cy="262737"/>
            </a:xfrm>
            <a:prstGeom prst="flowChartTerminator">
              <a:avLst/>
            </a:prstGeom>
            <a:solidFill>
              <a:schemeClr val="accent5"/>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700" b="1">
                  <a:solidFill>
                    <a:schemeClr val="tx1"/>
                  </a:solidFill>
                  <a:latin typeface="+mn-lt"/>
                  <a:cs typeface="Arial" panose="020B0604020202020204" pitchFamily="34" charset="0"/>
                </a:rPr>
                <a:t>VUMC- Brock Center Business Consults</a:t>
              </a:r>
            </a:p>
          </p:txBody>
        </p:sp>
        <p:sp>
          <p:nvSpPr>
            <p:cNvPr id="233" name="TextBox 232">
              <a:extLst>
                <a:ext uri="{FF2B5EF4-FFF2-40B4-BE49-F238E27FC236}">
                  <a16:creationId xmlns:a16="http://schemas.microsoft.com/office/drawing/2014/main" id="{924C0784-38D3-062F-7796-ABDF3A09C18F}"/>
                </a:ext>
              </a:extLst>
            </p:cNvPr>
            <p:cNvSpPr txBox="1"/>
            <p:nvPr/>
          </p:nvSpPr>
          <p:spPr>
            <a:xfrm>
              <a:off x="6983363" y="1480196"/>
              <a:ext cx="976000" cy="577081"/>
            </a:xfrm>
            <a:prstGeom prst="rect">
              <a:avLst/>
            </a:prstGeom>
            <a:noFill/>
          </p:spPr>
          <p:txBody>
            <a:bodyPr wrap="square">
              <a:spAutoFit/>
            </a:bodyPr>
            <a:lstStyle/>
            <a:p>
              <a:pPr algn="ctr" defTabSz="457189"/>
              <a:r>
                <a:rPr lang="en-US" altLang="en-US" sz="1050" b="1">
                  <a:latin typeface="Calibri"/>
                </a:rPr>
                <a:t>Business Viability Assessment</a:t>
              </a:r>
            </a:p>
          </p:txBody>
        </p:sp>
      </p:grpSp>
      <p:sp>
        <p:nvSpPr>
          <p:cNvPr id="241" name="TextBox 240">
            <a:extLst>
              <a:ext uri="{FF2B5EF4-FFF2-40B4-BE49-F238E27FC236}">
                <a16:creationId xmlns:a16="http://schemas.microsoft.com/office/drawing/2014/main" id="{A264D103-FD5E-1CCC-681F-5EE2FA2E9F49}"/>
              </a:ext>
            </a:extLst>
          </p:cNvPr>
          <p:cNvSpPr txBox="1"/>
          <p:nvPr/>
        </p:nvSpPr>
        <p:spPr>
          <a:xfrm>
            <a:off x="3523129" y="3648271"/>
            <a:ext cx="1160061" cy="577081"/>
          </a:xfrm>
          <a:prstGeom prst="rect">
            <a:avLst/>
          </a:prstGeom>
          <a:noFill/>
        </p:spPr>
        <p:txBody>
          <a:bodyPr wrap="square">
            <a:spAutoFit/>
          </a:bodyPr>
          <a:lstStyle/>
          <a:p>
            <a:pPr algn="ctr" defTabSz="457189"/>
            <a:r>
              <a:rPr lang="en-US" altLang="en-US" sz="1050" b="1">
                <a:latin typeface="Calibri"/>
              </a:rPr>
              <a:t>Business </a:t>
            </a:r>
          </a:p>
          <a:p>
            <a:pPr algn="ctr" defTabSz="457189"/>
            <a:r>
              <a:rPr lang="en-US" altLang="en-US" sz="1050" b="1">
                <a:latin typeface="Calibri"/>
              </a:rPr>
              <a:t>Launch &amp; </a:t>
            </a:r>
          </a:p>
          <a:p>
            <a:pPr algn="ctr" defTabSz="457189"/>
            <a:r>
              <a:rPr lang="en-US" altLang="en-US" sz="1050" b="1">
                <a:latin typeface="Calibri"/>
              </a:rPr>
              <a:t>Growth</a:t>
            </a:r>
          </a:p>
        </p:txBody>
      </p:sp>
      <p:sp>
        <p:nvSpPr>
          <p:cNvPr id="2" name="AutoShape 30">
            <a:extLst>
              <a:ext uri="{FF2B5EF4-FFF2-40B4-BE49-F238E27FC236}">
                <a16:creationId xmlns:a16="http://schemas.microsoft.com/office/drawing/2014/main" id="{AFB0539D-1491-DE1E-76ED-A31E7A3ECD32}"/>
              </a:ext>
            </a:extLst>
          </p:cNvPr>
          <p:cNvSpPr>
            <a:spLocks/>
          </p:cNvSpPr>
          <p:nvPr/>
        </p:nvSpPr>
        <p:spPr bwMode="auto">
          <a:xfrm>
            <a:off x="275726" y="3139719"/>
            <a:ext cx="936445" cy="262737"/>
          </a:xfrm>
          <a:prstGeom prst="flowChartTerminator">
            <a:avLst/>
          </a:prstGeom>
          <a:solidFill>
            <a:srgbClr val="ECB748"/>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Entrepreneurship </a:t>
            </a:r>
          </a:p>
          <a:p>
            <a:pPr algn="ctr" defTabSz="457189"/>
            <a:r>
              <a:rPr lang="en-US" altLang="en-US" sz="800" b="1">
                <a:solidFill>
                  <a:schemeClr val="tx1"/>
                </a:solidFill>
                <a:latin typeface="+mn-lt"/>
                <a:cs typeface="Arial" panose="020B0604020202020204" pitchFamily="34" charset="0"/>
              </a:rPr>
              <a:t>School Courses</a:t>
            </a:r>
          </a:p>
        </p:txBody>
      </p:sp>
      <p:grpSp>
        <p:nvGrpSpPr>
          <p:cNvPr id="30" name="Group 29">
            <a:extLst>
              <a:ext uri="{FF2B5EF4-FFF2-40B4-BE49-F238E27FC236}">
                <a16:creationId xmlns:a16="http://schemas.microsoft.com/office/drawing/2014/main" id="{04D4EB48-CBBC-48DB-BF17-8BDD135BF5C0}"/>
              </a:ext>
            </a:extLst>
          </p:cNvPr>
          <p:cNvGrpSpPr/>
          <p:nvPr/>
        </p:nvGrpSpPr>
        <p:grpSpPr>
          <a:xfrm>
            <a:off x="2523171" y="1051996"/>
            <a:ext cx="3151080" cy="1643186"/>
            <a:chOff x="2523171" y="995849"/>
            <a:chExt cx="3151080" cy="1643186"/>
          </a:xfrm>
        </p:grpSpPr>
        <p:sp>
          <p:nvSpPr>
            <p:cNvPr id="106" name="Oval 105">
              <a:extLst>
                <a:ext uri="{FF2B5EF4-FFF2-40B4-BE49-F238E27FC236}">
                  <a16:creationId xmlns:a16="http://schemas.microsoft.com/office/drawing/2014/main" id="{626E1ECA-2FBC-48AE-A701-6B305639F17C}"/>
                </a:ext>
              </a:extLst>
            </p:cNvPr>
            <p:cNvSpPr/>
            <p:nvPr/>
          </p:nvSpPr>
          <p:spPr>
            <a:xfrm>
              <a:off x="3618969" y="1316285"/>
              <a:ext cx="987610" cy="9876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1" name="Oval 110">
              <a:extLst>
                <a:ext uri="{FF2B5EF4-FFF2-40B4-BE49-F238E27FC236}">
                  <a16:creationId xmlns:a16="http://schemas.microsoft.com/office/drawing/2014/main" id="{D3C80F30-CB09-46EE-A4A4-CA105229BF14}"/>
                </a:ext>
              </a:extLst>
            </p:cNvPr>
            <p:cNvSpPr/>
            <p:nvPr/>
          </p:nvSpPr>
          <p:spPr>
            <a:xfrm>
              <a:off x="3707376" y="1404692"/>
              <a:ext cx="810796" cy="810795"/>
            </a:xfrm>
            <a:prstGeom prst="ellipse">
              <a:avLst/>
            </a:prstGeom>
            <a:solidFill>
              <a:schemeClr val="bg1">
                <a:lumMod val="95000"/>
              </a:schemeClr>
            </a:solidFill>
            <a:ln>
              <a:noFill/>
            </a:ln>
            <a:effectLst>
              <a:outerShdw blurRad="317500" dist="317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58" name="TextBox 257">
              <a:extLst>
                <a:ext uri="{FF2B5EF4-FFF2-40B4-BE49-F238E27FC236}">
                  <a16:creationId xmlns:a16="http://schemas.microsoft.com/office/drawing/2014/main" id="{4BE3B7FE-73C2-43ED-9EB5-5028E0BDA845}"/>
                </a:ext>
              </a:extLst>
            </p:cNvPr>
            <p:cNvSpPr txBox="1"/>
            <p:nvPr/>
          </p:nvSpPr>
          <p:spPr>
            <a:xfrm>
              <a:off x="3643851" y="1607420"/>
              <a:ext cx="919741" cy="369332"/>
            </a:xfrm>
            <a:prstGeom prst="rect">
              <a:avLst/>
            </a:prstGeom>
            <a:noFill/>
          </p:spPr>
          <p:txBody>
            <a:bodyPr wrap="square">
              <a:spAutoFit/>
            </a:bodyPr>
            <a:lstStyle/>
            <a:p>
              <a:pPr algn="ctr" defTabSz="457189"/>
              <a:r>
                <a:rPr lang="en-US" altLang="en-US" sz="900" b="1">
                  <a:latin typeface="Calibri"/>
                </a:rPr>
                <a:t>Capitalization/</a:t>
              </a:r>
            </a:p>
            <a:p>
              <a:pPr algn="ctr" defTabSz="457189"/>
              <a:r>
                <a:rPr lang="en-US" altLang="en-US" sz="900" b="1">
                  <a:latin typeface="Calibri"/>
                </a:rPr>
                <a:t>Investments</a:t>
              </a:r>
            </a:p>
          </p:txBody>
        </p:sp>
        <p:sp>
          <p:nvSpPr>
            <p:cNvPr id="266" name="AutoShape 30">
              <a:extLst>
                <a:ext uri="{FF2B5EF4-FFF2-40B4-BE49-F238E27FC236}">
                  <a16:creationId xmlns:a16="http://schemas.microsoft.com/office/drawing/2014/main" id="{C4BF8CA5-4372-3AF1-538E-E3C8E34C56DC}"/>
                </a:ext>
              </a:extLst>
            </p:cNvPr>
            <p:cNvSpPr>
              <a:spLocks/>
            </p:cNvSpPr>
            <p:nvPr/>
          </p:nvSpPr>
          <p:spPr bwMode="auto">
            <a:xfrm>
              <a:off x="2523171" y="995849"/>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INCITE Investment Fund</a:t>
              </a:r>
            </a:p>
          </p:txBody>
        </p:sp>
        <p:sp>
          <p:nvSpPr>
            <p:cNvPr id="6" name="AutoShape 30">
              <a:extLst>
                <a:ext uri="{FF2B5EF4-FFF2-40B4-BE49-F238E27FC236}">
                  <a16:creationId xmlns:a16="http://schemas.microsoft.com/office/drawing/2014/main" id="{F366ADD0-46BF-A161-106C-422D8FFC7393}"/>
                </a:ext>
              </a:extLst>
            </p:cNvPr>
            <p:cNvSpPr>
              <a:spLocks/>
            </p:cNvSpPr>
            <p:nvPr/>
          </p:nvSpPr>
          <p:spPr bwMode="auto">
            <a:xfrm>
              <a:off x="3610298" y="1004754"/>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Pitch Deck Development</a:t>
              </a:r>
            </a:p>
          </p:txBody>
        </p:sp>
        <p:sp>
          <p:nvSpPr>
            <p:cNvPr id="7" name="AutoShape 30">
              <a:extLst>
                <a:ext uri="{FF2B5EF4-FFF2-40B4-BE49-F238E27FC236}">
                  <a16:creationId xmlns:a16="http://schemas.microsoft.com/office/drawing/2014/main" id="{8703754E-903A-F551-E091-351C1E729055}"/>
                </a:ext>
              </a:extLst>
            </p:cNvPr>
            <p:cNvSpPr>
              <a:spLocks/>
            </p:cNvSpPr>
            <p:nvPr/>
          </p:nvSpPr>
          <p:spPr bwMode="auto">
            <a:xfrm>
              <a:off x="4688527" y="1355097"/>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SOHR Grants</a:t>
              </a:r>
            </a:p>
          </p:txBody>
        </p:sp>
        <p:sp>
          <p:nvSpPr>
            <p:cNvPr id="8" name="AutoShape 30">
              <a:extLst>
                <a:ext uri="{FF2B5EF4-FFF2-40B4-BE49-F238E27FC236}">
                  <a16:creationId xmlns:a16="http://schemas.microsoft.com/office/drawing/2014/main" id="{CF19CA49-79D3-A211-14AF-367DFECC3B0D}"/>
                </a:ext>
              </a:extLst>
            </p:cNvPr>
            <p:cNvSpPr>
              <a:spLocks/>
            </p:cNvSpPr>
            <p:nvPr/>
          </p:nvSpPr>
          <p:spPr bwMode="auto">
            <a:xfrm>
              <a:off x="4688527" y="1677602"/>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Firestarter Pitches</a:t>
              </a:r>
            </a:p>
          </p:txBody>
        </p:sp>
        <p:sp>
          <p:nvSpPr>
            <p:cNvPr id="9" name="AutoShape 30">
              <a:extLst>
                <a:ext uri="{FF2B5EF4-FFF2-40B4-BE49-F238E27FC236}">
                  <a16:creationId xmlns:a16="http://schemas.microsoft.com/office/drawing/2014/main" id="{80017FBC-80D2-D799-01F5-2DC2473AC4DC}"/>
                </a:ext>
              </a:extLst>
            </p:cNvPr>
            <p:cNvSpPr>
              <a:spLocks/>
            </p:cNvSpPr>
            <p:nvPr/>
          </p:nvSpPr>
          <p:spPr bwMode="auto">
            <a:xfrm>
              <a:off x="4688527" y="1998818"/>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Entrepreneur Conferences</a:t>
              </a:r>
            </a:p>
          </p:txBody>
        </p:sp>
        <p:sp>
          <p:nvSpPr>
            <p:cNvPr id="11" name="AutoShape 30">
              <a:extLst>
                <a:ext uri="{FF2B5EF4-FFF2-40B4-BE49-F238E27FC236}">
                  <a16:creationId xmlns:a16="http://schemas.microsoft.com/office/drawing/2014/main" id="{FA07ACF1-8729-BEF0-6EB2-0561F92ACB85}"/>
                </a:ext>
              </a:extLst>
            </p:cNvPr>
            <p:cNvSpPr>
              <a:spLocks/>
            </p:cNvSpPr>
            <p:nvPr/>
          </p:nvSpPr>
          <p:spPr bwMode="auto">
            <a:xfrm>
              <a:off x="2530759" y="1355097"/>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SBIR Drafting Grants</a:t>
              </a:r>
            </a:p>
          </p:txBody>
        </p:sp>
        <p:sp>
          <p:nvSpPr>
            <p:cNvPr id="13" name="AutoShape 30">
              <a:extLst>
                <a:ext uri="{FF2B5EF4-FFF2-40B4-BE49-F238E27FC236}">
                  <a16:creationId xmlns:a16="http://schemas.microsoft.com/office/drawing/2014/main" id="{5327D373-272A-37BB-3D3B-ADA6E8731E49}"/>
                </a:ext>
              </a:extLst>
            </p:cNvPr>
            <p:cNvSpPr>
              <a:spLocks/>
            </p:cNvSpPr>
            <p:nvPr/>
          </p:nvSpPr>
          <p:spPr bwMode="auto">
            <a:xfrm>
              <a:off x="2530759" y="1677685"/>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SBIR Matching Fund</a:t>
              </a:r>
            </a:p>
          </p:txBody>
        </p:sp>
        <p:sp>
          <p:nvSpPr>
            <p:cNvPr id="15" name="AutoShape 30">
              <a:extLst>
                <a:ext uri="{FF2B5EF4-FFF2-40B4-BE49-F238E27FC236}">
                  <a16:creationId xmlns:a16="http://schemas.microsoft.com/office/drawing/2014/main" id="{59224698-A506-80BA-6573-261B753841DB}"/>
                </a:ext>
              </a:extLst>
            </p:cNvPr>
            <p:cNvSpPr>
              <a:spLocks/>
            </p:cNvSpPr>
            <p:nvPr/>
          </p:nvSpPr>
          <p:spPr bwMode="auto">
            <a:xfrm>
              <a:off x="2530759" y="2001979"/>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Investor Network Access</a:t>
              </a:r>
            </a:p>
          </p:txBody>
        </p:sp>
        <p:sp>
          <p:nvSpPr>
            <p:cNvPr id="17" name="AutoShape 30">
              <a:extLst>
                <a:ext uri="{FF2B5EF4-FFF2-40B4-BE49-F238E27FC236}">
                  <a16:creationId xmlns:a16="http://schemas.microsoft.com/office/drawing/2014/main" id="{2FC34B1F-04BE-C9A9-3DC5-69CE70316B77}"/>
                </a:ext>
              </a:extLst>
            </p:cNvPr>
            <p:cNvSpPr>
              <a:spLocks/>
            </p:cNvSpPr>
            <p:nvPr/>
          </p:nvSpPr>
          <p:spPr bwMode="auto">
            <a:xfrm>
              <a:off x="4670608" y="995849"/>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INCITE Investment Fund</a:t>
              </a:r>
            </a:p>
          </p:txBody>
        </p:sp>
        <p:sp>
          <p:nvSpPr>
            <p:cNvPr id="18" name="AutoShape 30">
              <a:extLst>
                <a:ext uri="{FF2B5EF4-FFF2-40B4-BE49-F238E27FC236}">
                  <a16:creationId xmlns:a16="http://schemas.microsoft.com/office/drawing/2014/main" id="{9CBDACE2-E3BA-98E1-7118-E0B6AA45CE2E}"/>
                </a:ext>
              </a:extLst>
            </p:cNvPr>
            <p:cNvSpPr>
              <a:spLocks/>
            </p:cNvSpPr>
            <p:nvPr/>
          </p:nvSpPr>
          <p:spPr bwMode="auto">
            <a:xfrm>
              <a:off x="2523171" y="2367393"/>
              <a:ext cx="985724" cy="262737"/>
            </a:xfrm>
            <a:prstGeom prst="flowChartTerminator">
              <a:avLst/>
            </a:prstGeom>
            <a:solidFill>
              <a:srgbClr val="376092"/>
            </a:solidFill>
            <a:ln w="12700">
              <a:solidFill>
                <a:schemeClr val="tx1"/>
              </a:solidFill>
              <a:prstDash val="sysDash"/>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bg1"/>
                  </a:solidFill>
                  <a:latin typeface="+mn-lt"/>
                  <a:cs typeface="Arial" panose="020B0604020202020204" pitchFamily="34" charset="0"/>
                </a:rPr>
                <a:t>VU Series A Fund (soon)</a:t>
              </a:r>
            </a:p>
          </p:txBody>
        </p:sp>
        <p:sp>
          <p:nvSpPr>
            <p:cNvPr id="19" name="AutoShape 30">
              <a:extLst>
                <a:ext uri="{FF2B5EF4-FFF2-40B4-BE49-F238E27FC236}">
                  <a16:creationId xmlns:a16="http://schemas.microsoft.com/office/drawing/2014/main" id="{83C91A24-830F-DECD-AEEA-E00547142A4A}"/>
                </a:ext>
              </a:extLst>
            </p:cNvPr>
            <p:cNvSpPr>
              <a:spLocks/>
            </p:cNvSpPr>
            <p:nvPr/>
          </p:nvSpPr>
          <p:spPr bwMode="auto">
            <a:xfrm>
              <a:off x="3610298" y="2376298"/>
              <a:ext cx="985724" cy="262737"/>
            </a:xfrm>
            <a:prstGeom prst="flowChartTerminator">
              <a:avLst/>
            </a:prstGeom>
            <a:solidFill>
              <a:schemeClr val="accent1"/>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700" b="1">
                  <a:solidFill>
                    <a:schemeClr val="tx1"/>
                  </a:solidFill>
                  <a:latin typeface="+mn-lt"/>
                  <a:cs typeface="Arial" panose="020B0604020202020204" pitchFamily="34" charset="0"/>
                </a:rPr>
                <a:t>VUMC – Brock Center Seed Funding</a:t>
              </a:r>
            </a:p>
          </p:txBody>
        </p:sp>
        <p:sp>
          <p:nvSpPr>
            <p:cNvPr id="20" name="AutoShape 30">
              <a:extLst>
                <a:ext uri="{FF2B5EF4-FFF2-40B4-BE49-F238E27FC236}">
                  <a16:creationId xmlns:a16="http://schemas.microsoft.com/office/drawing/2014/main" id="{1398B75D-F006-2BB4-5148-DE638DEC5116}"/>
                </a:ext>
              </a:extLst>
            </p:cNvPr>
            <p:cNvSpPr>
              <a:spLocks/>
            </p:cNvSpPr>
            <p:nvPr/>
          </p:nvSpPr>
          <p:spPr bwMode="auto">
            <a:xfrm>
              <a:off x="4670608" y="2367393"/>
              <a:ext cx="985724" cy="262737"/>
            </a:xfrm>
            <a:prstGeom prst="flowChartTerminator">
              <a:avLst/>
            </a:prstGeom>
            <a:solidFill>
              <a:srgbClr val="376092"/>
            </a:solidFill>
            <a:ln w="12700">
              <a:solidFill>
                <a:schemeClr val="tx1"/>
              </a:solidFill>
              <a:prstDash val="sysDash"/>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bg1"/>
                  </a:solidFill>
                  <a:latin typeface="+mn-lt"/>
                  <a:cs typeface="Arial" panose="020B0604020202020204" pitchFamily="34" charset="0"/>
                </a:rPr>
                <a:t>VU Seed Fund (soon)</a:t>
              </a:r>
            </a:p>
          </p:txBody>
        </p:sp>
      </p:grpSp>
      <p:sp>
        <p:nvSpPr>
          <p:cNvPr id="36" name="AutoShape 30">
            <a:extLst>
              <a:ext uri="{FF2B5EF4-FFF2-40B4-BE49-F238E27FC236}">
                <a16:creationId xmlns:a16="http://schemas.microsoft.com/office/drawing/2014/main" id="{0C1D52E3-7568-7279-60BC-56E5823ED792}"/>
              </a:ext>
            </a:extLst>
          </p:cNvPr>
          <p:cNvSpPr>
            <a:spLocks/>
          </p:cNvSpPr>
          <p:nvPr/>
        </p:nvSpPr>
        <p:spPr bwMode="auto">
          <a:xfrm>
            <a:off x="275726" y="4558722"/>
            <a:ext cx="936445" cy="262737"/>
          </a:xfrm>
          <a:prstGeom prst="flowChartTerminator">
            <a:avLst/>
          </a:prstGeom>
          <a:solidFill>
            <a:srgbClr val="ECB748"/>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Mentor Program</a:t>
            </a:r>
          </a:p>
        </p:txBody>
      </p:sp>
      <p:sp>
        <p:nvSpPr>
          <p:cNvPr id="37" name="AutoShape 30">
            <a:extLst>
              <a:ext uri="{FF2B5EF4-FFF2-40B4-BE49-F238E27FC236}">
                <a16:creationId xmlns:a16="http://schemas.microsoft.com/office/drawing/2014/main" id="{0717634C-A4B9-8118-1D38-B6C44D387B8A}"/>
              </a:ext>
            </a:extLst>
          </p:cNvPr>
          <p:cNvSpPr>
            <a:spLocks/>
          </p:cNvSpPr>
          <p:nvPr/>
        </p:nvSpPr>
        <p:spPr bwMode="auto">
          <a:xfrm>
            <a:off x="1368868" y="3553627"/>
            <a:ext cx="936445" cy="262737"/>
          </a:xfrm>
          <a:prstGeom prst="flowChartTerminator">
            <a:avLst/>
          </a:prstGeom>
          <a:solidFill>
            <a:srgbClr val="ECB748"/>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CTTC EIR</a:t>
            </a:r>
          </a:p>
          <a:p>
            <a:pPr algn="ctr" defTabSz="457189"/>
            <a:r>
              <a:rPr lang="en-US" altLang="en-US" sz="800" b="1">
                <a:solidFill>
                  <a:schemeClr val="tx1"/>
                </a:solidFill>
                <a:latin typeface="+mn-lt"/>
                <a:cs typeface="Arial" panose="020B0604020202020204" pitchFamily="34" charset="0"/>
              </a:rPr>
              <a:t>Program</a:t>
            </a:r>
          </a:p>
        </p:txBody>
      </p:sp>
      <p:sp>
        <p:nvSpPr>
          <p:cNvPr id="38" name="AutoShape 30">
            <a:extLst>
              <a:ext uri="{FF2B5EF4-FFF2-40B4-BE49-F238E27FC236}">
                <a16:creationId xmlns:a16="http://schemas.microsoft.com/office/drawing/2014/main" id="{84FDD4CC-F31F-1AE8-B453-22C5C7C58168}"/>
              </a:ext>
            </a:extLst>
          </p:cNvPr>
          <p:cNvSpPr>
            <a:spLocks/>
          </p:cNvSpPr>
          <p:nvPr/>
        </p:nvSpPr>
        <p:spPr bwMode="auto">
          <a:xfrm>
            <a:off x="1368868" y="3910897"/>
            <a:ext cx="936445" cy="262737"/>
          </a:xfrm>
          <a:prstGeom prst="flowChartTerminator">
            <a:avLst/>
          </a:prstGeom>
          <a:solidFill>
            <a:srgbClr val="ECB748"/>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Brock/EI2</a:t>
            </a:r>
          </a:p>
          <a:p>
            <a:pPr algn="ctr" defTabSz="457189"/>
            <a:r>
              <a:rPr lang="en-US" altLang="en-US" sz="800" b="1">
                <a:solidFill>
                  <a:schemeClr val="tx1"/>
                </a:solidFill>
                <a:latin typeface="+mn-lt"/>
                <a:cs typeface="Arial" panose="020B0604020202020204" pitchFamily="34" charset="0"/>
              </a:rPr>
              <a:t>Lecture Series</a:t>
            </a:r>
          </a:p>
        </p:txBody>
      </p:sp>
      <p:sp>
        <p:nvSpPr>
          <p:cNvPr id="39" name="AutoShape 30">
            <a:extLst>
              <a:ext uri="{FF2B5EF4-FFF2-40B4-BE49-F238E27FC236}">
                <a16:creationId xmlns:a16="http://schemas.microsoft.com/office/drawing/2014/main" id="{E159028A-A23A-AE90-65D7-47A378647067}"/>
              </a:ext>
            </a:extLst>
          </p:cNvPr>
          <p:cNvSpPr>
            <a:spLocks/>
          </p:cNvSpPr>
          <p:nvPr/>
        </p:nvSpPr>
        <p:spPr bwMode="auto">
          <a:xfrm>
            <a:off x="1368868" y="4262040"/>
            <a:ext cx="936445" cy="262737"/>
          </a:xfrm>
          <a:prstGeom prst="flowChartTerminator">
            <a:avLst/>
          </a:prstGeom>
          <a:solidFill>
            <a:srgbClr val="ECB748"/>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Launch TN </a:t>
            </a:r>
          </a:p>
          <a:p>
            <a:pPr algn="ctr" defTabSz="457189"/>
            <a:r>
              <a:rPr lang="en-US" altLang="en-US" sz="800" b="1">
                <a:solidFill>
                  <a:schemeClr val="tx1"/>
                </a:solidFill>
                <a:latin typeface="+mn-lt"/>
                <a:cs typeface="Arial" panose="020B0604020202020204" pitchFamily="34" charset="0"/>
              </a:rPr>
              <a:t>Mentor Networks</a:t>
            </a:r>
          </a:p>
        </p:txBody>
      </p:sp>
      <p:sp>
        <p:nvSpPr>
          <p:cNvPr id="40" name="AutoShape 30">
            <a:extLst>
              <a:ext uri="{FF2B5EF4-FFF2-40B4-BE49-F238E27FC236}">
                <a16:creationId xmlns:a16="http://schemas.microsoft.com/office/drawing/2014/main" id="{0072F236-40C2-A3F9-CAEA-F54510FA09DF}"/>
              </a:ext>
            </a:extLst>
          </p:cNvPr>
          <p:cNvSpPr>
            <a:spLocks/>
          </p:cNvSpPr>
          <p:nvPr/>
        </p:nvSpPr>
        <p:spPr bwMode="auto">
          <a:xfrm>
            <a:off x="3634937" y="3110348"/>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Business Model Development</a:t>
            </a:r>
          </a:p>
        </p:txBody>
      </p:sp>
      <p:sp>
        <p:nvSpPr>
          <p:cNvPr id="42" name="AutoShape 30">
            <a:extLst>
              <a:ext uri="{FF2B5EF4-FFF2-40B4-BE49-F238E27FC236}">
                <a16:creationId xmlns:a16="http://schemas.microsoft.com/office/drawing/2014/main" id="{FD665D65-ABE0-A051-44D2-0B9161011532}"/>
              </a:ext>
            </a:extLst>
          </p:cNvPr>
          <p:cNvSpPr>
            <a:spLocks/>
          </p:cNvSpPr>
          <p:nvPr/>
        </p:nvSpPr>
        <p:spPr bwMode="auto">
          <a:xfrm>
            <a:off x="2548208" y="3410861"/>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Operational Support</a:t>
            </a:r>
          </a:p>
        </p:txBody>
      </p:sp>
      <p:sp>
        <p:nvSpPr>
          <p:cNvPr id="43" name="AutoShape 30">
            <a:extLst>
              <a:ext uri="{FF2B5EF4-FFF2-40B4-BE49-F238E27FC236}">
                <a16:creationId xmlns:a16="http://schemas.microsoft.com/office/drawing/2014/main" id="{8D402529-7935-4E30-B5F7-63A8DC35A5F1}"/>
              </a:ext>
            </a:extLst>
          </p:cNvPr>
          <p:cNvSpPr>
            <a:spLocks/>
          </p:cNvSpPr>
          <p:nvPr/>
        </p:nvSpPr>
        <p:spPr bwMode="auto">
          <a:xfrm>
            <a:off x="2547810" y="3110348"/>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Financial Modeling</a:t>
            </a:r>
          </a:p>
        </p:txBody>
      </p:sp>
      <p:sp>
        <p:nvSpPr>
          <p:cNvPr id="44" name="AutoShape 30">
            <a:extLst>
              <a:ext uri="{FF2B5EF4-FFF2-40B4-BE49-F238E27FC236}">
                <a16:creationId xmlns:a16="http://schemas.microsoft.com/office/drawing/2014/main" id="{2918AB79-828C-9EAA-7753-8E6C46CA8E91}"/>
              </a:ext>
            </a:extLst>
          </p:cNvPr>
          <p:cNvSpPr>
            <a:spLocks/>
          </p:cNvSpPr>
          <p:nvPr/>
        </p:nvSpPr>
        <p:spPr bwMode="auto">
          <a:xfrm>
            <a:off x="4695247" y="3110348"/>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Corporate Governance</a:t>
            </a:r>
          </a:p>
        </p:txBody>
      </p:sp>
      <p:sp>
        <p:nvSpPr>
          <p:cNvPr id="46" name="AutoShape 30">
            <a:extLst>
              <a:ext uri="{FF2B5EF4-FFF2-40B4-BE49-F238E27FC236}">
                <a16:creationId xmlns:a16="http://schemas.microsoft.com/office/drawing/2014/main" id="{EEE8D40C-9B48-0379-8A42-0D5FA9C90230}"/>
              </a:ext>
            </a:extLst>
          </p:cNvPr>
          <p:cNvSpPr>
            <a:spLocks/>
          </p:cNvSpPr>
          <p:nvPr/>
        </p:nvSpPr>
        <p:spPr bwMode="auto">
          <a:xfrm>
            <a:off x="3634937" y="4647961"/>
            <a:ext cx="961085" cy="262737"/>
          </a:xfrm>
          <a:prstGeom prst="flowChartTerminator">
            <a:avLst/>
          </a:prstGeom>
          <a:solidFill>
            <a:srgbClr val="E46C0A"/>
          </a:solidFill>
          <a:ln w="12700">
            <a:solidFill>
              <a:schemeClr val="accent2">
                <a:lumMod val="50000"/>
              </a:schemeClr>
            </a:solidFill>
            <a:prstDash val="sysDash"/>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rgbClr val="FFFFFF"/>
                </a:solidFill>
                <a:latin typeface="+mn-lt"/>
                <a:cs typeface="Arial" panose="020B0604020202020204" pitchFamily="34" charset="0"/>
              </a:rPr>
              <a:t>Shared </a:t>
            </a:r>
            <a:r>
              <a:rPr lang="en-US" altLang="en-US" sz="800" b="1" err="1">
                <a:solidFill>
                  <a:srgbClr val="FFFFFF"/>
                </a:solidFill>
                <a:latin typeface="+mn-lt"/>
                <a:cs typeface="Arial" panose="020B0604020202020204" pitchFamily="34" charset="0"/>
              </a:rPr>
              <a:t>Wetlab</a:t>
            </a:r>
            <a:r>
              <a:rPr lang="en-US" altLang="en-US" sz="800" b="1">
                <a:solidFill>
                  <a:srgbClr val="FFFFFF"/>
                </a:solidFill>
                <a:latin typeface="+mn-lt"/>
                <a:cs typeface="Arial" panose="020B0604020202020204" pitchFamily="34" charset="0"/>
              </a:rPr>
              <a:t> Space (soon)</a:t>
            </a:r>
          </a:p>
        </p:txBody>
      </p:sp>
      <p:sp>
        <p:nvSpPr>
          <p:cNvPr id="47" name="AutoShape 30">
            <a:extLst>
              <a:ext uri="{FF2B5EF4-FFF2-40B4-BE49-F238E27FC236}">
                <a16:creationId xmlns:a16="http://schemas.microsoft.com/office/drawing/2014/main" id="{D7740B61-3FA1-6584-80F8-7A96880703EE}"/>
              </a:ext>
            </a:extLst>
          </p:cNvPr>
          <p:cNvSpPr>
            <a:spLocks/>
          </p:cNvSpPr>
          <p:nvPr/>
        </p:nvSpPr>
        <p:spPr bwMode="auto">
          <a:xfrm>
            <a:off x="2547810" y="4642646"/>
            <a:ext cx="961085" cy="262737"/>
          </a:xfrm>
          <a:prstGeom prst="flowChartTerminator">
            <a:avLst/>
          </a:prstGeom>
          <a:solidFill>
            <a:srgbClr val="E46C0A"/>
          </a:solidFill>
          <a:ln w="12700">
            <a:solidFill>
              <a:schemeClr val="accent2">
                <a:lumMod val="50000"/>
              </a:schemeClr>
            </a:solidFill>
            <a:prstDash val="sysDash"/>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rgbClr val="FFFFFF"/>
                </a:solidFill>
                <a:latin typeface="+mn-lt"/>
                <a:cs typeface="Arial" panose="020B0604020202020204" pitchFamily="34" charset="0"/>
              </a:rPr>
              <a:t>Accelerator Services (soon)</a:t>
            </a:r>
          </a:p>
        </p:txBody>
      </p:sp>
      <p:sp>
        <p:nvSpPr>
          <p:cNvPr id="48" name="AutoShape 30">
            <a:extLst>
              <a:ext uri="{FF2B5EF4-FFF2-40B4-BE49-F238E27FC236}">
                <a16:creationId xmlns:a16="http://schemas.microsoft.com/office/drawing/2014/main" id="{CE0A6504-8F35-E4D8-9AEB-689A4FD17BD7}"/>
              </a:ext>
            </a:extLst>
          </p:cNvPr>
          <p:cNvSpPr>
            <a:spLocks/>
          </p:cNvSpPr>
          <p:nvPr/>
        </p:nvSpPr>
        <p:spPr bwMode="auto">
          <a:xfrm>
            <a:off x="4695247" y="4649547"/>
            <a:ext cx="961085" cy="262737"/>
          </a:xfrm>
          <a:prstGeom prst="flowChartTerminator">
            <a:avLst/>
          </a:prstGeom>
          <a:solidFill>
            <a:srgbClr val="E46C0A"/>
          </a:solidFill>
          <a:ln w="12700">
            <a:solidFill>
              <a:schemeClr val="accent2">
                <a:lumMod val="50000"/>
              </a:schemeClr>
            </a:solidFill>
            <a:prstDash val="sysDash"/>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700" b="1">
                <a:solidFill>
                  <a:srgbClr val="FFFFFF"/>
                </a:solidFill>
                <a:latin typeface="+mn-lt"/>
                <a:cs typeface="Arial" panose="020B0604020202020204" pitchFamily="34" charset="0"/>
              </a:rPr>
              <a:t>Regional Graduation Space (soon)</a:t>
            </a:r>
          </a:p>
        </p:txBody>
      </p:sp>
      <p:sp>
        <p:nvSpPr>
          <p:cNvPr id="49" name="AutoShape 30">
            <a:extLst>
              <a:ext uri="{FF2B5EF4-FFF2-40B4-BE49-F238E27FC236}">
                <a16:creationId xmlns:a16="http://schemas.microsoft.com/office/drawing/2014/main" id="{CDCC0031-221C-8046-4F43-7DB755202748}"/>
              </a:ext>
            </a:extLst>
          </p:cNvPr>
          <p:cNvSpPr>
            <a:spLocks/>
          </p:cNvSpPr>
          <p:nvPr/>
        </p:nvSpPr>
        <p:spPr bwMode="auto">
          <a:xfrm>
            <a:off x="4688229" y="3465891"/>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Launch Incubator</a:t>
            </a:r>
          </a:p>
        </p:txBody>
      </p:sp>
      <p:sp>
        <p:nvSpPr>
          <p:cNvPr id="50" name="AutoShape 30">
            <a:extLst>
              <a:ext uri="{FF2B5EF4-FFF2-40B4-BE49-F238E27FC236}">
                <a16:creationId xmlns:a16="http://schemas.microsoft.com/office/drawing/2014/main" id="{E5D40913-69D6-DEE3-2518-73B3FF699F93}"/>
              </a:ext>
            </a:extLst>
          </p:cNvPr>
          <p:cNvSpPr>
            <a:spLocks/>
          </p:cNvSpPr>
          <p:nvPr/>
        </p:nvSpPr>
        <p:spPr bwMode="auto">
          <a:xfrm>
            <a:off x="4688229" y="3849088"/>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Founder Program</a:t>
            </a:r>
          </a:p>
        </p:txBody>
      </p:sp>
      <p:sp>
        <p:nvSpPr>
          <p:cNvPr id="51" name="AutoShape 30">
            <a:extLst>
              <a:ext uri="{FF2B5EF4-FFF2-40B4-BE49-F238E27FC236}">
                <a16:creationId xmlns:a16="http://schemas.microsoft.com/office/drawing/2014/main" id="{A2658FFC-1B8A-EF3C-3C70-FB5113CD7516}"/>
              </a:ext>
            </a:extLst>
          </p:cNvPr>
          <p:cNvSpPr>
            <a:spLocks/>
          </p:cNvSpPr>
          <p:nvPr/>
        </p:nvSpPr>
        <p:spPr bwMode="auto">
          <a:xfrm>
            <a:off x="4688229" y="4259857"/>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err="1">
                <a:solidFill>
                  <a:schemeClr val="tx1"/>
                </a:solidFill>
                <a:latin typeface="+mn-lt"/>
                <a:cs typeface="Arial" panose="020B0604020202020204" pitchFamily="34" charset="0"/>
              </a:rPr>
              <a:t>Wond’ry</a:t>
            </a:r>
            <a:r>
              <a:rPr lang="en-US" altLang="en-US" sz="800" b="1">
                <a:solidFill>
                  <a:schemeClr val="tx1"/>
                </a:solidFill>
                <a:latin typeface="+mn-lt"/>
                <a:cs typeface="Arial" panose="020B0604020202020204" pitchFamily="34" charset="0"/>
              </a:rPr>
              <a:t> </a:t>
            </a:r>
            <a:r>
              <a:rPr lang="en-US" altLang="en-US" sz="800" b="1" err="1">
                <a:solidFill>
                  <a:schemeClr val="tx1"/>
                </a:solidFill>
                <a:latin typeface="+mn-lt"/>
                <a:cs typeface="Arial" panose="020B0604020202020204" pitchFamily="34" charset="0"/>
              </a:rPr>
              <a:t>Nuilder</a:t>
            </a:r>
            <a:r>
              <a:rPr lang="en-US" altLang="en-US" sz="800" b="1">
                <a:solidFill>
                  <a:schemeClr val="tx1"/>
                </a:solidFill>
                <a:latin typeface="+mn-lt"/>
                <a:cs typeface="Arial" panose="020B0604020202020204" pitchFamily="34" charset="0"/>
              </a:rPr>
              <a:t> Program</a:t>
            </a:r>
          </a:p>
        </p:txBody>
      </p:sp>
      <p:sp>
        <p:nvSpPr>
          <p:cNvPr id="52" name="AutoShape 30">
            <a:extLst>
              <a:ext uri="{FF2B5EF4-FFF2-40B4-BE49-F238E27FC236}">
                <a16:creationId xmlns:a16="http://schemas.microsoft.com/office/drawing/2014/main" id="{309FBE69-C99A-DEE2-56C1-E50C617E37D1}"/>
              </a:ext>
            </a:extLst>
          </p:cNvPr>
          <p:cNvSpPr>
            <a:spLocks/>
          </p:cNvSpPr>
          <p:nvPr/>
        </p:nvSpPr>
        <p:spPr bwMode="auto">
          <a:xfrm>
            <a:off x="2548208" y="3717488"/>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600" b="1">
                <a:solidFill>
                  <a:schemeClr val="tx1"/>
                </a:solidFill>
                <a:latin typeface="+mn-lt"/>
                <a:cs typeface="Arial" panose="020B0604020202020204" pitchFamily="34" charset="0"/>
              </a:rPr>
              <a:t>Formation/ Incorporation Assistance</a:t>
            </a:r>
          </a:p>
        </p:txBody>
      </p:sp>
      <p:sp>
        <p:nvSpPr>
          <p:cNvPr id="53" name="AutoShape 30">
            <a:extLst>
              <a:ext uri="{FF2B5EF4-FFF2-40B4-BE49-F238E27FC236}">
                <a16:creationId xmlns:a16="http://schemas.microsoft.com/office/drawing/2014/main" id="{40687CD5-5F5E-B1BB-5FD7-24F051C3237D}"/>
              </a:ext>
            </a:extLst>
          </p:cNvPr>
          <p:cNvSpPr>
            <a:spLocks/>
          </p:cNvSpPr>
          <p:nvPr/>
        </p:nvSpPr>
        <p:spPr bwMode="auto">
          <a:xfrm>
            <a:off x="2548208" y="4027118"/>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Brock Center – EIR Executive Mgmt.</a:t>
            </a:r>
          </a:p>
        </p:txBody>
      </p:sp>
      <p:sp>
        <p:nvSpPr>
          <p:cNvPr id="54" name="AutoShape 30">
            <a:extLst>
              <a:ext uri="{FF2B5EF4-FFF2-40B4-BE49-F238E27FC236}">
                <a16:creationId xmlns:a16="http://schemas.microsoft.com/office/drawing/2014/main" id="{D1D526D8-2F42-8B03-D252-1AC431DF08B8}"/>
              </a:ext>
            </a:extLst>
          </p:cNvPr>
          <p:cNvSpPr>
            <a:spLocks/>
          </p:cNvSpPr>
          <p:nvPr/>
        </p:nvSpPr>
        <p:spPr bwMode="auto">
          <a:xfrm>
            <a:off x="2548208" y="4335661"/>
            <a:ext cx="961085" cy="262737"/>
          </a:xfrm>
          <a:prstGeom prst="flowChartTerminator">
            <a:avLst/>
          </a:prstGeom>
          <a:solidFill>
            <a:srgbClr val="F79646"/>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Talent Recruitment</a:t>
            </a:r>
          </a:p>
        </p:txBody>
      </p:sp>
      <p:grpSp>
        <p:nvGrpSpPr>
          <p:cNvPr id="5" name="Group 4">
            <a:extLst>
              <a:ext uri="{FF2B5EF4-FFF2-40B4-BE49-F238E27FC236}">
                <a16:creationId xmlns:a16="http://schemas.microsoft.com/office/drawing/2014/main" id="{9CBB915C-E822-4C4A-A04D-8E0AAC5FFCF5}"/>
              </a:ext>
            </a:extLst>
          </p:cNvPr>
          <p:cNvGrpSpPr/>
          <p:nvPr/>
        </p:nvGrpSpPr>
        <p:grpSpPr>
          <a:xfrm>
            <a:off x="5901006" y="3949465"/>
            <a:ext cx="3055833" cy="987608"/>
            <a:chOff x="5901006" y="3974529"/>
            <a:chExt cx="3055833" cy="987608"/>
          </a:xfrm>
        </p:grpSpPr>
        <p:sp>
          <p:nvSpPr>
            <p:cNvPr id="14" name="Oval 13">
              <a:extLst>
                <a:ext uri="{FF2B5EF4-FFF2-40B4-BE49-F238E27FC236}">
                  <a16:creationId xmlns:a16="http://schemas.microsoft.com/office/drawing/2014/main" id="{DED8BD1B-D9BB-13F8-A93F-6701BDB23AB8}"/>
                </a:ext>
              </a:extLst>
            </p:cNvPr>
            <p:cNvSpPr/>
            <p:nvPr/>
          </p:nvSpPr>
          <p:spPr>
            <a:xfrm>
              <a:off x="6950498" y="3974529"/>
              <a:ext cx="987610" cy="9876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903F1DBC-68ED-D8D1-DF16-8B5EA105F617}"/>
                </a:ext>
              </a:extLst>
            </p:cNvPr>
            <p:cNvSpPr/>
            <p:nvPr/>
          </p:nvSpPr>
          <p:spPr>
            <a:xfrm>
              <a:off x="7038905" y="4062936"/>
              <a:ext cx="810796" cy="810795"/>
            </a:xfrm>
            <a:prstGeom prst="ellipse">
              <a:avLst/>
            </a:prstGeom>
            <a:solidFill>
              <a:schemeClr val="bg1">
                <a:lumMod val="95000"/>
              </a:schemeClr>
            </a:solidFill>
            <a:ln>
              <a:noFill/>
            </a:ln>
            <a:effectLst>
              <a:outerShdw blurRad="317500" dist="317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4" name="TextBox 273">
              <a:extLst>
                <a:ext uri="{FF2B5EF4-FFF2-40B4-BE49-F238E27FC236}">
                  <a16:creationId xmlns:a16="http://schemas.microsoft.com/office/drawing/2014/main" id="{DFBA4AE9-5CF1-6CA8-CB45-E2119C54D34E}"/>
                </a:ext>
              </a:extLst>
            </p:cNvPr>
            <p:cNvSpPr txBox="1"/>
            <p:nvPr/>
          </p:nvSpPr>
          <p:spPr>
            <a:xfrm>
              <a:off x="7057011" y="4202012"/>
              <a:ext cx="761857" cy="415498"/>
            </a:xfrm>
            <a:prstGeom prst="rect">
              <a:avLst/>
            </a:prstGeom>
            <a:noFill/>
          </p:spPr>
          <p:txBody>
            <a:bodyPr wrap="square">
              <a:spAutoFit/>
            </a:bodyPr>
            <a:lstStyle/>
            <a:p>
              <a:pPr algn="ctr" defTabSz="457189"/>
              <a:r>
                <a:rPr lang="en-US" altLang="en-US" sz="1050" b="1">
                  <a:latin typeface="Calibri"/>
                </a:rPr>
                <a:t>Additional Resources</a:t>
              </a:r>
            </a:p>
          </p:txBody>
        </p:sp>
        <p:sp>
          <p:nvSpPr>
            <p:cNvPr id="55" name="AutoShape 30">
              <a:extLst>
                <a:ext uri="{FF2B5EF4-FFF2-40B4-BE49-F238E27FC236}">
                  <a16:creationId xmlns:a16="http://schemas.microsoft.com/office/drawing/2014/main" id="{5739FDB4-6923-382A-F1C2-87EE1EF38AFC}"/>
                </a:ext>
              </a:extLst>
            </p:cNvPr>
            <p:cNvSpPr>
              <a:spLocks/>
            </p:cNvSpPr>
            <p:nvPr/>
          </p:nvSpPr>
          <p:spPr bwMode="auto">
            <a:xfrm>
              <a:off x="5901006" y="4186405"/>
              <a:ext cx="961085" cy="262737"/>
            </a:xfrm>
            <a:prstGeom prst="flowChartTerminator">
              <a:avLst/>
            </a:prstGeom>
            <a:solidFill>
              <a:srgbClr val="A18CBA"/>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Workforce Development</a:t>
              </a:r>
            </a:p>
          </p:txBody>
        </p:sp>
        <p:sp>
          <p:nvSpPr>
            <p:cNvPr id="56" name="AutoShape 30">
              <a:extLst>
                <a:ext uri="{FF2B5EF4-FFF2-40B4-BE49-F238E27FC236}">
                  <a16:creationId xmlns:a16="http://schemas.microsoft.com/office/drawing/2014/main" id="{FA695810-DA25-53B5-38AD-13627AC0CC4B}"/>
                </a:ext>
              </a:extLst>
            </p:cNvPr>
            <p:cNvSpPr>
              <a:spLocks/>
            </p:cNvSpPr>
            <p:nvPr/>
          </p:nvSpPr>
          <p:spPr bwMode="auto">
            <a:xfrm>
              <a:off x="5901006" y="4491340"/>
              <a:ext cx="961085" cy="262737"/>
            </a:xfrm>
            <a:prstGeom prst="flowChartTerminator">
              <a:avLst/>
            </a:prstGeom>
            <a:solidFill>
              <a:srgbClr val="A18CBA"/>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Alumni Engagement</a:t>
              </a:r>
            </a:p>
          </p:txBody>
        </p:sp>
        <p:sp>
          <p:nvSpPr>
            <p:cNvPr id="57" name="AutoShape 30">
              <a:extLst>
                <a:ext uri="{FF2B5EF4-FFF2-40B4-BE49-F238E27FC236}">
                  <a16:creationId xmlns:a16="http://schemas.microsoft.com/office/drawing/2014/main" id="{8E59B302-5544-69E0-96AB-684266E76A70}"/>
                </a:ext>
              </a:extLst>
            </p:cNvPr>
            <p:cNvSpPr>
              <a:spLocks/>
            </p:cNvSpPr>
            <p:nvPr/>
          </p:nvSpPr>
          <p:spPr bwMode="auto">
            <a:xfrm>
              <a:off x="7995754" y="4186405"/>
              <a:ext cx="961085" cy="262737"/>
            </a:xfrm>
            <a:prstGeom prst="flowChartTerminator">
              <a:avLst/>
            </a:prstGeom>
            <a:solidFill>
              <a:srgbClr val="A18CBA"/>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600" b="1">
                  <a:solidFill>
                    <a:schemeClr val="tx1"/>
                  </a:solidFill>
                  <a:latin typeface="+mn-lt"/>
                  <a:cs typeface="Arial" panose="020B0604020202020204" pitchFamily="34" charset="0"/>
                </a:rPr>
                <a:t>Corporate Partnership Development</a:t>
              </a:r>
            </a:p>
          </p:txBody>
        </p:sp>
        <p:sp>
          <p:nvSpPr>
            <p:cNvPr id="58" name="AutoShape 30">
              <a:extLst>
                <a:ext uri="{FF2B5EF4-FFF2-40B4-BE49-F238E27FC236}">
                  <a16:creationId xmlns:a16="http://schemas.microsoft.com/office/drawing/2014/main" id="{CA666107-1F32-B122-AF2D-445133A36E03}"/>
                </a:ext>
              </a:extLst>
            </p:cNvPr>
            <p:cNvSpPr>
              <a:spLocks/>
            </p:cNvSpPr>
            <p:nvPr/>
          </p:nvSpPr>
          <p:spPr bwMode="auto">
            <a:xfrm>
              <a:off x="7995754" y="4491340"/>
              <a:ext cx="961085" cy="262737"/>
            </a:xfrm>
            <a:prstGeom prst="flowChartTerminator">
              <a:avLst/>
            </a:prstGeom>
            <a:solidFill>
              <a:srgbClr val="A18CBA"/>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defTabSz="457189"/>
              <a:r>
                <a:rPr lang="en-US" altLang="en-US" sz="800" b="1">
                  <a:solidFill>
                    <a:schemeClr val="tx1"/>
                  </a:solidFill>
                  <a:latin typeface="+mn-lt"/>
                  <a:cs typeface="Arial" panose="020B0604020202020204" pitchFamily="34" charset="0"/>
                </a:rPr>
                <a:t>Entrepreneur’s Club/Network</a:t>
              </a:r>
            </a:p>
          </p:txBody>
        </p:sp>
      </p:grpSp>
      <p:sp>
        <p:nvSpPr>
          <p:cNvPr id="90" name="Title 2">
            <a:extLst>
              <a:ext uri="{FF2B5EF4-FFF2-40B4-BE49-F238E27FC236}">
                <a16:creationId xmlns:a16="http://schemas.microsoft.com/office/drawing/2014/main" id="{B048DE64-E038-4FF8-AB53-379C14F4D049}"/>
              </a:ext>
            </a:extLst>
          </p:cNvPr>
          <p:cNvSpPr>
            <a:spLocks noGrp="1"/>
          </p:cNvSpPr>
          <p:nvPr>
            <p:ph type="title"/>
          </p:nvPr>
        </p:nvSpPr>
        <p:spPr>
          <a:xfrm>
            <a:off x="255072" y="82215"/>
            <a:ext cx="5805651" cy="706119"/>
          </a:xfrm>
        </p:spPr>
        <p:txBody>
          <a:bodyPr>
            <a:noAutofit/>
          </a:bodyPr>
          <a:lstStyle/>
          <a:p>
            <a:pPr algn="l"/>
            <a:r>
              <a:rPr lang="en-US" sz="2400" b="0">
                <a:solidFill>
                  <a:schemeClr val="bg1"/>
                </a:solidFill>
                <a:latin typeface="+mn-lt"/>
              </a:rPr>
              <a:t>Vanderbilt’s Dynamic Innovation Ecosystem</a:t>
            </a:r>
            <a:endParaRPr lang="en-US" sz="2400" b="0">
              <a:latin typeface="+mn-lt"/>
            </a:endParaRPr>
          </a:p>
        </p:txBody>
      </p:sp>
    </p:spTree>
    <p:extLst>
      <p:ext uri="{BB962C8B-B14F-4D97-AF65-F5344CB8AC3E}">
        <p14:creationId xmlns:p14="http://schemas.microsoft.com/office/powerpoint/2010/main" val="375278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BDDB-5EDE-4E8D-AF80-E88191FE39C9}"/>
              </a:ext>
            </a:extLst>
          </p:cNvPr>
          <p:cNvSpPr>
            <a:spLocks noGrp="1"/>
          </p:cNvSpPr>
          <p:nvPr>
            <p:ph type="title"/>
          </p:nvPr>
        </p:nvSpPr>
        <p:spPr>
          <a:xfrm>
            <a:off x="-193017" y="20605"/>
            <a:ext cx="6164365" cy="857250"/>
          </a:xfrm>
        </p:spPr>
        <p:txBody>
          <a:bodyPr>
            <a:noAutofit/>
          </a:bodyPr>
          <a:lstStyle/>
          <a:p>
            <a:r>
              <a:rPr lang="en-US" sz="2400" dirty="0">
                <a:solidFill>
                  <a:schemeClr val="bg1"/>
                </a:solidFill>
              </a:rPr>
              <a:t>Vanderbilt New Venture Model Highlights</a:t>
            </a:r>
            <a:endParaRPr lang="en-US" sz="2400" dirty="0"/>
          </a:p>
        </p:txBody>
      </p:sp>
      <p:grpSp>
        <p:nvGrpSpPr>
          <p:cNvPr id="115" name="Group 114">
            <a:extLst>
              <a:ext uri="{FF2B5EF4-FFF2-40B4-BE49-F238E27FC236}">
                <a16:creationId xmlns:a16="http://schemas.microsoft.com/office/drawing/2014/main" id="{E26769FF-EF60-25A0-CCA5-99FE67FBD54A}"/>
              </a:ext>
            </a:extLst>
          </p:cNvPr>
          <p:cNvGrpSpPr/>
          <p:nvPr/>
        </p:nvGrpSpPr>
        <p:grpSpPr>
          <a:xfrm>
            <a:off x="3690686" y="2940439"/>
            <a:ext cx="1010797" cy="809533"/>
            <a:chOff x="4650806" y="2940439"/>
            <a:chExt cx="1010797" cy="809533"/>
          </a:xfrm>
        </p:grpSpPr>
        <p:sp>
          <p:nvSpPr>
            <p:cNvPr id="57" name="Hexagon 56">
              <a:extLst>
                <a:ext uri="{FF2B5EF4-FFF2-40B4-BE49-F238E27FC236}">
                  <a16:creationId xmlns:a16="http://schemas.microsoft.com/office/drawing/2014/main" id="{20C63BA3-A9F4-F5C9-E3BA-C4A6ABA25F90}"/>
                </a:ext>
              </a:extLst>
            </p:cNvPr>
            <p:cNvSpPr>
              <a:spLocks noChangeAspect="1"/>
            </p:cNvSpPr>
            <p:nvPr/>
          </p:nvSpPr>
          <p:spPr>
            <a:xfrm>
              <a:off x="4650806" y="2940439"/>
              <a:ext cx="1010797" cy="809533"/>
            </a:xfrm>
            <a:prstGeom prst="hexagon">
              <a:avLst>
                <a:gd name="adj" fmla="val 30457"/>
                <a:gd name="vf" fmla="val 115470"/>
              </a:avLst>
            </a:prstGeom>
            <a:gradFill flip="none" rotWithShape="1">
              <a:gsLst>
                <a:gs pos="6000">
                  <a:srgbClr val="79A0A7"/>
                </a:gs>
                <a:gs pos="82000">
                  <a:srgbClr val="D0D1A5"/>
                </a:gs>
              </a:gsLst>
              <a:lin ang="19800000" scaled="0"/>
              <a:tileRect/>
            </a:gradFill>
            <a:ln w="19050" cap="flat" cmpd="sng" algn="ctr">
              <a:noFill/>
              <a:prstDash val="solid"/>
              <a:miter lim="800000"/>
            </a:ln>
            <a:effectLst/>
          </p:spPr>
          <p:txBody>
            <a:bodyPr rtlCol="0" anchor="ct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6532C44-0580-23BD-5FB2-D860907890BC}"/>
                </a:ext>
              </a:extLst>
            </p:cNvPr>
            <p:cNvSpPr txBox="1"/>
            <p:nvPr/>
          </p:nvSpPr>
          <p:spPr>
            <a:xfrm>
              <a:off x="4778076" y="3126745"/>
              <a:ext cx="803426" cy="461665"/>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Mentor</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Networks</a:t>
              </a:r>
            </a:p>
          </p:txBody>
        </p:sp>
      </p:grpSp>
      <p:grpSp>
        <p:nvGrpSpPr>
          <p:cNvPr id="118" name="Group 117">
            <a:extLst>
              <a:ext uri="{FF2B5EF4-FFF2-40B4-BE49-F238E27FC236}">
                <a16:creationId xmlns:a16="http://schemas.microsoft.com/office/drawing/2014/main" id="{03D022B1-FF8B-2A5A-1AE8-4BF63A49B30E}"/>
              </a:ext>
            </a:extLst>
          </p:cNvPr>
          <p:cNvGrpSpPr/>
          <p:nvPr/>
        </p:nvGrpSpPr>
        <p:grpSpPr>
          <a:xfrm>
            <a:off x="3685455" y="1690105"/>
            <a:ext cx="2589080" cy="2892473"/>
            <a:chOff x="4645575" y="1690105"/>
            <a:chExt cx="2589080" cy="2892473"/>
          </a:xfrm>
        </p:grpSpPr>
        <p:sp>
          <p:nvSpPr>
            <p:cNvPr id="72" name="Hexagon 71">
              <a:extLst>
                <a:ext uri="{FF2B5EF4-FFF2-40B4-BE49-F238E27FC236}">
                  <a16:creationId xmlns:a16="http://schemas.microsoft.com/office/drawing/2014/main" id="{9B2D3CF7-AF78-5C2D-1945-258DCD61E1D9}"/>
                </a:ext>
              </a:extLst>
            </p:cNvPr>
            <p:cNvSpPr>
              <a:spLocks noChangeAspect="1"/>
            </p:cNvSpPr>
            <p:nvPr/>
          </p:nvSpPr>
          <p:spPr>
            <a:xfrm>
              <a:off x="4645575" y="2101609"/>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F038D401-23F1-DC4F-21D6-57C2515A5AE2}"/>
                </a:ext>
              </a:extLst>
            </p:cNvPr>
            <p:cNvSpPr txBox="1"/>
            <p:nvPr/>
          </p:nvSpPr>
          <p:spPr>
            <a:xfrm>
              <a:off x="4679862" y="2224385"/>
              <a:ext cx="942223" cy="646331"/>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Business &amp; Financial Planning</a:t>
              </a:r>
            </a:p>
          </p:txBody>
        </p:sp>
        <p:grpSp>
          <p:nvGrpSpPr>
            <p:cNvPr id="117" name="Group 116">
              <a:extLst>
                <a:ext uri="{FF2B5EF4-FFF2-40B4-BE49-F238E27FC236}">
                  <a16:creationId xmlns:a16="http://schemas.microsoft.com/office/drawing/2014/main" id="{5CC5AFE4-13B2-78EB-6F13-360A61303739}"/>
                </a:ext>
              </a:extLst>
            </p:cNvPr>
            <p:cNvGrpSpPr/>
            <p:nvPr/>
          </p:nvGrpSpPr>
          <p:grpSpPr>
            <a:xfrm>
              <a:off x="5437666" y="1690105"/>
              <a:ext cx="1010797" cy="809533"/>
              <a:chOff x="5437666" y="1690105"/>
              <a:chExt cx="1010797" cy="809533"/>
            </a:xfrm>
          </p:grpSpPr>
          <p:sp>
            <p:nvSpPr>
              <p:cNvPr id="74" name="Hexagon 73">
                <a:extLst>
                  <a:ext uri="{FF2B5EF4-FFF2-40B4-BE49-F238E27FC236}">
                    <a16:creationId xmlns:a16="http://schemas.microsoft.com/office/drawing/2014/main" id="{14B438FA-6BC1-B21B-2AC8-175FFCFA69A7}"/>
                  </a:ext>
                </a:extLst>
              </p:cNvPr>
              <p:cNvSpPr>
                <a:spLocks noChangeAspect="1"/>
              </p:cNvSpPr>
              <p:nvPr/>
            </p:nvSpPr>
            <p:spPr>
              <a:xfrm>
                <a:off x="5437666" y="1690105"/>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297285B1-FA27-F9D6-BCA8-AB5DDEA1B21A}"/>
                  </a:ext>
                </a:extLst>
              </p:cNvPr>
              <p:cNvSpPr txBox="1"/>
              <p:nvPr/>
            </p:nvSpPr>
            <p:spPr>
              <a:xfrm>
                <a:off x="5477164" y="1718000"/>
                <a:ext cx="942223" cy="769441"/>
              </a:xfrm>
              <a:prstGeom prst="rect">
                <a:avLst/>
              </a:prstGeom>
              <a:noFill/>
              <a:ln>
                <a:noFill/>
              </a:ln>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“Start-up Friendly” License Terms</a:t>
                </a:r>
              </a:p>
            </p:txBody>
          </p:sp>
        </p:grpSp>
        <p:sp>
          <p:nvSpPr>
            <p:cNvPr id="76" name="Hexagon 75">
              <a:extLst>
                <a:ext uri="{FF2B5EF4-FFF2-40B4-BE49-F238E27FC236}">
                  <a16:creationId xmlns:a16="http://schemas.microsoft.com/office/drawing/2014/main" id="{F77FCB62-06A4-C29E-D3D8-3CD5AF9E9115}"/>
                </a:ext>
              </a:extLst>
            </p:cNvPr>
            <p:cNvSpPr>
              <a:spLocks noChangeAspect="1"/>
            </p:cNvSpPr>
            <p:nvPr/>
          </p:nvSpPr>
          <p:spPr>
            <a:xfrm>
              <a:off x="5437666" y="3358940"/>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9" name="Hexagon 78">
              <a:extLst>
                <a:ext uri="{FF2B5EF4-FFF2-40B4-BE49-F238E27FC236}">
                  <a16:creationId xmlns:a16="http://schemas.microsoft.com/office/drawing/2014/main" id="{188C1285-9059-3BB5-7887-B6D2076973AD}"/>
                </a:ext>
              </a:extLst>
            </p:cNvPr>
            <p:cNvSpPr>
              <a:spLocks noChangeAspect="1"/>
            </p:cNvSpPr>
            <p:nvPr/>
          </p:nvSpPr>
          <p:spPr>
            <a:xfrm>
              <a:off x="6223484" y="2940439"/>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557EA63-D057-7A71-253A-9467873E406C}"/>
                </a:ext>
              </a:extLst>
            </p:cNvPr>
            <p:cNvSpPr txBox="1"/>
            <p:nvPr/>
          </p:nvSpPr>
          <p:spPr>
            <a:xfrm>
              <a:off x="5420556" y="3584780"/>
              <a:ext cx="1101584" cy="461665"/>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Incorporation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Assistance</a:t>
              </a:r>
            </a:p>
          </p:txBody>
        </p:sp>
        <p:sp>
          <p:nvSpPr>
            <p:cNvPr id="82" name="Hexagon 81">
              <a:extLst>
                <a:ext uri="{FF2B5EF4-FFF2-40B4-BE49-F238E27FC236}">
                  <a16:creationId xmlns:a16="http://schemas.microsoft.com/office/drawing/2014/main" id="{82D47720-144F-EC1C-1C75-1286E0EB0A8A}"/>
                </a:ext>
              </a:extLst>
            </p:cNvPr>
            <p:cNvSpPr>
              <a:spLocks noChangeAspect="1"/>
            </p:cNvSpPr>
            <p:nvPr/>
          </p:nvSpPr>
          <p:spPr>
            <a:xfrm>
              <a:off x="6223858" y="3773045"/>
              <a:ext cx="1010797" cy="809533"/>
            </a:xfrm>
            <a:prstGeom prst="hexagon">
              <a:avLst>
                <a:gd name="adj" fmla="val 30457"/>
                <a:gd name="vf" fmla="val 115470"/>
              </a:avLst>
            </a:prstGeom>
            <a:solidFill>
              <a:srgbClr val="D0D1A5"/>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EF93DA12-59BC-02B4-601C-445131047E87}"/>
                </a:ext>
              </a:extLst>
            </p:cNvPr>
            <p:cNvSpPr txBox="1"/>
            <p:nvPr/>
          </p:nvSpPr>
          <p:spPr>
            <a:xfrm>
              <a:off x="6368708" y="3917126"/>
              <a:ext cx="732894" cy="461665"/>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EIR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Program</a:t>
              </a:r>
            </a:p>
          </p:txBody>
        </p:sp>
        <p:sp>
          <p:nvSpPr>
            <p:cNvPr id="87" name="TextBox 86">
              <a:extLst>
                <a:ext uri="{FF2B5EF4-FFF2-40B4-BE49-F238E27FC236}">
                  <a16:creationId xmlns:a16="http://schemas.microsoft.com/office/drawing/2014/main" id="{EAD756D9-1696-4FE6-A774-734D9A5B881C}"/>
                </a:ext>
              </a:extLst>
            </p:cNvPr>
            <p:cNvSpPr txBox="1"/>
            <p:nvPr/>
          </p:nvSpPr>
          <p:spPr>
            <a:xfrm>
              <a:off x="6357099" y="3104722"/>
              <a:ext cx="803426" cy="461665"/>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Investor</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Networks</a:t>
              </a:r>
            </a:p>
          </p:txBody>
        </p:sp>
      </p:grpSp>
      <p:grpSp>
        <p:nvGrpSpPr>
          <p:cNvPr id="112" name="Group 111">
            <a:extLst>
              <a:ext uri="{FF2B5EF4-FFF2-40B4-BE49-F238E27FC236}">
                <a16:creationId xmlns:a16="http://schemas.microsoft.com/office/drawing/2014/main" id="{B64929FD-875F-6476-B79C-A69588ED1C69}"/>
              </a:ext>
            </a:extLst>
          </p:cNvPr>
          <p:cNvGrpSpPr/>
          <p:nvPr/>
        </p:nvGrpSpPr>
        <p:grpSpPr>
          <a:xfrm>
            <a:off x="2107545" y="2104366"/>
            <a:ext cx="2588707" cy="2904186"/>
            <a:chOff x="3067665" y="2104366"/>
            <a:chExt cx="2588707" cy="2904186"/>
          </a:xfrm>
        </p:grpSpPr>
        <p:sp>
          <p:nvSpPr>
            <p:cNvPr id="58" name="Hexagon 57">
              <a:extLst>
                <a:ext uri="{FF2B5EF4-FFF2-40B4-BE49-F238E27FC236}">
                  <a16:creationId xmlns:a16="http://schemas.microsoft.com/office/drawing/2014/main" id="{256E5F3D-A0F9-420A-654C-ADE8E1778889}"/>
                </a:ext>
              </a:extLst>
            </p:cNvPr>
            <p:cNvSpPr>
              <a:spLocks noChangeAspect="1"/>
            </p:cNvSpPr>
            <p:nvPr/>
          </p:nvSpPr>
          <p:spPr>
            <a:xfrm>
              <a:off x="3067665" y="2104366"/>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60" name="Hexagon 59">
              <a:extLst>
                <a:ext uri="{FF2B5EF4-FFF2-40B4-BE49-F238E27FC236}">
                  <a16:creationId xmlns:a16="http://schemas.microsoft.com/office/drawing/2014/main" id="{186CF588-27C2-6875-A64F-D0F2A8394167}"/>
                </a:ext>
              </a:extLst>
            </p:cNvPr>
            <p:cNvSpPr>
              <a:spLocks noChangeAspect="1"/>
            </p:cNvSpPr>
            <p:nvPr/>
          </p:nvSpPr>
          <p:spPr>
            <a:xfrm>
              <a:off x="3067665" y="2942685"/>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1" name="Picture 2">
              <a:extLst>
                <a:ext uri="{FF2B5EF4-FFF2-40B4-BE49-F238E27FC236}">
                  <a16:creationId xmlns:a16="http://schemas.microsoft.com/office/drawing/2014/main" id="{F62DB6B9-1555-929B-8053-9494CD16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330" y="3182784"/>
              <a:ext cx="782726" cy="281288"/>
            </a:xfrm>
            <a:prstGeom prst="rect">
              <a:avLst/>
            </a:prstGeom>
            <a:noFill/>
            <a:extLst>
              <a:ext uri="{909E8E84-426E-40DD-AFC4-6F175D3DCCD1}">
                <a14:hiddenFill xmlns:a14="http://schemas.microsoft.com/office/drawing/2010/main">
                  <a:solidFill>
                    <a:srgbClr val="FFFFFF"/>
                  </a:solidFill>
                </a14:hiddenFill>
              </a:ext>
            </a:extLst>
          </p:spPr>
        </p:pic>
        <p:sp>
          <p:nvSpPr>
            <p:cNvPr id="62" name="Hexagon 61">
              <a:extLst>
                <a:ext uri="{FF2B5EF4-FFF2-40B4-BE49-F238E27FC236}">
                  <a16:creationId xmlns:a16="http://schemas.microsoft.com/office/drawing/2014/main" id="{655C84C8-69F1-C096-5124-D64C17FFA195}"/>
                </a:ext>
              </a:extLst>
            </p:cNvPr>
            <p:cNvSpPr>
              <a:spLocks noChangeAspect="1"/>
            </p:cNvSpPr>
            <p:nvPr/>
          </p:nvSpPr>
          <p:spPr>
            <a:xfrm>
              <a:off x="3856011" y="2522179"/>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3" name="Picture 6">
              <a:extLst>
                <a:ext uri="{FF2B5EF4-FFF2-40B4-BE49-F238E27FC236}">
                  <a16:creationId xmlns:a16="http://schemas.microsoft.com/office/drawing/2014/main" id="{4CF36F48-BD8C-B7AD-8462-059AEF258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870" y="2379894"/>
              <a:ext cx="782101" cy="250938"/>
            </a:xfrm>
            <a:prstGeom prst="rect">
              <a:avLst/>
            </a:prstGeom>
            <a:noFill/>
            <a:extLst>
              <a:ext uri="{909E8E84-426E-40DD-AFC4-6F175D3DCCD1}">
                <a14:hiddenFill xmlns:a14="http://schemas.microsoft.com/office/drawing/2010/main">
                  <a:solidFill>
                    <a:srgbClr val="FFFFFF"/>
                  </a:solidFill>
                </a14:hiddenFill>
              </a:ext>
            </a:extLst>
          </p:spPr>
        </p:pic>
        <p:sp>
          <p:nvSpPr>
            <p:cNvPr id="65" name="Hexagon 64">
              <a:extLst>
                <a:ext uri="{FF2B5EF4-FFF2-40B4-BE49-F238E27FC236}">
                  <a16:creationId xmlns:a16="http://schemas.microsoft.com/office/drawing/2014/main" id="{F16B7C81-9A82-3107-7A59-0D16D7C56B23}"/>
                </a:ext>
              </a:extLst>
            </p:cNvPr>
            <p:cNvSpPr>
              <a:spLocks noChangeAspect="1"/>
            </p:cNvSpPr>
            <p:nvPr/>
          </p:nvSpPr>
          <p:spPr>
            <a:xfrm>
              <a:off x="3072072" y="3780815"/>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6" name="Picture 4">
              <a:extLst>
                <a:ext uri="{FF2B5EF4-FFF2-40B4-BE49-F238E27FC236}">
                  <a16:creationId xmlns:a16="http://schemas.microsoft.com/office/drawing/2014/main" id="{82D33AC9-48CD-A09D-7DB8-F51415DB1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490" y="4076863"/>
              <a:ext cx="782101" cy="278144"/>
            </a:xfrm>
            <a:prstGeom prst="rect">
              <a:avLst/>
            </a:prstGeom>
            <a:noFill/>
            <a:extLst>
              <a:ext uri="{909E8E84-426E-40DD-AFC4-6F175D3DCCD1}">
                <a14:hiddenFill xmlns:a14="http://schemas.microsoft.com/office/drawing/2010/main">
                  <a:solidFill>
                    <a:srgbClr val="FFFFFF"/>
                  </a:solidFill>
                </a14:hiddenFill>
              </a:ext>
            </a:extLst>
          </p:spPr>
        </p:pic>
        <p:sp>
          <p:nvSpPr>
            <p:cNvPr id="67" name="Hexagon 66">
              <a:extLst>
                <a:ext uri="{FF2B5EF4-FFF2-40B4-BE49-F238E27FC236}">
                  <a16:creationId xmlns:a16="http://schemas.microsoft.com/office/drawing/2014/main" id="{F617A051-AEB8-8B9A-1CA9-D08653D3914A}"/>
                </a:ext>
              </a:extLst>
            </p:cNvPr>
            <p:cNvSpPr>
              <a:spLocks noChangeAspect="1"/>
            </p:cNvSpPr>
            <p:nvPr/>
          </p:nvSpPr>
          <p:spPr>
            <a:xfrm>
              <a:off x="3856011" y="4199019"/>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8" name="Picture 8">
              <a:extLst>
                <a:ext uri="{FF2B5EF4-FFF2-40B4-BE49-F238E27FC236}">
                  <a16:creationId xmlns:a16="http://schemas.microsoft.com/office/drawing/2014/main" id="{CEB2FF6C-6B43-2E7D-BAAF-CA8A8EB54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891" r="29069"/>
            <a:stretch/>
          </p:blipFill>
          <p:spPr bwMode="auto">
            <a:xfrm>
              <a:off x="3973673" y="4498259"/>
              <a:ext cx="782101" cy="287331"/>
            </a:xfrm>
            <a:prstGeom prst="rect">
              <a:avLst/>
            </a:prstGeom>
            <a:noFill/>
            <a:extLst>
              <a:ext uri="{909E8E84-426E-40DD-AFC4-6F175D3DCCD1}">
                <a14:hiddenFill xmlns:a14="http://schemas.microsoft.com/office/drawing/2010/main">
                  <a:solidFill>
                    <a:srgbClr val="FFFFFF"/>
                  </a:solidFill>
                </a14:hiddenFill>
              </a:ext>
            </a:extLst>
          </p:spPr>
        </p:pic>
        <p:sp>
          <p:nvSpPr>
            <p:cNvPr id="69" name="Hexagon 68">
              <a:extLst>
                <a:ext uri="{FF2B5EF4-FFF2-40B4-BE49-F238E27FC236}">
                  <a16:creationId xmlns:a16="http://schemas.microsoft.com/office/drawing/2014/main" id="{386EAA40-651B-0AF4-94B7-7AAC3AD5A20E}"/>
                </a:ext>
              </a:extLst>
            </p:cNvPr>
            <p:cNvSpPr>
              <a:spLocks noChangeAspect="1"/>
            </p:cNvSpPr>
            <p:nvPr/>
          </p:nvSpPr>
          <p:spPr>
            <a:xfrm>
              <a:off x="4645575" y="3784001"/>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8CF7C7FA-9082-7DF6-5AF4-38546874DBB3}"/>
                </a:ext>
              </a:extLst>
            </p:cNvPr>
            <p:cNvSpPr txBox="1"/>
            <p:nvPr/>
          </p:nvSpPr>
          <p:spPr>
            <a:xfrm>
              <a:off x="4707122" y="3979244"/>
              <a:ext cx="899606" cy="461665"/>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Microgrant</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Funds</a:t>
              </a:r>
            </a:p>
          </p:txBody>
        </p:sp>
        <p:sp>
          <p:nvSpPr>
            <p:cNvPr id="94" name="TextBox 93">
              <a:extLst>
                <a:ext uri="{FF2B5EF4-FFF2-40B4-BE49-F238E27FC236}">
                  <a16:creationId xmlns:a16="http://schemas.microsoft.com/office/drawing/2014/main" id="{AEB13D4B-C628-55BD-6C69-3F2F693C3A88}"/>
                </a:ext>
              </a:extLst>
            </p:cNvPr>
            <p:cNvSpPr txBox="1"/>
            <p:nvPr/>
          </p:nvSpPr>
          <p:spPr>
            <a:xfrm>
              <a:off x="3901266" y="2770568"/>
              <a:ext cx="944490" cy="276999"/>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Prototyping</a:t>
              </a:r>
            </a:p>
          </p:txBody>
        </p:sp>
      </p:grpSp>
      <p:grpSp>
        <p:nvGrpSpPr>
          <p:cNvPr id="116" name="Group 115">
            <a:extLst>
              <a:ext uri="{FF2B5EF4-FFF2-40B4-BE49-F238E27FC236}">
                <a16:creationId xmlns:a16="http://schemas.microsoft.com/office/drawing/2014/main" id="{D4FF6575-BACB-9A25-60FF-488DDC130080}"/>
              </a:ext>
            </a:extLst>
          </p:cNvPr>
          <p:cNvGrpSpPr/>
          <p:nvPr/>
        </p:nvGrpSpPr>
        <p:grpSpPr>
          <a:xfrm>
            <a:off x="5185036" y="2100598"/>
            <a:ext cx="1155955" cy="809533"/>
            <a:chOff x="6145156" y="2100598"/>
            <a:chExt cx="1155955" cy="809533"/>
          </a:xfrm>
        </p:grpSpPr>
        <p:sp>
          <p:nvSpPr>
            <p:cNvPr id="77" name="Hexagon 76">
              <a:extLst>
                <a:ext uri="{FF2B5EF4-FFF2-40B4-BE49-F238E27FC236}">
                  <a16:creationId xmlns:a16="http://schemas.microsoft.com/office/drawing/2014/main" id="{7537C2B2-860E-B35C-34CD-DDFB0E24830F}"/>
                </a:ext>
              </a:extLst>
            </p:cNvPr>
            <p:cNvSpPr>
              <a:spLocks noChangeAspect="1"/>
            </p:cNvSpPr>
            <p:nvPr/>
          </p:nvSpPr>
          <p:spPr>
            <a:xfrm>
              <a:off x="6229757" y="2100598"/>
              <a:ext cx="1010797" cy="809533"/>
            </a:xfrm>
            <a:prstGeom prst="hexagon">
              <a:avLst>
                <a:gd name="adj" fmla="val 30457"/>
                <a:gd name="vf" fmla="val 115470"/>
              </a:avLst>
            </a:prstGeom>
            <a:gradFill>
              <a:gsLst>
                <a:gs pos="6000">
                  <a:srgbClr val="CDCEA2"/>
                </a:gs>
                <a:gs pos="82000">
                  <a:srgbClr val="ECB748"/>
                </a:gs>
              </a:gsLst>
              <a:lin ang="19800000" scaled="0"/>
            </a:gra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DED6034F-54F6-063F-79FE-11627D9DA846}"/>
                </a:ext>
              </a:extLst>
            </p:cNvPr>
            <p:cNvSpPr txBox="1"/>
            <p:nvPr/>
          </p:nvSpPr>
          <p:spPr>
            <a:xfrm>
              <a:off x="6145156" y="2287761"/>
              <a:ext cx="1155955" cy="430887"/>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School/ Dept</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Programming</a:t>
              </a:r>
            </a:p>
          </p:txBody>
        </p:sp>
      </p:grpSp>
      <p:grpSp>
        <p:nvGrpSpPr>
          <p:cNvPr id="114" name="Group 113">
            <a:extLst>
              <a:ext uri="{FF2B5EF4-FFF2-40B4-BE49-F238E27FC236}">
                <a16:creationId xmlns:a16="http://schemas.microsoft.com/office/drawing/2014/main" id="{F5EDFF6F-C984-D29C-84B1-33F377541F10}"/>
              </a:ext>
            </a:extLst>
          </p:cNvPr>
          <p:cNvGrpSpPr/>
          <p:nvPr/>
        </p:nvGrpSpPr>
        <p:grpSpPr>
          <a:xfrm>
            <a:off x="5255009" y="847023"/>
            <a:ext cx="2737902" cy="3357107"/>
            <a:chOff x="6215129" y="847023"/>
            <a:chExt cx="2737902" cy="3357107"/>
          </a:xfrm>
        </p:grpSpPr>
        <p:sp>
          <p:nvSpPr>
            <p:cNvPr id="55" name="Hexagon 54">
              <a:extLst>
                <a:ext uri="{FF2B5EF4-FFF2-40B4-BE49-F238E27FC236}">
                  <a16:creationId xmlns:a16="http://schemas.microsoft.com/office/drawing/2014/main" id="{6A4B1A3E-3E5B-25D4-93D3-FB3653A3524B}"/>
                </a:ext>
              </a:extLst>
            </p:cNvPr>
            <p:cNvSpPr>
              <a:spLocks noChangeAspect="1"/>
            </p:cNvSpPr>
            <p:nvPr/>
          </p:nvSpPr>
          <p:spPr>
            <a:xfrm>
              <a:off x="7003543" y="847023"/>
              <a:ext cx="994837" cy="809533"/>
            </a:xfrm>
            <a:prstGeom prst="hexagon">
              <a:avLst>
                <a:gd name="adj" fmla="val 30457"/>
                <a:gd name="vf" fmla="val 115470"/>
              </a:avLst>
            </a:prstGeom>
            <a:solidFill>
              <a:srgbClr val="ECB748"/>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56" name="Hexagon 55">
              <a:extLst>
                <a:ext uri="{FF2B5EF4-FFF2-40B4-BE49-F238E27FC236}">
                  <a16:creationId xmlns:a16="http://schemas.microsoft.com/office/drawing/2014/main" id="{E8BCE392-541C-DE6A-6FC1-88F560A96B3E}"/>
                </a:ext>
              </a:extLst>
            </p:cNvPr>
            <p:cNvSpPr>
              <a:spLocks noChangeAspect="1"/>
            </p:cNvSpPr>
            <p:nvPr/>
          </p:nvSpPr>
          <p:spPr>
            <a:xfrm>
              <a:off x="7014793" y="2523167"/>
              <a:ext cx="994837" cy="809533"/>
            </a:xfrm>
            <a:prstGeom prst="hexagon">
              <a:avLst>
                <a:gd name="adj" fmla="val 30457"/>
                <a:gd name="vf" fmla="val 115470"/>
              </a:avLst>
            </a:prstGeom>
            <a:solidFill>
              <a:srgbClr val="ECB748"/>
            </a:solidFill>
            <a:ln w="28575" cap="flat" cmpd="sng" algn="ctr">
              <a:solidFill>
                <a:srgbClr val="ECB748">
                  <a:lumMod val="75000"/>
                </a:srgbClr>
              </a:solidFill>
              <a:prstDash val="lgDashDotDot"/>
              <a:miter lim="800000"/>
              <a:extLst>
                <a:ext uri="{C807C97D-BFC1-408E-A445-0C87EB9F89A2}">
                  <ask:lineSketchStyleProps xmlns:ask="http://schemas.microsoft.com/office/drawing/2018/sketchyshapes" sd="1219033472">
                    <a:custGeom>
                      <a:avLst/>
                      <a:gdLst>
                        <a:gd name="connsiteX0" fmla="*/ 0 w 1123043"/>
                        <a:gd name="connsiteY0" fmla="*/ 461611 h 923221"/>
                        <a:gd name="connsiteX1" fmla="*/ 281185 w 1123043"/>
                        <a:gd name="connsiteY1" fmla="*/ 0 h 923221"/>
                        <a:gd name="connsiteX2" fmla="*/ 841858 w 1123043"/>
                        <a:gd name="connsiteY2" fmla="*/ 0 h 923221"/>
                        <a:gd name="connsiteX3" fmla="*/ 1123043 w 1123043"/>
                        <a:gd name="connsiteY3" fmla="*/ 461611 h 923221"/>
                        <a:gd name="connsiteX4" fmla="*/ 841858 w 1123043"/>
                        <a:gd name="connsiteY4" fmla="*/ 923221 h 923221"/>
                        <a:gd name="connsiteX5" fmla="*/ 281185 w 1123043"/>
                        <a:gd name="connsiteY5" fmla="*/ 923221 h 923221"/>
                        <a:gd name="connsiteX6" fmla="*/ 0 w 1123043"/>
                        <a:gd name="connsiteY6" fmla="*/ 461611 h 92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43" h="923221" fill="none" extrusionOk="0">
                          <a:moveTo>
                            <a:pt x="0" y="461611"/>
                          </a:moveTo>
                          <a:cubicBezTo>
                            <a:pt x="105698" y="218841"/>
                            <a:pt x="165173" y="226470"/>
                            <a:pt x="281185" y="0"/>
                          </a:cubicBezTo>
                          <a:cubicBezTo>
                            <a:pt x="422810" y="-64534"/>
                            <a:pt x="622069" y="33423"/>
                            <a:pt x="841858" y="0"/>
                          </a:cubicBezTo>
                          <a:cubicBezTo>
                            <a:pt x="1011816" y="174453"/>
                            <a:pt x="1000849" y="324285"/>
                            <a:pt x="1123043" y="461611"/>
                          </a:cubicBezTo>
                          <a:cubicBezTo>
                            <a:pt x="1031980" y="626291"/>
                            <a:pt x="898732" y="812899"/>
                            <a:pt x="841858" y="923221"/>
                          </a:cubicBezTo>
                          <a:cubicBezTo>
                            <a:pt x="693681" y="939953"/>
                            <a:pt x="413071" y="885104"/>
                            <a:pt x="281185" y="923221"/>
                          </a:cubicBezTo>
                          <a:cubicBezTo>
                            <a:pt x="208497" y="822291"/>
                            <a:pt x="166069" y="655538"/>
                            <a:pt x="0" y="461611"/>
                          </a:cubicBezTo>
                          <a:close/>
                        </a:path>
                        <a:path w="1123043" h="923221" stroke="0" extrusionOk="0">
                          <a:moveTo>
                            <a:pt x="0" y="461611"/>
                          </a:moveTo>
                          <a:cubicBezTo>
                            <a:pt x="104750" y="236514"/>
                            <a:pt x="207798" y="209913"/>
                            <a:pt x="281185" y="0"/>
                          </a:cubicBezTo>
                          <a:cubicBezTo>
                            <a:pt x="523879" y="-60098"/>
                            <a:pt x="697180" y="10829"/>
                            <a:pt x="841858" y="0"/>
                          </a:cubicBezTo>
                          <a:cubicBezTo>
                            <a:pt x="914269" y="87413"/>
                            <a:pt x="1040726" y="370743"/>
                            <a:pt x="1123043" y="461611"/>
                          </a:cubicBezTo>
                          <a:cubicBezTo>
                            <a:pt x="1033047" y="702494"/>
                            <a:pt x="853916" y="795258"/>
                            <a:pt x="841858" y="923221"/>
                          </a:cubicBezTo>
                          <a:cubicBezTo>
                            <a:pt x="668362" y="924231"/>
                            <a:pt x="549969" y="884229"/>
                            <a:pt x="281185" y="923221"/>
                          </a:cubicBezTo>
                          <a:cubicBezTo>
                            <a:pt x="158021" y="776922"/>
                            <a:pt x="118560" y="629090"/>
                            <a:pt x="0" y="461611"/>
                          </a:cubicBezTo>
                          <a:close/>
                        </a:path>
                      </a:pathLst>
                    </a:custGeom>
                    <ask:type>
                      <ask:lineSketchNone/>
                    </ask:type>
                  </ask:lineSketchStyleProps>
                </a:ext>
              </a:extLst>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59" name="TextBox 58">
              <a:extLst>
                <a:ext uri="{FF2B5EF4-FFF2-40B4-BE49-F238E27FC236}">
                  <a16:creationId xmlns:a16="http://schemas.microsoft.com/office/drawing/2014/main" id="{8528297E-E944-BF51-F279-088BA8250A60}"/>
                </a:ext>
              </a:extLst>
            </p:cNvPr>
            <p:cNvSpPr txBox="1"/>
            <p:nvPr/>
          </p:nvSpPr>
          <p:spPr>
            <a:xfrm>
              <a:off x="7052791" y="2764671"/>
              <a:ext cx="918841" cy="461665"/>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Accelerator</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Services</a:t>
              </a:r>
            </a:p>
          </p:txBody>
        </p:sp>
        <p:sp>
          <p:nvSpPr>
            <p:cNvPr id="84" name="Hexagon 83">
              <a:extLst>
                <a:ext uri="{FF2B5EF4-FFF2-40B4-BE49-F238E27FC236}">
                  <a16:creationId xmlns:a16="http://schemas.microsoft.com/office/drawing/2014/main" id="{FE4EE3FC-C3FD-7364-57EA-D69876D10A18}"/>
                </a:ext>
              </a:extLst>
            </p:cNvPr>
            <p:cNvSpPr>
              <a:spLocks noChangeAspect="1"/>
            </p:cNvSpPr>
            <p:nvPr/>
          </p:nvSpPr>
          <p:spPr>
            <a:xfrm>
              <a:off x="6223772" y="1263891"/>
              <a:ext cx="1010797" cy="809533"/>
            </a:xfrm>
            <a:prstGeom prst="hexagon">
              <a:avLst>
                <a:gd name="adj" fmla="val 30457"/>
                <a:gd name="vf" fmla="val 115470"/>
              </a:avLst>
            </a:prstGeom>
            <a:solidFill>
              <a:srgbClr val="ECB748"/>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39D2CE09-F744-7ACD-9602-C839C40C7498}"/>
                </a:ext>
              </a:extLst>
            </p:cNvPr>
            <p:cNvSpPr txBox="1"/>
            <p:nvPr/>
          </p:nvSpPr>
          <p:spPr>
            <a:xfrm>
              <a:off x="7030311" y="1025883"/>
              <a:ext cx="942223" cy="461665"/>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Seed</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Funding</a:t>
              </a:r>
            </a:p>
          </p:txBody>
        </p:sp>
        <p:sp>
          <p:nvSpPr>
            <p:cNvPr id="88" name="Hexagon 87">
              <a:extLst>
                <a:ext uri="{FF2B5EF4-FFF2-40B4-BE49-F238E27FC236}">
                  <a16:creationId xmlns:a16="http://schemas.microsoft.com/office/drawing/2014/main" id="{E3322140-0450-B632-27C5-93E6B1200D96}"/>
                </a:ext>
              </a:extLst>
            </p:cNvPr>
            <p:cNvSpPr>
              <a:spLocks noChangeAspect="1"/>
            </p:cNvSpPr>
            <p:nvPr/>
          </p:nvSpPr>
          <p:spPr>
            <a:xfrm>
              <a:off x="7784236" y="2100051"/>
              <a:ext cx="994837" cy="809533"/>
            </a:xfrm>
            <a:prstGeom prst="hexagon">
              <a:avLst>
                <a:gd name="adj" fmla="val 30457"/>
                <a:gd name="vf" fmla="val 115470"/>
              </a:avLst>
            </a:prstGeom>
            <a:solidFill>
              <a:srgbClr val="ECB748"/>
            </a:solidFill>
            <a:ln w="28575" cap="flat" cmpd="sng" algn="ctr">
              <a:solidFill>
                <a:srgbClr val="ECB748">
                  <a:lumMod val="75000"/>
                </a:srgbClr>
              </a:solid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w="31750">
                  <a:solidFill>
                    <a:srgbClr val="393939"/>
                  </a:solidFill>
                </a:ln>
                <a:solidFill>
                  <a:srgbClr val="FFFFFF"/>
                </a:solidFill>
                <a:effectLst/>
                <a:uLnTx/>
                <a:uFillTx/>
                <a:latin typeface="Arial Narrow" panose="020B0606020202030204" pitchFamily="34" charset="0"/>
                <a:ea typeface="+mn-ea"/>
                <a:cs typeface="+mn-cs"/>
              </a:endParaRPr>
            </a:p>
          </p:txBody>
        </p:sp>
        <p:sp>
          <p:nvSpPr>
            <p:cNvPr id="89" name="TextBox 88">
              <a:extLst>
                <a:ext uri="{FF2B5EF4-FFF2-40B4-BE49-F238E27FC236}">
                  <a16:creationId xmlns:a16="http://schemas.microsoft.com/office/drawing/2014/main" id="{24E2B23C-D84B-788F-F77C-4B2A464D87FF}"/>
                </a:ext>
              </a:extLst>
            </p:cNvPr>
            <p:cNvSpPr txBox="1"/>
            <p:nvPr/>
          </p:nvSpPr>
          <p:spPr>
            <a:xfrm>
              <a:off x="7787506" y="2211939"/>
              <a:ext cx="1010796" cy="646331"/>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Shared</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1C1C1C"/>
                  </a:solidFill>
                  <a:effectLst/>
                  <a:uLnTx/>
                  <a:uFillTx/>
                </a:rPr>
                <a:t>Wetlab</a:t>
              </a:r>
              <a:endParaRPr kumimoji="0" lang="en-US" sz="1200" b="1" i="0" u="none" strike="noStrike" kern="0" cap="none" spc="0" normalizeH="0" baseline="0" noProof="0">
                <a:ln>
                  <a:noFill/>
                </a:ln>
                <a:solidFill>
                  <a:srgbClr val="1C1C1C"/>
                </a:solidFill>
                <a:effectLst/>
                <a:uLnTx/>
                <a:uFillTx/>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C1C1C"/>
                  </a:solidFill>
                  <a:effectLst/>
                  <a:uLnTx/>
                  <a:uFillTx/>
                </a:rPr>
                <a:t>Space</a:t>
              </a:r>
            </a:p>
          </p:txBody>
        </p:sp>
        <p:sp>
          <p:nvSpPr>
            <p:cNvPr id="90" name="Hexagon 89">
              <a:extLst>
                <a:ext uri="{FF2B5EF4-FFF2-40B4-BE49-F238E27FC236}">
                  <a16:creationId xmlns:a16="http://schemas.microsoft.com/office/drawing/2014/main" id="{C23E2841-99BB-99A2-F42F-D0B0C50E931A}"/>
                </a:ext>
              </a:extLst>
            </p:cNvPr>
            <p:cNvSpPr>
              <a:spLocks noChangeAspect="1"/>
            </p:cNvSpPr>
            <p:nvPr/>
          </p:nvSpPr>
          <p:spPr>
            <a:xfrm>
              <a:off x="7768276" y="1263891"/>
              <a:ext cx="1010797" cy="809533"/>
            </a:xfrm>
            <a:prstGeom prst="hexagon">
              <a:avLst>
                <a:gd name="adj" fmla="val 30457"/>
                <a:gd name="vf" fmla="val 115470"/>
              </a:avLst>
            </a:prstGeom>
            <a:solidFill>
              <a:srgbClr val="ECB748"/>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72D84195-7A6F-E946-AD9D-968FF83C5E33}"/>
                </a:ext>
              </a:extLst>
            </p:cNvPr>
            <p:cNvSpPr txBox="1"/>
            <p:nvPr/>
          </p:nvSpPr>
          <p:spPr>
            <a:xfrm>
              <a:off x="7802562" y="1464885"/>
              <a:ext cx="942223" cy="430887"/>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Alumni Engagement</a:t>
              </a:r>
            </a:p>
          </p:txBody>
        </p:sp>
        <p:sp>
          <p:nvSpPr>
            <p:cNvPr id="93" name="TextBox 92">
              <a:extLst>
                <a:ext uri="{FF2B5EF4-FFF2-40B4-BE49-F238E27FC236}">
                  <a16:creationId xmlns:a16="http://schemas.microsoft.com/office/drawing/2014/main" id="{F47070B1-C481-B8BA-EF1E-5D20F1362F25}"/>
                </a:ext>
              </a:extLst>
            </p:cNvPr>
            <p:cNvSpPr txBox="1"/>
            <p:nvPr/>
          </p:nvSpPr>
          <p:spPr>
            <a:xfrm>
              <a:off x="7982882" y="3947748"/>
              <a:ext cx="970149" cy="256382"/>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a:ln>
                    <a:noFill/>
                  </a:ln>
                  <a:solidFill>
                    <a:srgbClr val="1C1C1C"/>
                  </a:solidFill>
                  <a:effectLst/>
                  <a:uLnTx/>
                  <a:uFillTx/>
                </a:rPr>
                <a:t>Coming Soon</a:t>
              </a:r>
            </a:p>
          </p:txBody>
        </p:sp>
        <p:sp>
          <p:nvSpPr>
            <p:cNvPr id="78" name="TextBox 77">
              <a:extLst>
                <a:ext uri="{FF2B5EF4-FFF2-40B4-BE49-F238E27FC236}">
                  <a16:creationId xmlns:a16="http://schemas.microsoft.com/office/drawing/2014/main" id="{20721EA9-3395-FC5C-7788-47EB40358934}"/>
                </a:ext>
              </a:extLst>
            </p:cNvPr>
            <p:cNvSpPr txBox="1"/>
            <p:nvPr/>
          </p:nvSpPr>
          <p:spPr>
            <a:xfrm>
              <a:off x="6215129" y="1395902"/>
              <a:ext cx="1010796"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Pre-Seed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Development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Funds</a:t>
              </a:r>
            </a:p>
          </p:txBody>
        </p:sp>
        <p:cxnSp>
          <p:nvCxnSpPr>
            <p:cNvPr id="104" name="Straight Connector 103">
              <a:extLst>
                <a:ext uri="{FF2B5EF4-FFF2-40B4-BE49-F238E27FC236}">
                  <a16:creationId xmlns:a16="http://schemas.microsoft.com/office/drawing/2014/main" id="{F3F1B498-1A74-ACCB-D072-DFB7B213FEC1}"/>
                </a:ext>
              </a:extLst>
            </p:cNvPr>
            <p:cNvCxnSpPr/>
            <p:nvPr/>
          </p:nvCxnSpPr>
          <p:spPr>
            <a:xfrm>
              <a:off x="8292904" y="2980571"/>
              <a:ext cx="0" cy="806615"/>
            </a:xfrm>
            <a:prstGeom prst="line">
              <a:avLst/>
            </a:prstGeom>
            <a:noFill/>
            <a:ln w="28575" cap="flat" cmpd="sng" algn="ctr">
              <a:solidFill>
                <a:srgbClr val="FFFFFF">
                  <a:lumMod val="50000"/>
                </a:srgbClr>
              </a:solidFill>
              <a:prstDash val="sysDash"/>
              <a:miter lim="800000"/>
            </a:ln>
            <a:effectLst/>
          </p:spPr>
        </p:cxnSp>
        <p:cxnSp>
          <p:nvCxnSpPr>
            <p:cNvPr id="105" name="Straight Connector 104">
              <a:extLst>
                <a:ext uri="{FF2B5EF4-FFF2-40B4-BE49-F238E27FC236}">
                  <a16:creationId xmlns:a16="http://schemas.microsoft.com/office/drawing/2014/main" id="{442B3FBC-65A4-A4AA-6CEF-12B3DFD8A32D}"/>
                </a:ext>
              </a:extLst>
            </p:cNvPr>
            <p:cNvCxnSpPr>
              <a:cxnSpLocks/>
            </p:cNvCxnSpPr>
            <p:nvPr/>
          </p:nvCxnSpPr>
          <p:spPr>
            <a:xfrm>
              <a:off x="7899574" y="3246585"/>
              <a:ext cx="506827" cy="692816"/>
            </a:xfrm>
            <a:prstGeom prst="line">
              <a:avLst/>
            </a:prstGeom>
            <a:noFill/>
            <a:ln w="28575" cap="flat" cmpd="sng" algn="ctr">
              <a:solidFill>
                <a:srgbClr val="FFFFFF">
                  <a:lumMod val="50000"/>
                </a:srgbClr>
              </a:solidFill>
              <a:prstDash val="sysDash"/>
              <a:miter lim="800000"/>
            </a:ln>
            <a:effectLst/>
          </p:spPr>
        </p:cxnSp>
      </p:grpSp>
      <p:grpSp>
        <p:nvGrpSpPr>
          <p:cNvPr id="71" name="Group 70">
            <a:extLst>
              <a:ext uri="{FF2B5EF4-FFF2-40B4-BE49-F238E27FC236}">
                <a16:creationId xmlns:a16="http://schemas.microsoft.com/office/drawing/2014/main" id="{669CC742-B68B-B742-1389-ACEA16AD9AE1}"/>
              </a:ext>
            </a:extLst>
          </p:cNvPr>
          <p:cNvGrpSpPr/>
          <p:nvPr/>
        </p:nvGrpSpPr>
        <p:grpSpPr>
          <a:xfrm>
            <a:off x="2868223" y="3321856"/>
            <a:ext cx="1062113" cy="894078"/>
            <a:chOff x="2025291" y="2736046"/>
            <a:chExt cx="1928733" cy="1607656"/>
          </a:xfrm>
        </p:grpSpPr>
        <p:sp>
          <p:nvSpPr>
            <p:cNvPr id="99" name="Hexagon 98">
              <a:extLst>
                <a:ext uri="{FF2B5EF4-FFF2-40B4-BE49-F238E27FC236}">
                  <a16:creationId xmlns:a16="http://schemas.microsoft.com/office/drawing/2014/main" id="{C6C1622E-F613-6C3F-2030-9FCAC7CDE859}"/>
                </a:ext>
              </a:extLst>
            </p:cNvPr>
            <p:cNvSpPr>
              <a:spLocks noChangeAspect="1"/>
            </p:cNvSpPr>
            <p:nvPr/>
          </p:nvSpPr>
          <p:spPr>
            <a:xfrm>
              <a:off x="2025291" y="2736046"/>
              <a:ext cx="1928733" cy="1607656"/>
            </a:xfrm>
            <a:prstGeom prst="hexagon">
              <a:avLst>
                <a:gd name="adj" fmla="val 30457"/>
                <a:gd name="vf" fmla="val 115470"/>
              </a:avLst>
            </a:prstGeom>
            <a:solidFill>
              <a:srgbClr val="79A0A7"/>
            </a:solidFill>
            <a:ln w="38100" cap="flat" cmpd="sng" algn="ctr">
              <a:solidFill>
                <a:srgbClr val="1C1C1C"/>
              </a:solidFill>
              <a:prstDash val="solid"/>
              <a:miter lim="800000"/>
            </a:ln>
            <a:effectLst>
              <a:outerShdw blurRad="101600" sx="111000" sy="111000" algn="ctr" rotWithShape="0">
                <a:prstClr val="black">
                  <a:alpha val="40000"/>
                </a:prst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F5F3EF"/>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0A562780-37CB-EB1D-CAAC-A0F949DD2854}"/>
                </a:ext>
              </a:extLst>
            </p:cNvPr>
            <p:cNvSpPr txBox="1"/>
            <p:nvPr/>
          </p:nvSpPr>
          <p:spPr>
            <a:xfrm>
              <a:off x="2098902" y="3044083"/>
              <a:ext cx="1779178" cy="996153"/>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chemeClr val="bg1"/>
                  </a:solidFill>
                  <a:effectLst/>
                  <a:uLnTx/>
                  <a:uFillTx/>
                </a:rPr>
                <a:t>Wond’ry</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chemeClr val="bg1"/>
                  </a:solidFill>
                  <a:effectLst/>
                  <a:uLnTx/>
                  <a:uFillTx/>
                </a:rPr>
                <a:t>Education</a:t>
              </a:r>
            </a:p>
          </p:txBody>
        </p:sp>
      </p:grpSp>
      <p:grpSp>
        <p:nvGrpSpPr>
          <p:cNvPr id="81" name="Group 80">
            <a:extLst>
              <a:ext uri="{FF2B5EF4-FFF2-40B4-BE49-F238E27FC236}">
                <a16:creationId xmlns:a16="http://schemas.microsoft.com/office/drawing/2014/main" id="{C230A42D-4990-7A64-3C56-254B58917467}"/>
              </a:ext>
            </a:extLst>
          </p:cNvPr>
          <p:cNvGrpSpPr/>
          <p:nvPr/>
        </p:nvGrpSpPr>
        <p:grpSpPr>
          <a:xfrm>
            <a:off x="4454898" y="2501084"/>
            <a:ext cx="1056094" cy="873378"/>
            <a:chOff x="5176599" y="2659207"/>
            <a:chExt cx="2003255" cy="1579966"/>
          </a:xfrm>
        </p:grpSpPr>
        <p:sp>
          <p:nvSpPr>
            <p:cNvPr id="97" name="Hexagon 96">
              <a:extLst>
                <a:ext uri="{FF2B5EF4-FFF2-40B4-BE49-F238E27FC236}">
                  <a16:creationId xmlns:a16="http://schemas.microsoft.com/office/drawing/2014/main" id="{AB8BC03E-885F-B195-62BD-941A030AF4C9}"/>
                </a:ext>
              </a:extLst>
            </p:cNvPr>
            <p:cNvSpPr>
              <a:spLocks noChangeAspect="1"/>
            </p:cNvSpPr>
            <p:nvPr/>
          </p:nvSpPr>
          <p:spPr>
            <a:xfrm>
              <a:off x="5176599" y="2659207"/>
              <a:ext cx="2003255" cy="1579966"/>
            </a:xfrm>
            <a:prstGeom prst="hexagon">
              <a:avLst>
                <a:gd name="adj" fmla="val 30457"/>
                <a:gd name="vf" fmla="val 115470"/>
              </a:avLst>
            </a:prstGeom>
            <a:solidFill>
              <a:srgbClr val="9D9F4F"/>
            </a:solidFill>
            <a:ln w="38100" cap="flat" cmpd="sng" algn="ctr">
              <a:solidFill>
                <a:srgbClr val="1C1C1C"/>
              </a:solidFill>
              <a:prstDash val="solid"/>
              <a:miter lim="800000"/>
            </a:ln>
            <a:effectLst>
              <a:outerShdw blurRad="114300" sx="114000" sy="114000" algn="ctr" rotWithShape="0">
                <a:prstClr val="black">
                  <a:alpha val="40000"/>
                </a:prst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5F3EF"/>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85A5E3FC-8106-0632-2CC4-6F2360567C56}"/>
                </a:ext>
              </a:extLst>
            </p:cNvPr>
            <p:cNvSpPr txBox="1"/>
            <p:nvPr/>
          </p:nvSpPr>
          <p:spPr>
            <a:xfrm>
              <a:off x="5375566" y="2920708"/>
              <a:ext cx="1584792" cy="1002198"/>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chemeClr val="bg1"/>
                  </a:solidFill>
                  <a:effectLst/>
                  <a:uLnTx/>
                  <a:uFillTx/>
                  <a:latin typeface="Arial Narrow" panose="020B0606020202030204" pitchFamily="34" charset="0"/>
                  <a:cs typeface="Arial" panose="020B0604020202020204" pitchFamily="34" charset="0"/>
                </a:rPr>
                <a:t>CTTC</a:t>
              </a:r>
              <a:br>
                <a:rPr kumimoji="0" lang="en-US" sz="1500" b="1" i="0" u="none" strike="noStrike" kern="0" cap="none" spc="0" normalizeH="0" baseline="0" noProof="0">
                  <a:ln>
                    <a:noFill/>
                  </a:ln>
                  <a:solidFill>
                    <a:schemeClr val="bg1"/>
                  </a:solidFill>
                  <a:effectLst/>
                  <a:uLnTx/>
                  <a:uFillTx/>
                  <a:latin typeface="Arial Narrow" panose="020B0606020202030204" pitchFamily="34" charset="0"/>
                  <a:cs typeface="Arial" panose="020B0604020202020204" pitchFamily="34" charset="0"/>
                </a:rPr>
              </a:br>
              <a:r>
                <a:rPr kumimoji="0" lang="en-US" sz="1500" b="1" i="0" u="none" strike="noStrike" kern="0" cap="none" spc="0" normalizeH="0" baseline="0" noProof="0">
                  <a:ln>
                    <a:noFill/>
                  </a:ln>
                  <a:solidFill>
                    <a:schemeClr val="bg1"/>
                  </a:solidFill>
                  <a:effectLst/>
                  <a:uLnTx/>
                  <a:uFillTx/>
                  <a:latin typeface="Arial Narrow" panose="020B0606020202030204" pitchFamily="34" charset="0"/>
                  <a:cs typeface="Arial" panose="020B0604020202020204" pitchFamily="34" charset="0"/>
                </a:rPr>
                <a:t>Services</a:t>
              </a:r>
            </a:p>
          </p:txBody>
        </p:sp>
      </p:grpSp>
      <p:grpSp>
        <p:nvGrpSpPr>
          <p:cNvPr id="92" name="Group 91">
            <a:extLst>
              <a:ext uri="{FF2B5EF4-FFF2-40B4-BE49-F238E27FC236}">
                <a16:creationId xmlns:a16="http://schemas.microsoft.com/office/drawing/2014/main" id="{F3782A2D-1DD7-AB60-5888-420556CC8A99}"/>
              </a:ext>
            </a:extLst>
          </p:cNvPr>
          <p:cNvGrpSpPr/>
          <p:nvPr/>
        </p:nvGrpSpPr>
        <p:grpSpPr>
          <a:xfrm>
            <a:off x="6029163" y="1661739"/>
            <a:ext cx="1034257" cy="855711"/>
            <a:chOff x="6097308" y="2194386"/>
            <a:chExt cx="2024486" cy="1670092"/>
          </a:xfrm>
        </p:grpSpPr>
        <p:sp>
          <p:nvSpPr>
            <p:cNvPr id="95" name="Hexagon 94">
              <a:extLst>
                <a:ext uri="{FF2B5EF4-FFF2-40B4-BE49-F238E27FC236}">
                  <a16:creationId xmlns:a16="http://schemas.microsoft.com/office/drawing/2014/main" id="{1D86B402-85D4-8077-DE5B-C1D44A043FD4}"/>
                </a:ext>
              </a:extLst>
            </p:cNvPr>
            <p:cNvSpPr>
              <a:spLocks noChangeAspect="1"/>
            </p:cNvSpPr>
            <p:nvPr/>
          </p:nvSpPr>
          <p:spPr>
            <a:xfrm>
              <a:off x="6109643" y="2194386"/>
              <a:ext cx="2003250" cy="1670092"/>
            </a:xfrm>
            <a:prstGeom prst="hexagon">
              <a:avLst>
                <a:gd name="adj" fmla="val 30457"/>
                <a:gd name="vf" fmla="val 115470"/>
              </a:avLst>
            </a:prstGeom>
            <a:solidFill>
              <a:srgbClr val="ECB748">
                <a:lumMod val="75000"/>
              </a:srgbClr>
            </a:solidFill>
            <a:ln w="38100" cap="flat" cmpd="sng" algn="ctr">
              <a:solidFill>
                <a:srgbClr val="1C1C1C"/>
              </a:solidFill>
              <a:prstDash val="solid"/>
              <a:miter lim="800000"/>
            </a:ln>
            <a:effectLst>
              <a:outerShdw blurRad="101600" sx="109000" sy="109000" algn="ctr" rotWithShape="0">
                <a:prstClr val="black">
                  <a:alpha val="40000"/>
                </a:prst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5F3EF"/>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31CC47-6729-D28C-620C-444E4D3D84DC}"/>
                </a:ext>
              </a:extLst>
            </p:cNvPr>
            <p:cNvSpPr txBox="1"/>
            <p:nvPr/>
          </p:nvSpPr>
          <p:spPr>
            <a:xfrm>
              <a:off x="6097308" y="2330244"/>
              <a:ext cx="2024486" cy="135154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chemeClr val="bg1"/>
                  </a:solidFill>
                  <a:effectLst/>
                  <a:uLnTx/>
                  <a:uFillTx/>
                </a:rPr>
                <a:t>VU</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chemeClr val="bg1"/>
                  </a:solidFill>
                  <a:effectLst/>
                  <a:uLnTx/>
                  <a:uFillTx/>
                </a:rPr>
                <a:t>Institutional</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chemeClr val="bg1"/>
                  </a:solidFill>
                  <a:effectLst/>
                  <a:uLnTx/>
                  <a:uFillTx/>
                </a:rPr>
                <a:t>Support</a:t>
              </a:r>
            </a:p>
          </p:txBody>
        </p:sp>
      </p:grpSp>
    </p:spTree>
    <p:extLst>
      <p:ext uri="{BB962C8B-B14F-4D97-AF65-F5344CB8AC3E}">
        <p14:creationId xmlns:p14="http://schemas.microsoft.com/office/powerpoint/2010/main" val="32236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amond(out)">
                                      <p:cBhvr>
                                        <p:cTn id="7" dur="2000"/>
                                        <p:tgtEl>
                                          <p:spTgt spid="71"/>
                                        </p:tgtEl>
                                      </p:cBhvr>
                                    </p:animEffect>
                                  </p:childTnLst>
                                </p:cTn>
                              </p:par>
                              <p:par>
                                <p:cTn id="8" presetID="8" presetClass="entr" presetSubtype="32"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diamond(out)">
                                      <p:cBhvr>
                                        <p:cTn id="10" dur="2000"/>
                                        <p:tgtEl>
                                          <p:spTgt spid="81"/>
                                        </p:tgtEl>
                                      </p:cBhvr>
                                    </p:animEffect>
                                  </p:childTnLst>
                                </p:cTn>
                              </p:par>
                              <p:par>
                                <p:cTn id="11" presetID="8" presetClass="entr" presetSubtype="32"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diamond(out)">
                                      <p:cBhvr>
                                        <p:cTn id="13" dur="2000"/>
                                        <p:tgtEl>
                                          <p:spTgt spid="9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p:cTn id="18" dur="1000" fill="hold"/>
                                        <p:tgtEl>
                                          <p:spTgt spid="112"/>
                                        </p:tgtEl>
                                        <p:attrNameLst>
                                          <p:attrName>ppt_w</p:attrName>
                                        </p:attrNameLst>
                                      </p:cBhvr>
                                      <p:tavLst>
                                        <p:tav tm="0">
                                          <p:val>
                                            <p:fltVal val="0"/>
                                          </p:val>
                                        </p:tav>
                                        <p:tav tm="100000">
                                          <p:val>
                                            <p:strVal val="#ppt_w"/>
                                          </p:val>
                                        </p:tav>
                                      </p:tavLst>
                                    </p:anim>
                                    <p:anim calcmode="lin" valueType="num">
                                      <p:cBhvr>
                                        <p:cTn id="19" dur="1000" fill="hold"/>
                                        <p:tgtEl>
                                          <p:spTgt spid="112"/>
                                        </p:tgtEl>
                                        <p:attrNameLst>
                                          <p:attrName>ppt_h</p:attrName>
                                        </p:attrNameLst>
                                      </p:cBhvr>
                                      <p:tavLst>
                                        <p:tav tm="0">
                                          <p:val>
                                            <p:fltVal val="0"/>
                                          </p:val>
                                        </p:tav>
                                        <p:tav tm="100000">
                                          <p:val>
                                            <p:strVal val="#ppt_h"/>
                                          </p:val>
                                        </p:tav>
                                      </p:tavLst>
                                    </p:anim>
                                    <p:anim calcmode="lin" valueType="num">
                                      <p:cBhvr>
                                        <p:cTn id="20" dur="1000" fill="hold"/>
                                        <p:tgtEl>
                                          <p:spTgt spid="112"/>
                                        </p:tgtEl>
                                        <p:attrNameLst>
                                          <p:attrName>style.rotation</p:attrName>
                                        </p:attrNameLst>
                                      </p:cBhvr>
                                      <p:tavLst>
                                        <p:tav tm="0">
                                          <p:val>
                                            <p:fltVal val="90"/>
                                          </p:val>
                                        </p:tav>
                                        <p:tav tm="100000">
                                          <p:val>
                                            <p:fltVal val="0"/>
                                          </p:val>
                                        </p:tav>
                                      </p:tavLst>
                                    </p:anim>
                                    <p:animEffect transition="in" filter="fade">
                                      <p:cBhvr>
                                        <p:cTn id="21" dur="1000"/>
                                        <p:tgtEl>
                                          <p:spTgt spid="112"/>
                                        </p:tgtEl>
                                      </p:cBhvr>
                                    </p:animEffect>
                                  </p:childTnLst>
                                </p:cTn>
                              </p:par>
                              <p:par>
                                <p:cTn id="22" presetID="31" presetClass="entr" presetSubtype="0" fill="hold" nodeType="withEffect">
                                  <p:stCondLst>
                                    <p:cond delay="0"/>
                                  </p:stCondLst>
                                  <p:childTnLst>
                                    <p:set>
                                      <p:cBhvr>
                                        <p:cTn id="23" dur="1" fill="hold">
                                          <p:stCondLst>
                                            <p:cond delay="0"/>
                                          </p:stCondLst>
                                        </p:cTn>
                                        <p:tgtEl>
                                          <p:spTgt spid="115"/>
                                        </p:tgtEl>
                                        <p:attrNameLst>
                                          <p:attrName>style.visibility</p:attrName>
                                        </p:attrNameLst>
                                      </p:cBhvr>
                                      <p:to>
                                        <p:strVal val="visible"/>
                                      </p:to>
                                    </p:set>
                                    <p:anim calcmode="lin" valueType="num">
                                      <p:cBhvr>
                                        <p:cTn id="24" dur="1000" fill="hold"/>
                                        <p:tgtEl>
                                          <p:spTgt spid="115"/>
                                        </p:tgtEl>
                                        <p:attrNameLst>
                                          <p:attrName>ppt_w</p:attrName>
                                        </p:attrNameLst>
                                      </p:cBhvr>
                                      <p:tavLst>
                                        <p:tav tm="0">
                                          <p:val>
                                            <p:fltVal val="0"/>
                                          </p:val>
                                        </p:tav>
                                        <p:tav tm="100000">
                                          <p:val>
                                            <p:strVal val="#ppt_w"/>
                                          </p:val>
                                        </p:tav>
                                      </p:tavLst>
                                    </p:anim>
                                    <p:anim calcmode="lin" valueType="num">
                                      <p:cBhvr>
                                        <p:cTn id="25" dur="1000" fill="hold"/>
                                        <p:tgtEl>
                                          <p:spTgt spid="115"/>
                                        </p:tgtEl>
                                        <p:attrNameLst>
                                          <p:attrName>ppt_h</p:attrName>
                                        </p:attrNameLst>
                                      </p:cBhvr>
                                      <p:tavLst>
                                        <p:tav tm="0">
                                          <p:val>
                                            <p:fltVal val="0"/>
                                          </p:val>
                                        </p:tav>
                                        <p:tav tm="100000">
                                          <p:val>
                                            <p:strVal val="#ppt_h"/>
                                          </p:val>
                                        </p:tav>
                                      </p:tavLst>
                                    </p:anim>
                                    <p:anim calcmode="lin" valueType="num">
                                      <p:cBhvr>
                                        <p:cTn id="26" dur="1000" fill="hold"/>
                                        <p:tgtEl>
                                          <p:spTgt spid="115"/>
                                        </p:tgtEl>
                                        <p:attrNameLst>
                                          <p:attrName>style.rotation</p:attrName>
                                        </p:attrNameLst>
                                      </p:cBhvr>
                                      <p:tavLst>
                                        <p:tav tm="0">
                                          <p:val>
                                            <p:fltVal val="90"/>
                                          </p:val>
                                        </p:tav>
                                        <p:tav tm="100000">
                                          <p:val>
                                            <p:fltVal val="0"/>
                                          </p:val>
                                        </p:tav>
                                      </p:tavLst>
                                    </p:anim>
                                    <p:animEffect transition="in" filter="fade">
                                      <p:cBhvr>
                                        <p:cTn id="27" dur="10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p:cTn id="31" dur="indefinite"/>
                                        <p:tgtEl>
                                          <p:spTgt spid="71"/>
                                        </p:tgtEl>
                                        <p:attrNameLst>
                                          <p:attrName>style.opacity</p:attrName>
                                        </p:attrNameLst>
                                      </p:cBhvr>
                                      <p:to>
                                        <p:strVal val="0.25"/>
                                      </p:to>
                                    </p:set>
                                    <p:animEffect filter="image" prLst="opacity: 0.25">
                                      <p:cBhvr rctx="IE">
                                        <p:cTn id="32" dur="indefinite"/>
                                        <p:tgtEl>
                                          <p:spTgt spid="71"/>
                                        </p:tgtEl>
                                      </p:cBhvr>
                                    </p:animEffect>
                                  </p:childTnLst>
                                </p:cTn>
                              </p:par>
                              <p:par>
                                <p:cTn id="33" presetID="9" presetClass="emph" presetSubtype="0" nodeType="withEffect">
                                  <p:stCondLst>
                                    <p:cond delay="0"/>
                                  </p:stCondLst>
                                  <p:childTnLst>
                                    <p:set>
                                      <p:cBhvr>
                                        <p:cTn id="34" dur="indefinite"/>
                                        <p:tgtEl>
                                          <p:spTgt spid="112"/>
                                        </p:tgtEl>
                                        <p:attrNameLst>
                                          <p:attrName>style.opacity</p:attrName>
                                        </p:attrNameLst>
                                      </p:cBhvr>
                                      <p:to>
                                        <p:strVal val="0.25"/>
                                      </p:to>
                                    </p:set>
                                    <p:animEffect filter="image" prLst="opacity: 0.25">
                                      <p:cBhvr rctx="IE">
                                        <p:cTn id="35" dur="indefinite"/>
                                        <p:tgtEl>
                                          <p:spTgt spid="112"/>
                                        </p:tgtEl>
                                      </p:cBhvr>
                                    </p:animEffect>
                                  </p:childTnLst>
                                </p:cTn>
                              </p:par>
                            </p:childTnLst>
                          </p:cTn>
                        </p:par>
                        <p:par>
                          <p:cTn id="36" fill="hold">
                            <p:stCondLst>
                              <p:cond delay="0"/>
                            </p:stCondLst>
                            <p:childTnLst>
                              <p:par>
                                <p:cTn id="37" presetID="31" presetClass="entr" presetSubtype="0" fill="hold" nodeType="after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1000" fill="hold"/>
                                        <p:tgtEl>
                                          <p:spTgt spid="118"/>
                                        </p:tgtEl>
                                        <p:attrNameLst>
                                          <p:attrName>ppt_w</p:attrName>
                                        </p:attrNameLst>
                                      </p:cBhvr>
                                      <p:tavLst>
                                        <p:tav tm="0">
                                          <p:val>
                                            <p:fltVal val="0"/>
                                          </p:val>
                                        </p:tav>
                                        <p:tav tm="100000">
                                          <p:val>
                                            <p:strVal val="#ppt_w"/>
                                          </p:val>
                                        </p:tav>
                                      </p:tavLst>
                                    </p:anim>
                                    <p:anim calcmode="lin" valueType="num">
                                      <p:cBhvr>
                                        <p:cTn id="40" dur="1000" fill="hold"/>
                                        <p:tgtEl>
                                          <p:spTgt spid="118"/>
                                        </p:tgtEl>
                                        <p:attrNameLst>
                                          <p:attrName>ppt_h</p:attrName>
                                        </p:attrNameLst>
                                      </p:cBhvr>
                                      <p:tavLst>
                                        <p:tav tm="0">
                                          <p:val>
                                            <p:fltVal val="0"/>
                                          </p:val>
                                        </p:tav>
                                        <p:tav tm="100000">
                                          <p:val>
                                            <p:strVal val="#ppt_h"/>
                                          </p:val>
                                        </p:tav>
                                      </p:tavLst>
                                    </p:anim>
                                    <p:anim calcmode="lin" valueType="num">
                                      <p:cBhvr>
                                        <p:cTn id="41" dur="1000" fill="hold"/>
                                        <p:tgtEl>
                                          <p:spTgt spid="118"/>
                                        </p:tgtEl>
                                        <p:attrNameLst>
                                          <p:attrName>style.rotation</p:attrName>
                                        </p:attrNameLst>
                                      </p:cBhvr>
                                      <p:tavLst>
                                        <p:tav tm="0">
                                          <p:val>
                                            <p:fltVal val="90"/>
                                          </p:val>
                                        </p:tav>
                                        <p:tav tm="100000">
                                          <p:val>
                                            <p:fltVal val="0"/>
                                          </p:val>
                                        </p:tav>
                                      </p:tavLst>
                                    </p:anim>
                                    <p:animEffect transition="in" filter="fade">
                                      <p:cBhvr>
                                        <p:cTn id="42" dur="1000"/>
                                        <p:tgtEl>
                                          <p:spTgt spid="118"/>
                                        </p:tgtEl>
                                      </p:cBhvr>
                                    </p:animEffect>
                                  </p:childTnLst>
                                </p:cTn>
                              </p:par>
                              <p:par>
                                <p:cTn id="43" presetID="31" presetClass="entr" presetSubtype="0" fill="hold" nodeType="withEffect">
                                  <p:stCondLst>
                                    <p:cond delay="0"/>
                                  </p:stCondLst>
                                  <p:childTnLst>
                                    <p:set>
                                      <p:cBhvr>
                                        <p:cTn id="44" dur="1" fill="hold">
                                          <p:stCondLst>
                                            <p:cond delay="0"/>
                                          </p:stCondLst>
                                        </p:cTn>
                                        <p:tgtEl>
                                          <p:spTgt spid="116"/>
                                        </p:tgtEl>
                                        <p:attrNameLst>
                                          <p:attrName>style.visibility</p:attrName>
                                        </p:attrNameLst>
                                      </p:cBhvr>
                                      <p:to>
                                        <p:strVal val="visible"/>
                                      </p:to>
                                    </p:set>
                                    <p:anim calcmode="lin" valueType="num">
                                      <p:cBhvr>
                                        <p:cTn id="45" dur="1000" fill="hold"/>
                                        <p:tgtEl>
                                          <p:spTgt spid="116"/>
                                        </p:tgtEl>
                                        <p:attrNameLst>
                                          <p:attrName>ppt_w</p:attrName>
                                        </p:attrNameLst>
                                      </p:cBhvr>
                                      <p:tavLst>
                                        <p:tav tm="0">
                                          <p:val>
                                            <p:fltVal val="0"/>
                                          </p:val>
                                        </p:tav>
                                        <p:tav tm="100000">
                                          <p:val>
                                            <p:strVal val="#ppt_w"/>
                                          </p:val>
                                        </p:tav>
                                      </p:tavLst>
                                    </p:anim>
                                    <p:anim calcmode="lin" valueType="num">
                                      <p:cBhvr>
                                        <p:cTn id="46" dur="1000" fill="hold"/>
                                        <p:tgtEl>
                                          <p:spTgt spid="116"/>
                                        </p:tgtEl>
                                        <p:attrNameLst>
                                          <p:attrName>ppt_h</p:attrName>
                                        </p:attrNameLst>
                                      </p:cBhvr>
                                      <p:tavLst>
                                        <p:tav tm="0">
                                          <p:val>
                                            <p:fltVal val="0"/>
                                          </p:val>
                                        </p:tav>
                                        <p:tav tm="100000">
                                          <p:val>
                                            <p:strVal val="#ppt_h"/>
                                          </p:val>
                                        </p:tav>
                                      </p:tavLst>
                                    </p:anim>
                                    <p:anim calcmode="lin" valueType="num">
                                      <p:cBhvr>
                                        <p:cTn id="47" dur="1000" fill="hold"/>
                                        <p:tgtEl>
                                          <p:spTgt spid="116"/>
                                        </p:tgtEl>
                                        <p:attrNameLst>
                                          <p:attrName>style.rotation</p:attrName>
                                        </p:attrNameLst>
                                      </p:cBhvr>
                                      <p:tavLst>
                                        <p:tav tm="0">
                                          <p:val>
                                            <p:fltVal val="90"/>
                                          </p:val>
                                        </p:tav>
                                        <p:tav tm="100000">
                                          <p:val>
                                            <p:fltVal val="0"/>
                                          </p:val>
                                        </p:tav>
                                      </p:tavLst>
                                    </p:anim>
                                    <p:animEffect transition="in" filter="fade">
                                      <p:cBhvr>
                                        <p:cTn id="48" dur="1000"/>
                                        <p:tgtEl>
                                          <p:spTgt spid="116"/>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mph" presetSubtype="0" nodeType="clickEffect">
                                  <p:stCondLst>
                                    <p:cond delay="0"/>
                                  </p:stCondLst>
                                  <p:childTnLst>
                                    <p:set>
                                      <p:cBhvr>
                                        <p:cTn id="52" dur="indefinite"/>
                                        <p:tgtEl>
                                          <p:spTgt spid="81"/>
                                        </p:tgtEl>
                                        <p:attrNameLst>
                                          <p:attrName>style.opacity</p:attrName>
                                        </p:attrNameLst>
                                      </p:cBhvr>
                                      <p:to>
                                        <p:strVal val="0.25"/>
                                      </p:to>
                                    </p:set>
                                    <p:animEffect filter="image" prLst="opacity: 0.25">
                                      <p:cBhvr rctx="IE">
                                        <p:cTn id="53" dur="indefinite"/>
                                        <p:tgtEl>
                                          <p:spTgt spid="81"/>
                                        </p:tgtEl>
                                      </p:cBhvr>
                                    </p:animEffect>
                                  </p:childTnLst>
                                </p:cTn>
                              </p:par>
                              <p:par>
                                <p:cTn id="54" presetID="9" presetClass="emph" presetSubtype="0" nodeType="withEffect">
                                  <p:stCondLst>
                                    <p:cond delay="0"/>
                                  </p:stCondLst>
                                  <p:childTnLst>
                                    <p:set>
                                      <p:cBhvr>
                                        <p:cTn id="55" dur="indefinite"/>
                                        <p:tgtEl>
                                          <p:spTgt spid="115"/>
                                        </p:tgtEl>
                                        <p:attrNameLst>
                                          <p:attrName>style.opacity</p:attrName>
                                        </p:attrNameLst>
                                      </p:cBhvr>
                                      <p:to>
                                        <p:strVal val="0.25"/>
                                      </p:to>
                                    </p:set>
                                    <p:animEffect filter="image" prLst="opacity: 0.25">
                                      <p:cBhvr rctx="IE">
                                        <p:cTn id="56" dur="indefinite"/>
                                        <p:tgtEl>
                                          <p:spTgt spid="115"/>
                                        </p:tgtEl>
                                      </p:cBhvr>
                                    </p:animEffect>
                                  </p:childTnLst>
                                </p:cTn>
                              </p:par>
                              <p:par>
                                <p:cTn id="57" presetID="9" presetClass="emph" presetSubtype="0" nodeType="withEffect">
                                  <p:stCondLst>
                                    <p:cond delay="0"/>
                                  </p:stCondLst>
                                  <p:childTnLst>
                                    <p:set>
                                      <p:cBhvr>
                                        <p:cTn id="58" dur="indefinite"/>
                                        <p:tgtEl>
                                          <p:spTgt spid="118"/>
                                        </p:tgtEl>
                                        <p:attrNameLst>
                                          <p:attrName>style.opacity</p:attrName>
                                        </p:attrNameLst>
                                      </p:cBhvr>
                                      <p:to>
                                        <p:strVal val="0.25"/>
                                      </p:to>
                                    </p:set>
                                    <p:animEffect filter="image" prLst="opacity: 0.25">
                                      <p:cBhvr rctx="IE">
                                        <p:cTn id="59" dur="indefinite"/>
                                        <p:tgtEl>
                                          <p:spTgt spid="118"/>
                                        </p:tgtEl>
                                      </p:cBhvr>
                                    </p:animEffect>
                                  </p:childTnLst>
                                </p:cTn>
                              </p:par>
                            </p:childTnLst>
                          </p:cTn>
                        </p:par>
                        <p:par>
                          <p:cTn id="60" fill="hold">
                            <p:stCondLst>
                              <p:cond delay="0"/>
                            </p:stCondLst>
                            <p:childTnLst>
                              <p:par>
                                <p:cTn id="61" presetID="31" presetClass="entr" presetSubtype="0" fill="hold" nodeType="afterEffect">
                                  <p:stCondLst>
                                    <p:cond delay="0"/>
                                  </p:stCondLst>
                                  <p:childTnLst>
                                    <p:set>
                                      <p:cBhvr>
                                        <p:cTn id="62" dur="1" fill="hold">
                                          <p:stCondLst>
                                            <p:cond delay="0"/>
                                          </p:stCondLst>
                                        </p:cTn>
                                        <p:tgtEl>
                                          <p:spTgt spid="114"/>
                                        </p:tgtEl>
                                        <p:attrNameLst>
                                          <p:attrName>style.visibility</p:attrName>
                                        </p:attrNameLst>
                                      </p:cBhvr>
                                      <p:to>
                                        <p:strVal val="visible"/>
                                      </p:to>
                                    </p:set>
                                    <p:anim calcmode="lin" valueType="num">
                                      <p:cBhvr>
                                        <p:cTn id="63" dur="1000" fill="hold"/>
                                        <p:tgtEl>
                                          <p:spTgt spid="114"/>
                                        </p:tgtEl>
                                        <p:attrNameLst>
                                          <p:attrName>ppt_w</p:attrName>
                                        </p:attrNameLst>
                                      </p:cBhvr>
                                      <p:tavLst>
                                        <p:tav tm="0">
                                          <p:val>
                                            <p:fltVal val="0"/>
                                          </p:val>
                                        </p:tav>
                                        <p:tav tm="100000">
                                          <p:val>
                                            <p:strVal val="#ppt_w"/>
                                          </p:val>
                                        </p:tav>
                                      </p:tavLst>
                                    </p:anim>
                                    <p:anim calcmode="lin" valueType="num">
                                      <p:cBhvr>
                                        <p:cTn id="64" dur="1000" fill="hold"/>
                                        <p:tgtEl>
                                          <p:spTgt spid="114"/>
                                        </p:tgtEl>
                                        <p:attrNameLst>
                                          <p:attrName>ppt_h</p:attrName>
                                        </p:attrNameLst>
                                      </p:cBhvr>
                                      <p:tavLst>
                                        <p:tav tm="0">
                                          <p:val>
                                            <p:fltVal val="0"/>
                                          </p:val>
                                        </p:tav>
                                        <p:tav tm="100000">
                                          <p:val>
                                            <p:strVal val="#ppt_h"/>
                                          </p:val>
                                        </p:tav>
                                      </p:tavLst>
                                    </p:anim>
                                    <p:anim calcmode="lin" valueType="num">
                                      <p:cBhvr>
                                        <p:cTn id="65" dur="1000" fill="hold"/>
                                        <p:tgtEl>
                                          <p:spTgt spid="114"/>
                                        </p:tgtEl>
                                        <p:attrNameLst>
                                          <p:attrName>style.rotation</p:attrName>
                                        </p:attrNameLst>
                                      </p:cBhvr>
                                      <p:tavLst>
                                        <p:tav tm="0">
                                          <p:val>
                                            <p:fltVal val="90"/>
                                          </p:val>
                                        </p:tav>
                                        <p:tav tm="100000">
                                          <p:val>
                                            <p:fltVal val="0"/>
                                          </p:val>
                                        </p:tav>
                                      </p:tavLst>
                                    </p:anim>
                                    <p:animEffect transition="in" filter="fade">
                                      <p:cBhvr>
                                        <p:cTn id="66" dur="1000"/>
                                        <p:tgtEl>
                                          <p:spTgt spid="11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mph" presetSubtype="0" nodeType="clickEffect">
                                  <p:stCondLst>
                                    <p:cond delay="0"/>
                                  </p:stCondLst>
                                  <p:childTnLst>
                                    <p:set>
                                      <p:cBhvr>
                                        <p:cTn id="70" dur="indefinite"/>
                                        <p:tgtEl>
                                          <p:spTgt spid="71"/>
                                        </p:tgtEl>
                                        <p:attrNameLst>
                                          <p:attrName>style.opacity</p:attrName>
                                        </p:attrNameLst>
                                      </p:cBhvr>
                                      <p:to>
                                        <p:strVal val="1"/>
                                      </p:to>
                                    </p:set>
                                    <p:animEffect filter="image" prLst="opacity: 1">
                                      <p:cBhvr rctx="IE">
                                        <p:cTn id="71" dur="indefinite"/>
                                        <p:tgtEl>
                                          <p:spTgt spid="71"/>
                                        </p:tgtEl>
                                      </p:cBhvr>
                                    </p:animEffect>
                                  </p:childTnLst>
                                </p:cTn>
                              </p:par>
                              <p:par>
                                <p:cTn id="72" presetID="9" presetClass="emph" presetSubtype="0" nodeType="withEffect">
                                  <p:stCondLst>
                                    <p:cond delay="0"/>
                                  </p:stCondLst>
                                  <p:childTnLst>
                                    <p:set>
                                      <p:cBhvr>
                                        <p:cTn id="73" dur="indefinite"/>
                                        <p:tgtEl>
                                          <p:spTgt spid="81"/>
                                        </p:tgtEl>
                                        <p:attrNameLst>
                                          <p:attrName>style.opacity</p:attrName>
                                        </p:attrNameLst>
                                      </p:cBhvr>
                                      <p:to>
                                        <p:strVal val="1"/>
                                      </p:to>
                                    </p:set>
                                    <p:animEffect filter="image" prLst="opacity: 1">
                                      <p:cBhvr rctx="IE">
                                        <p:cTn id="74" dur="indefinite"/>
                                        <p:tgtEl>
                                          <p:spTgt spid="81"/>
                                        </p:tgtEl>
                                      </p:cBhvr>
                                    </p:animEffect>
                                  </p:childTnLst>
                                </p:cTn>
                              </p:par>
                              <p:par>
                                <p:cTn id="75" presetID="9" presetClass="emph" presetSubtype="0" nodeType="withEffect">
                                  <p:stCondLst>
                                    <p:cond delay="0"/>
                                  </p:stCondLst>
                                  <p:childTnLst>
                                    <p:set>
                                      <p:cBhvr>
                                        <p:cTn id="76" dur="indefinite"/>
                                        <p:tgtEl>
                                          <p:spTgt spid="92"/>
                                        </p:tgtEl>
                                        <p:attrNameLst>
                                          <p:attrName>style.opacity</p:attrName>
                                        </p:attrNameLst>
                                      </p:cBhvr>
                                      <p:to>
                                        <p:strVal val="1"/>
                                      </p:to>
                                    </p:set>
                                    <p:animEffect filter="image" prLst="opacity: 1">
                                      <p:cBhvr rctx="IE">
                                        <p:cTn id="77" dur="indefinite"/>
                                        <p:tgtEl>
                                          <p:spTgt spid="92"/>
                                        </p:tgtEl>
                                      </p:cBhvr>
                                    </p:animEffect>
                                  </p:childTnLst>
                                </p:cTn>
                              </p:par>
                              <p:par>
                                <p:cTn id="78" presetID="9" presetClass="emph" presetSubtype="0" nodeType="withEffect">
                                  <p:stCondLst>
                                    <p:cond delay="0"/>
                                  </p:stCondLst>
                                  <p:childTnLst>
                                    <p:set>
                                      <p:cBhvr>
                                        <p:cTn id="79" dur="indefinite"/>
                                        <p:tgtEl>
                                          <p:spTgt spid="112"/>
                                        </p:tgtEl>
                                        <p:attrNameLst>
                                          <p:attrName>style.opacity</p:attrName>
                                        </p:attrNameLst>
                                      </p:cBhvr>
                                      <p:to>
                                        <p:strVal val="1"/>
                                      </p:to>
                                    </p:set>
                                    <p:animEffect filter="image" prLst="opacity: 1">
                                      <p:cBhvr rctx="IE">
                                        <p:cTn id="80" dur="indefinite"/>
                                        <p:tgtEl>
                                          <p:spTgt spid="112"/>
                                        </p:tgtEl>
                                      </p:cBhvr>
                                    </p:animEffect>
                                  </p:childTnLst>
                                </p:cTn>
                              </p:par>
                              <p:par>
                                <p:cTn id="81" presetID="9" presetClass="emph" presetSubtype="0" nodeType="withEffect">
                                  <p:stCondLst>
                                    <p:cond delay="0"/>
                                  </p:stCondLst>
                                  <p:childTnLst>
                                    <p:set>
                                      <p:cBhvr>
                                        <p:cTn id="82" dur="indefinite"/>
                                        <p:tgtEl>
                                          <p:spTgt spid="115"/>
                                        </p:tgtEl>
                                        <p:attrNameLst>
                                          <p:attrName>style.opacity</p:attrName>
                                        </p:attrNameLst>
                                      </p:cBhvr>
                                      <p:to>
                                        <p:strVal val="1"/>
                                      </p:to>
                                    </p:set>
                                    <p:animEffect filter="image" prLst="opacity: 1">
                                      <p:cBhvr rctx="IE">
                                        <p:cTn id="83" dur="indefinite"/>
                                        <p:tgtEl>
                                          <p:spTgt spid="115"/>
                                        </p:tgtEl>
                                      </p:cBhvr>
                                    </p:animEffect>
                                  </p:childTnLst>
                                </p:cTn>
                              </p:par>
                              <p:par>
                                <p:cTn id="84" presetID="9" presetClass="emph" presetSubtype="0" nodeType="withEffect">
                                  <p:stCondLst>
                                    <p:cond delay="0"/>
                                  </p:stCondLst>
                                  <p:childTnLst>
                                    <p:set>
                                      <p:cBhvr>
                                        <p:cTn id="85" dur="indefinite"/>
                                        <p:tgtEl>
                                          <p:spTgt spid="118"/>
                                        </p:tgtEl>
                                        <p:attrNameLst>
                                          <p:attrName>style.opacity</p:attrName>
                                        </p:attrNameLst>
                                      </p:cBhvr>
                                      <p:to>
                                        <p:strVal val="1"/>
                                      </p:to>
                                    </p:set>
                                    <p:animEffect filter="image" prLst="opacity: 1">
                                      <p:cBhvr rctx="IE">
                                        <p:cTn id="86" dur="indefinite"/>
                                        <p:tgtEl>
                                          <p:spTgt spid="118"/>
                                        </p:tgtEl>
                                      </p:cBhvr>
                                    </p:animEffect>
                                  </p:childTnLst>
                                </p:cTn>
                              </p:par>
                              <p:par>
                                <p:cTn id="87" presetID="9" presetClass="emph" presetSubtype="0" nodeType="withEffect">
                                  <p:stCondLst>
                                    <p:cond delay="0"/>
                                  </p:stCondLst>
                                  <p:childTnLst>
                                    <p:set>
                                      <p:cBhvr>
                                        <p:cTn id="88" dur="indefinite"/>
                                        <p:tgtEl>
                                          <p:spTgt spid="116"/>
                                        </p:tgtEl>
                                        <p:attrNameLst>
                                          <p:attrName>style.opacity</p:attrName>
                                        </p:attrNameLst>
                                      </p:cBhvr>
                                      <p:to>
                                        <p:strVal val="1"/>
                                      </p:to>
                                    </p:set>
                                    <p:animEffect filter="image" prLst="opacity: 1">
                                      <p:cBhvr rctx="IE">
                                        <p:cTn id="89" dur="indefinite"/>
                                        <p:tgtEl>
                                          <p:spTgt spid="116"/>
                                        </p:tgtEl>
                                      </p:cBhvr>
                                    </p:animEffect>
                                  </p:childTnLst>
                                </p:cTn>
                              </p:par>
                              <p:par>
                                <p:cTn id="90" presetID="9" presetClass="emph" presetSubtype="0" nodeType="withEffect">
                                  <p:stCondLst>
                                    <p:cond delay="0"/>
                                  </p:stCondLst>
                                  <p:childTnLst>
                                    <p:set>
                                      <p:cBhvr>
                                        <p:cTn id="91" dur="indefinite"/>
                                        <p:tgtEl>
                                          <p:spTgt spid="114"/>
                                        </p:tgtEl>
                                        <p:attrNameLst>
                                          <p:attrName>style.opacity</p:attrName>
                                        </p:attrNameLst>
                                      </p:cBhvr>
                                      <p:to>
                                        <p:strVal val="1"/>
                                      </p:to>
                                    </p:set>
                                    <p:animEffect filter="image" prLst="opacity: 1">
                                      <p:cBhvr rctx="IE">
                                        <p:cTn id="92" dur="indefinite"/>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AFFA-21BF-4C53-9F22-A0190471BF6D}"/>
              </a:ext>
            </a:extLst>
          </p:cNvPr>
          <p:cNvSpPr>
            <a:spLocks noGrp="1"/>
          </p:cNvSpPr>
          <p:nvPr>
            <p:ph type="title"/>
          </p:nvPr>
        </p:nvSpPr>
        <p:spPr>
          <a:xfrm>
            <a:off x="68854" y="-6629"/>
            <a:ext cx="7403508" cy="857250"/>
          </a:xfrm>
        </p:spPr>
        <p:txBody>
          <a:bodyPr>
            <a:noAutofit/>
          </a:bodyPr>
          <a:lstStyle/>
          <a:p>
            <a:pPr algn="l"/>
            <a:r>
              <a:rPr lang="en-US" sz="2200" dirty="0">
                <a:solidFill>
                  <a:schemeClr val="bg1"/>
                </a:solidFill>
              </a:rPr>
              <a:t>Vanderbilt New Venture Model Highlights : Wond’ry</a:t>
            </a:r>
            <a:endParaRPr lang="en-US" sz="2200" dirty="0"/>
          </a:p>
        </p:txBody>
      </p:sp>
      <p:pic>
        <p:nvPicPr>
          <p:cNvPr id="4" name="Picture 3">
            <a:extLst>
              <a:ext uri="{FF2B5EF4-FFF2-40B4-BE49-F238E27FC236}">
                <a16:creationId xmlns:a16="http://schemas.microsoft.com/office/drawing/2014/main" id="{410E11BF-BCBD-447F-A1A6-84E0D6865F6F}"/>
              </a:ext>
            </a:extLst>
          </p:cNvPr>
          <p:cNvPicPr>
            <a:picLocks noChangeAspect="1"/>
          </p:cNvPicPr>
          <p:nvPr/>
        </p:nvPicPr>
        <p:blipFill>
          <a:blip r:embed="rId2"/>
          <a:stretch>
            <a:fillRect/>
          </a:stretch>
        </p:blipFill>
        <p:spPr>
          <a:xfrm>
            <a:off x="655904" y="974605"/>
            <a:ext cx="7336145" cy="4102144"/>
          </a:xfrm>
          <a:prstGeom prst="rect">
            <a:avLst/>
          </a:prstGeom>
        </p:spPr>
      </p:pic>
      <p:grpSp>
        <p:nvGrpSpPr>
          <p:cNvPr id="5" name="Group 4">
            <a:extLst>
              <a:ext uri="{FF2B5EF4-FFF2-40B4-BE49-F238E27FC236}">
                <a16:creationId xmlns:a16="http://schemas.microsoft.com/office/drawing/2014/main" id="{8E382E2F-5867-4D30-8DFC-646DBAB6563D}"/>
              </a:ext>
            </a:extLst>
          </p:cNvPr>
          <p:cNvGrpSpPr/>
          <p:nvPr/>
        </p:nvGrpSpPr>
        <p:grpSpPr>
          <a:xfrm>
            <a:off x="6948067" y="1394723"/>
            <a:ext cx="1921790" cy="3556862"/>
            <a:chOff x="302217" y="1100379"/>
            <a:chExt cx="1921790" cy="3556862"/>
          </a:xfrm>
          <a:solidFill>
            <a:srgbClr val="B3C9CD"/>
          </a:solidFill>
        </p:grpSpPr>
        <p:sp>
          <p:nvSpPr>
            <p:cNvPr id="6" name="Rectangle: Rounded Corners 5">
              <a:extLst>
                <a:ext uri="{FF2B5EF4-FFF2-40B4-BE49-F238E27FC236}">
                  <a16:creationId xmlns:a16="http://schemas.microsoft.com/office/drawing/2014/main" id="{FA8ED4F8-B317-44D8-9DBE-71731B5E30A7}"/>
                </a:ext>
              </a:extLst>
            </p:cNvPr>
            <p:cNvSpPr/>
            <p:nvPr/>
          </p:nvSpPr>
          <p:spPr>
            <a:xfrm>
              <a:off x="302217" y="1100379"/>
              <a:ext cx="1921790" cy="3556862"/>
            </a:xfrm>
            <a:prstGeom prst="roundRect">
              <a:avLst/>
            </a:prstGeom>
            <a:grpFill/>
            <a:ln>
              <a:solidFill>
                <a:schemeClr val="accent5">
                  <a:lumMod val="40000"/>
                  <a:lumOff val="6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BE6061-9DAA-4636-B7BA-5E28EBB00D24}"/>
                </a:ext>
              </a:extLst>
            </p:cNvPr>
            <p:cNvSpPr txBox="1"/>
            <p:nvPr/>
          </p:nvSpPr>
          <p:spPr>
            <a:xfrm>
              <a:off x="693549" y="1278547"/>
              <a:ext cx="1139125" cy="369332"/>
            </a:xfrm>
            <a:prstGeom prst="rect">
              <a:avLst/>
            </a:prstGeom>
            <a:noFill/>
          </p:spPr>
          <p:txBody>
            <a:bodyPr wrap="square" rtlCol="0">
              <a:spAutoFit/>
            </a:bodyPr>
            <a:lstStyle/>
            <a:p>
              <a:r>
                <a:rPr lang="en-US" b="1"/>
                <a:t>Highlights</a:t>
              </a:r>
            </a:p>
          </p:txBody>
        </p:sp>
        <p:sp>
          <p:nvSpPr>
            <p:cNvPr id="8" name="TextBox 7">
              <a:extLst>
                <a:ext uri="{FF2B5EF4-FFF2-40B4-BE49-F238E27FC236}">
                  <a16:creationId xmlns:a16="http://schemas.microsoft.com/office/drawing/2014/main" id="{BC0D131A-B24B-4486-9E86-9B8D171E797D}"/>
                </a:ext>
              </a:extLst>
            </p:cNvPr>
            <p:cNvSpPr txBox="1"/>
            <p:nvPr/>
          </p:nvSpPr>
          <p:spPr>
            <a:xfrm>
              <a:off x="404098" y="1772758"/>
              <a:ext cx="1677148" cy="2677656"/>
            </a:xfrm>
            <a:prstGeom prst="rect">
              <a:avLst/>
            </a:prstGeom>
            <a:noFill/>
            <a:ln>
              <a:noFill/>
            </a:ln>
          </p:spPr>
          <p:txBody>
            <a:bodyPr wrap="square" rtlCol="0">
              <a:spAutoFit/>
            </a:bodyPr>
            <a:lstStyle/>
            <a:p>
              <a:pPr marL="285750" indent="-285750">
                <a:buFont typeface="Arial" panose="020B0604020202020204" pitchFamily="34" charset="0"/>
                <a:buChar char="•"/>
              </a:pPr>
              <a:r>
                <a:rPr lang="en-US" sz="1200"/>
                <a:t>Makerspaces</a:t>
              </a:r>
            </a:p>
            <a:p>
              <a:pPr marL="285750" indent="-285750">
                <a:buFont typeface="Arial" panose="020B0604020202020204" pitchFamily="34" charset="0"/>
                <a:buChar char="•"/>
              </a:pPr>
              <a:r>
                <a:rPr lang="en-US" sz="1200"/>
                <a:t>NSF I-Corps programming and customer discovery</a:t>
              </a:r>
            </a:p>
            <a:p>
              <a:pPr marL="285750" indent="-285750">
                <a:buFont typeface="Arial" panose="020B0604020202020204" pitchFamily="34" charset="0"/>
                <a:buChar char="•"/>
              </a:pPr>
              <a:r>
                <a:rPr lang="en-US" sz="1200"/>
                <a:t>Mentoring</a:t>
              </a:r>
            </a:p>
            <a:p>
              <a:pPr marL="285750" indent="-285750">
                <a:buFont typeface="Arial" panose="020B0604020202020204" pitchFamily="34" charset="0"/>
                <a:buChar char="•"/>
              </a:pPr>
              <a:r>
                <a:rPr lang="en-US" sz="1200"/>
                <a:t>Office/dry-lab space</a:t>
              </a:r>
            </a:p>
            <a:p>
              <a:pPr marL="285750" indent="-285750">
                <a:buFont typeface="Arial" panose="020B0604020202020204" pitchFamily="34" charset="0"/>
                <a:buChar char="•"/>
              </a:pPr>
              <a:r>
                <a:rPr lang="en-US" sz="1200"/>
                <a:t>Educational programming</a:t>
              </a:r>
            </a:p>
            <a:p>
              <a:pPr marL="285750" indent="-285750">
                <a:buFont typeface="Arial" panose="020B0604020202020204" pitchFamily="34" charset="0"/>
                <a:buChar char="•"/>
              </a:pPr>
              <a:r>
                <a:rPr lang="en-US" sz="1200"/>
                <a:t>Customer discovery assistance</a:t>
              </a:r>
            </a:p>
            <a:p>
              <a:pPr marL="285750" indent="-285750">
                <a:buFont typeface="Arial" panose="020B0604020202020204" pitchFamily="34" charset="0"/>
                <a:buChar char="•"/>
              </a:pPr>
              <a:r>
                <a:rPr lang="en-US" sz="1200"/>
                <a:t>Company launch assistance</a:t>
              </a:r>
            </a:p>
          </p:txBody>
        </p:sp>
      </p:grpSp>
    </p:spTree>
    <p:extLst>
      <p:ext uri="{BB962C8B-B14F-4D97-AF65-F5344CB8AC3E}">
        <p14:creationId xmlns:p14="http://schemas.microsoft.com/office/powerpoint/2010/main" val="323709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449822-4DFF-40B6-B30D-F479F39BA9B1}"/>
              </a:ext>
            </a:extLst>
          </p:cNvPr>
          <p:cNvPicPr>
            <a:picLocks noChangeAspect="1"/>
          </p:cNvPicPr>
          <p:nvPr/>
        </p:nvPicPr>
        <p:blipFill>
          <a:blip r:embed="rId2"/>
          <a:stretch>
            <a:fillRect/>
          </a:stretch>
        </p:blipFill>
        <p:spPr>
          <a:xfrm>
            <a:off x="2378990" y="943609"/>
            <a:ext cx="5604178" cy="4185488"/>
          </a:xfrm>
          <a:prstGeom prst="rect">
            <a:avLst/>
          </a:prstGeom>
        </p:spPr>
      </p:pic>
      <p:grpSp>
        <p:nvGrpSpPr>
          <p:cNvPr id="9" name="Group 8">
            <a:extLst>
              <a:ext uri="{FF2B5EF4-FFF2-40B4-BE49-F238E27FC236}">
                <a16:creationId xmlns:a16="http://schemas.microsoft.com/office/drawing/2014/main" id="{100D6E70-7E34-43B0-9858-872B4060876A}"/>
              </a:ext>
            </a:extLst>
          </p:cNvPr>
          <p:cNvGrpSpPr/>
          <p:nvPr/>
        </p:nvGrpSpPr>
        <p:grpSpPr>
          <a:xfrm>
            <a:off x="199937" y="1115877"/>
            <a:ext cx="1921790" cy="3556862"/>
            <a:chOff x="302217" y="1100379"/>
            <a:chExt cx="1921790" cy="3556862"/>
          </a:xfrm>
          <a:solidFill>
            <a:srgbClr val="B9BB77"/>
          </a:solidFill>
        </p:grpSpPr>
        <p:sp>
          <p:nvSpPr>
            <p:cNvPr id="10" name="Rectangle: Rounded Corners 9">
              <a:extLst>
                <a:ext uri="{FF2B5EF4-FFF2-40B4-BE49-F238E27FC236}">
                  <a16:creationId xmlns:a16="http://schemas.microsoft.com/office/drawing/2014/main" id="{433AD456-8D05-40B0-8975-E1ECC8885A34}"/>
                </a:ext>
              </a:extLst>
            </p:cNvPr>
            <p:cNvSpPr/>
            <p:nvPr/>
          </p:nvSpPr>
          <p:spPr>
            <a:xfrm>
              <a:off x="302217" y="1100379"/>
              <a:ext cx="1921790" cy="3556862"/>
            </a:xfrm>
            <a:prstGeom prst="roundRect">
              <a:avLst/>
            </a:prstGeom>
            <a:solidFill>
              <a:srgbClr val="B9BB77"/>
            </a:solidFill>
            <a:ln>
              <a:solidFill>
                <a:srgbClr val="9D9F4F"/>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7C21A4-A074-48CC-B523-6FB28B1FE2A2}"/>
                </a:ext>
              </a:extLst>
            </p:cNvPr>
            <p:cNvSpPr txBox="1"/>
            <p:nvPr/>
          </p:nvSpPr>
          <p:spPr>
            <a:xfrm>
              <a:off x="693549" y="1278547"/>
              <a:ext cx="1139125" cy="369332"/>
            </a:xfrm>
            <a:prstGeom prst="rect">
              <a:avLst/>
            </a:prstGeom>
            <a:noFill/>
            <a:ln>
              <a:noFill/>
            </a:ln>
          </p:spPr>
          <p:txBody>
            <a:bodyPr wrap="square" rtlCol="0">
              <a:spAutoFit/>
            </a:bodyPr>
            <a:lstStyle/>
            <a:p>
              <a:r>
                <a:rPr lang="en-US" b="1"/>
                <a:t>Highlights</a:t>
              </a:r>
            </a:p>
          </p:txBody>
        </p:sp>
        <p:sp>
          <p:nvSpPr>
            <p:cNvPr id="12" name="TextBox 11">
              <a:extLst>
                <a:ext uri="{FF2B5EF4-FFF2-40B4-BE49-F238E27FC236}">
                  <a16:creationId xmlns:a16="http://schemas.microsoft.com/office/drawing/2014/main" id="{58E1567D-5AE6-424D-92FA-163857FC09F3}"/>
                </a:ext>
              </a:extLst>
            </p:cNvPr>
            <p:cNvSpPr txBox="1"/>
            <p:nvPr/>
          </p:nvSpPr>
          <p:spPr>
            <a:xfrm>
              <a:off x="404098" y="1772758"/>
              <a:ext cx="1641677" cy="2677656"/>
            </a:xfrm>
            <a:prstGeom prst="rect">
              <a:avLst/>
            </a:prstGeom>
            <a:noFill/>
            <a:ln>
              <a:noFill/>
            </a:ln>
          </p:spPr>
          <p:txBody>
            <a:bodyPr wrap="square" rtlCol="0">
              <a:spAutoFit/>
            </a:bodyPr>
            <a:lstStyle/>
            <a:p>
              <a:pPr marL="285750" indent="-285750">
                <a:buFont typeface="Arial" panose="020B0604020202020204" pitchFamily="34" charset="0"/>
                <a:buChar char="•"/>
              </a:pPr>
              <a:r>
                <a:rPr lang="en-US" sz="1200"/>
                <a:t>Startup friendly licensing terms</a:t>
              </a:r>
            </a:p>
            <a:p>
              <a:pPr marL="285750" indent="-285750">
                <a:buFont typeface="Arial" panose="020B0604020202020204" pitchFamily="34" charset="0"/>
                <a:buChar char="•"/>
              </a:pPr>
              <a:r>
                <a:rPr lang="en-US" sz="1200"/>
                <a:t>External vetting of venture opportunities</a:t>
              </a:r>
            </a:p>
            <a:p>
              <a:pPr marL="285750" indent="-285750">
                <a:buFont typeface="Arial" panose="020B0604020202020204" pitchFamily="34" charset="0"/>
                <a:buChar char="•"/>
              </a:pPr>
              <a:r>
                <a:rPr lang="en-US" sz="1200"/>
                <a:t>Entrepreneur-in-residence assistance</a:t>
              </a:r>
            </a:p>
            <a:p>
              <a:pPr marL="285750" indent="-285750">
                <a:buFont typeface="Arial" panose="020B0604020202020204" pitchFamily="34" charset="0"/>
                <a:buChar char="•"/>
              </a:pPr>
              <a:r>
                <a:rPr lang="en-US" sz="1200"/>
                <a:t>Incorporation and registration assistance</a:t>
              </a:r>
            </a:p>
            <a:p>
              <a:pPr marL="285750" indent="-285750">
                <a:buFont typeface="Arial" panose="020B0604020202020204" pitchFamily="34" charset="0"/>
                <a:buChar char="•"/>
              </a:pPr>
              <a:r>
                <a:rPr lang="en-US" sz="1200"/>
                <a:t>Financial modeling</a:t>
              </a:r>
            </a:p>
            <a:p>
              <a:pPr marL="285750" indent="-285750">
                <a:buFont typeface="Arial" panose="020B0604020202020204" pitchFamily="34" charset="0"/>
                <a:buChar char="•"/>
              </a:pPr>
              <a:r>
                <a:rPr lang="en-US" sz="1200"/>
                <a:t>Financing assistance</a:t>
              </a:r>
            </a:p>
          </p:txBody>
        </p:sp>
      </p:grpSp>
      <p:sp>
        <p:nvSpPr>
          <p:cNvPr id="6" name="Title 1">
            <a:extLst>
              <a:ext uri="{FF2B5EF4-FFF2-40B4-BE49-F238E27FC236}">
                <a16:creationId xmlns:a16="http://schemas.microsoft.com/office/drawing/2014/main" id="{E136C8E9-3B39-048D-C77C-02A314EB67A7}"/>
              </a:ext>
            </a:extLst>
          </p:cNvPr>
          <p:cNvSpPr>
            <a:spLocks noGrp="1"/>
          </p:cNvSpPr>
          <p:nvPr>
            <p:ph type="title"/>
          </p:nvPr>
        </p:nvSpPr>
        <p:spPr>
          <a:xfrm>
            <a:off x="68854" y="-6629"/>
            <a:ext cx="7403508" cy="857250"/>
          </a:xfrm>
        </p:spPr>
        <p:txBody>
          <a:bodyPr>
            <a:noAutofit/>
          </a:bodyPr>
          <a:lstStyle/>
          <a:p>
            <a:pPr algn="l"/>
            <a:r>
              <a:rPr lang="en-US" sz="2200" dirty="0">
                <a:solidFill>
                  <a:schemeClr val="bg1"/>
                </a:solidFill>
              </a:rPr>
              <a:t>Vanderbilt New Venture Model Highlights : CTTC</a:t>
            </a:r>
            <a:endParaRPr lang="en-US" sz="2200" dirty="0"/>
          </a:p>
        </p:txBody>
      </p:sp>
    </p:spTree>
    <p:extLst>
      <p:ext uri="{BB962C8B-B14F-4D97-AF65-F5344CB8AC3E}">
        <p14:creationId xmlns:p14="http://schemas.microsoft.com/office/powerpoint/2010/main" val="3054097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3D3EA5-BE7A-4207-A55A-F49CC1D182D6}"/>
              </a:ext>
            </a:extLst>
          </p:cNvPr>
          <p:cNvPicPr>
            <a:picLocks noChangeAspect="1"/>
          </p:cNvPicPr>
          <p:nvPr/>
        </p:nvPicPr>
        <p:blipFill>
          <a:blip r:embed="rId2"/>
          <a:stretch>
            <a:fillRect/>
          </a:stretch>
        </p:blipFill>
        <p:spPr>
          <a:xfrm>
            <a:off x="2427770" y="827374"/>
            <a:ext cx="5662703" cy="4199092"/>
          </a:xfrm>
          <a:prstGeom prst="rect">
            <a:avLst/>
          </a:prstGeom>
        </p:spPr>
      </p:pic>
      <p:grpSp>
        <p:nvGrpSpPr>
          <p:cNvPr id="9" name="Group 8">
            <a:extLst>
              <a:ext uri="{FF2B5EF4-FFF2-40B4-BE49-F238E27FC236}">
                <a16:creationId xmlns:a16="http://schemas.microsoft.com/office/drawing/2014/main" id="{646847F4-C73A-4C9D-9CEF-80CB3577522E}"/>
              </a:ext>
            </a:extLst>
          </p:cNvPr>
          <p:cNvGrpSpPr/>
          <p:nvPr/>
        </p:nvGrpSpPr>
        <p:grpSpPr>
          <a:xfrm>
            <a:off x="240224" y="1148489"/>
            <a:ext cx="1921790" cy="3556862"/>
            <a:chOff x="302217" y="1100379"/>
            <a:chExt cx="1921790" cy="3556862"/>
          </a:xfrm>
        </p:grpSpPr>
        <p:sp>
          <p:nvSpPr>
            <p:cNvPr id="4" name="Rectangle: Rounded Corners 3">
              <a:extLst>
                <a:ext uri="{FF2B5EF4-FFF2-40B4-BE49-F238E27FC236}">
                  <a16:creationId xmlns:a16="http://schemas.microsoft.com/office/drawing/2014/main" id="{C95153A4-159D-43B0-B1A2-0961FD3B65DF}"/>
                </a:ext>
              </a:extLst>
            </p:cNvPr>
            <p:cNvSpPr/>
            <p:nvPr/>
          </p:nvSpPr>
          <p:spPr>
            <a:xfrm>
              <a:off x="302217" y="1100379"/>
              <a:ext cx="1921790" cy="3556862"/>
            </a:xfrm>
            <a:prstGeom prst="roundRect">
              <a:avLst/>
            </a:prstGeom>
            <a:solidFill>
              <a:srgbClr val="ECB748"/>
            </a:solidFill>
            <a:ln>
              <a:solidFill>
                <a:srgbClr val="ECB748"/>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276127-A209-4115-8808-F3F974F242B2}"/>
                </a:ext>
              </a:extLst>
            </p:cNvPr>
            <p:cNvSpPr txBox="1"/>
            <p:nvPr/>
          </p:nvSpPr>
          <p:spPr>
            <a:xfrm>
              <a:off x="693549" y="1278547"/>
              <a:ext cx="1139125" cy="369332"/>
            </a:xfrm>
            <a:prstGeom prst="rect">
              <a:avLst/>
            </a:prstGeom>
            <a:noFill/>
          </p:spPr>
          <p:txBody>
            <a:bodyPr wrap="square" rtlCol="0">
              <a:spAutoFit/>
            </a:bodyPr>
            <a:lstStyle/>
            <a:p>
              <a:r>
                <a:rPr lang="en-US" b="1"/>
                <a:t>Highlights</a:t>
              </a:r>
            </a:p>
          </p:txBody>
        </p:sp>
        <p:sp>
          <p:nvSpPr>
            <p:cNvPr id="8" name="TextBox 7">
              <a:extLst>
                <a:ext uri="{FF2B5EF4-FFF2-40B4-BE49-F238E27FC236}">
                  <a16:creationId xmlns:a16="http://schemas.microsoft.com/office/drawing/2014/main" id="{B2DC61D4-1580-4F21-8DB7-59C76072EC39}"/>
                </a:ext>
              </a:extLst>
            </p:cNvPr>
            <p:cNvSpPr txBox="1"/>
            <p:nvPr/>
          </p:nvSpPr>
          <p:spPr>
            <a:xfrm>
              <a:off x="404098" y="1772758"/>
              <a:ext cx="1641677" cy="2308324"/>
            </a:xfrm>
            <a:prstGeom prst="rect">
              <a:avLst/>
            </a:prstGeom>
            <a:noFill/>
          </p:spPr>
          <p:txBody>
            <a:bodyPr wrap="square" rtlCol="0">
              <a:spAutoFit/>
            </a:bodyPr>
            <a:lstStyle/>
            <a:p>
              <a:pPr marL="285750" indent="-285750">
                <a:buFont typeface="Arial" panose="020B0604020202020204" pitchFamily="34" charset="0"/>
                <a:buChar char="•"/>
              </a:pPr>
              <a:r>
                <a:rPr lang="en-US" sz="1200"/>
                <a:t>Alumni engagement program</a:t>
              </a:r>
            </a:p>
            <a:p>
              <a:pPr marL="285750" indent="-285750">
                <a:buFont typeface="Arial" panose="020B0604020202020204" pitchFamily="34" charset="0"/>
                <a:buChar char="•"/>
              </a:pPr>
              <a:r>
                <a:rPr lang="en-US" sz="1200"/>
                <a:t>School programs for students</a:t>
              </a:r>
            </a:p>
            <a:p>
              <a:pPr marL="285750" indent="-285750">
                <a:buFont typeface="Arial" panose="020B0604020202020204" pitchFamily="34" charset="0"/>
                <a:buChar char="•"/>
              </a:pPr>
              <a:r>
                <a:rPr lang="en-US" sz="1200"/>
                <a:t>Pre-seed translational funds</a:t>
              </a:r>
            </a:p>
            <a:p>
              <a:pPr marL="285750" indent="-285750">
                <a:buFont typeface="Arial" panose="020B0604020202020204" pitchFamily="34" charset="0"/>
                <a:buChar char="•"/>
              </a:pPr>
              <a:r>
                <a:rPr lang="en-US" sz="1200"/>
                <a:t>Seed investment funds</a:t>
              </a:r>
            </a:p>
            <a:p>
              <a:pPr marL="285750" indent="-285750">
                <a:buFont typeface="Arial" panose="020B0604020202020204" pitchFamily="34" charset="0"/>
                <a:buChar char="•"/>
              </a:pPr>
              <a:r>
                <a:rPr lang="en-US" sz="1200"/>
                <a:t>Planned accelerator and </a:t>
              </a:r>
              <a:r>
                <a:rPr lang="en-US" sz="1200" err="1"/>
                <a:t>wetlab</a:t>
              </a:r>
              <a:r>
                <a:rPr lang="en-US" sz="1200"/>
                <a:t> facilities</a:t>
              </a:r>
            </a:p>
          </p:txBody>
        </p:sp>
      </p:grpSp>
      <p:sp>
        <p:nvSpPr>
          <p:cNvPr id="10" name="Title 1">
            <a:extLst>
              <a:ext uri="{FF2B5EF4-FFF2-40B4-BE49-F238E27FC236}">
                <a16:creationId xmlns:a16="http://schemas.microsoft.com/office/drawing/2014/main" id="{0C01C721-C0D6-DF36-356B-FC49202D3CF4}"/>
              </a:ext>
            </a:extLst>
          </p:cNvPr>
          <p:cNvSpPr>
            <a:spLocks noGrp="1"/>
          </p:cNvSpPr>
          <p:nvPr>
            <p:ph type="title"/>
          </p:nvPr>
        </p:nvSpPr>
        <p:spPr>
          <a:xfrm>
            <a:off x="68854" y="-6629"/>
            <a:ext cx="7403508" cy="857250"/>
          </a:xfrm>
        </p:spPr>
        <p:txBody>
          <a:bodyPr>
            <a:noAutofit/>
          </a:bodyPr>
          <a:lstStyle/>
          <a:p>
            <a:pPr algn="l"/>
            <a:r>
              <a:rPr lang="en-US" sz="2200" dirty="0">
                <a:solidFill>
                  <a:schemeClr val="bg1"/>
                </a:solidFill>
              </a:rPr>
              <a:t>Vanderbilt New Venture Model Highlights : Institution</a:t>
            </a:r>
            <a:endParaRPr lang="en-US" sz="2200" dirty="0"/>
          </a:p>
        </p:txBody>
      </p:sp>
    </p:spTree>
    <p:extLst>
      <p:ext uri="{BB962C8B-B14F-4D97-AF65-F5344CB8AC3E}">
        <p14:creationId xmlns:p14="http://schemas.microsoft.com/office/powerpoint/2010/main" val="817818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E26769FF-EF60-25A0-CCA5-99FE67FBD54A}"/>
              </a:ext>
            </a:extLst>
          </p:cNvPr>
          <p:cNvGrpSpPr/>
          <p:nvPr/>
        </p:nvGrpSpPr>
        <p:grpSpPr>
          <a:xfrm>
            <a:off x="1726926" y="2734414"/>
            <a:ext cx="1010797" cy="809533"/>
            <a:chOff x="4650806" y="2940439"/>
            <a:chExt cx="1010797" cy="809533"/>
          </a:xfrm>
        </p:grpSpPr>
        <p:sp>
          <p:nvSpPr>
            <p:cNvPr id="57" name="Hexagon 56">
              <a:extLst>
                <a:ext uri="{FF2B5EF4-FFF2-40B4-BE49-F238E27FC236}">
                  <a16:creationId xmlns:a16="http://schemas.microsoft.com/office/drawing/2014/main" id="{20C63BA3-A9F4-F5C9-E3BA-C4A6ABA25F90}"/>
                </a:ext>
              </a:extLst>
            </p:cNvPr>
            <p:cNvSpPr>
              <a:spLocks noChangeAspect="1"/>
            </p:cNvSpPr>
            <p:nvPr/>
          </p:nvSpPr>
          <p:spPr>
            <a:xfrm>
              <a:off x="4650806" y="2940439"/>
              <a:ext cx="1010797" cy="809533"/>
            </a:xfrm>
            <a:prstGeom prst="hexagon">
              <a:avLst>
                <a:gd name="adj" fmla="val 30457"/>
                <a:gd name="vf" fmla="val 115470"/>
              </a:avLst>
            </a:prstGeom>
            <a:gradFill flip="none" rotWithShape="1">
              <a:gsLst>
                <a:gs pos="6000">
                  <a:srgbClr val="79A0A7"/>
                </a:gs>
                <a:gs pos="82000">
                  <a:srgbClr val="D0D1A5"/>
                </a:gs>
              </a:gsLst>
              <a:lin ang="19800000" scaled="0"/>
              <a:tileRect/>
            </a:gradFill>
            <a:ln w="19050" cap="flat" cmpd="sng" algn="ctr">
              <a:noFill/>
              <a:prstDash val="solid"/>
              <a:miter lim="800000"/>
            </a:ln>
            <a:effectLst/>
          </p:spPr>
          <p:txBody>
            <a:bodyPr rtlCol="0" anchor="ctr"/>
            <a:lstStyle/>
            <a:p>
              <a:pPr marL="0" marR="0" lvl="0" indent="0" defTabSz="3429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6532C44-0580-23BD-5FB2-D860907890BC}"/>
                </a:ext>
              </a:extLst>
            </p:cNvPr>
            <p:cNvSpPr txBox="1"/>
            <p:nvPr/>
          </p:nvSpPr>
          <p:spPr>
            <a:xfrm>
              <a:off x="4803724" y="3126745"/>
              <a:ext cx="752129" cy="43088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Mentor</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Networks</a:t>
              </a:r>
            </a:p>
          </p:txBody>
        </p:sp>
      </p:grpSp>
      <p:grpSp>
        <p:nvGrpSpPr>
          <p:cNvPr id="118" name="Group 117">
            <a:extLst>
              <a:ext uri="{FF2B5EF4-FFF2-40B4-BE49-F238E27FC236}">
                <a16:creationId xmlns:a16="http://schemas.microsoft.com/office/drawing/2014/main" id="{03D022B1-FF8B-2A5A-1AE8-4BF63A49B30E}"/>
              </a:ext>
            </a:extLst>
          </p:cNvPr>
          <p:cNvGrpSpPr/>
          <p:nvPr/>
        </p:nvGrpSpPr>
        <p:grpSpPr>
          <a:xfrm>
            <a:off x="1721695" y="1484080"/>
            <a:ext cx="2595603" cy="2892473"/>
            <a:chOff x="4645575" y="1690105"/>
            <a:chExt cx="2595603" cy="2892473"/>
          </a:xfrm>
        </p:grpSpPr>
        <p:sp>
          <p:nvSpPr>
            <p:cNvPr id="72" name="Hexagon 71">
              <a:extLst>
                <a:ext uri="{FF2B5EF4-FFF2-40B4-BE49-F238E27FC236}">
                  <a16:creationId xmlns:a16="http://schemas.microsoft.com/office/drawing/2014/main" id="{9B2D3CF7-AF78-5C2D-1945-258DCD61E1D9}"/>
                </a:ext>
              </a:extLst>
            </p:cNvPr>
            <p:cNvSpPr>
              <a:spLocks noChangeAspect="1"/>
            </p:cNvSpPr>
            <p:nvPr/>
          </p:nvSpPr>
          <p:spPr>
            <a:xfrm>
              <a:off x="4645575" y="2101609"/>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F038D401-23F1-DC4F-21D6-57C2515A5AE2}"/>
                </a:ext>
              </a:extLst>
            </p:cNvPr>
            <p:cNvSpPr txBox="1"/>
            <p:nvPr/>
          </p:nvSpPr>
          <p:spPr>
            <a:xfrm>
              <a:off x="4679862" y="2224385"/>
              <a:ext cx="942223"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Business &amp; Financial Planning</a:t>
              </a:r>
            </a:p>
          </p:txBody>
        </p:sp>
        <p:grpSp>
          <p:nvGrpSpPr>
            <p:cNvPr id="117" name="Group 116">
              <a:extLst>
                <a:ext uri="{FF2B5EF4-FFF2-40B4-BE49-F238E27FC236}">
                  <a16:creationId xmlns:a16="http://schemas.microsoft.com/office/drawing/2014/main" id="{5CC5AFE4-13B2-78EB-6F13-360A61303739}"/>
                </a:ext>
              </a:extLst>
            </p:cNvPr>
            <p:cNvGrpSpPr/>
            <p:nvPr/>
          </p:nvGrpSpPr>
          <p:grpSpPr>
            <a:xfrm>
              <a:off x="5437666" y="1690105"/>
              <a:ext cx="1010797" cy="809533"/>
              <a:chOff x="5437666" y="1690105"/>
              <a:chExt cx="1010797" cy="809533"/>
            </a:xfrm>
          </p:grpSpPr>
          <p:sp>
            <p:nvSpPr>
              <p:cNvPr id="74" name="Hexagon 73">
                <a:extLst>
                  <a:ext uri="{FF2B5EF4-FFF2-40B4-BE49-F238E27FC236}">
                    <a16:creationId xmlns:a16="http://schemas.microsoft.com/office/drawing/2014/main" id="{14B438FA-6BC1-B21B-2AC8-175FFCFA69A7}"/>
                  </a:ext>
                </a:extLst>
              </p:cNvPr>
              <p:cNvSpPr>
                <a:spLocks noChangeAspect="1"/>
              </p:cNvSpPr>
              <p:nvPr/>
            </p:nvSpPr>
            <p:spPr>
              <a:xfrm>
                <a:off x="5437666" y="1690105"/>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297285B1-FA27-F9D6-BCA8-AB5DDEA1B21A}"/>
                  </a:ext>
                </a:extLst>
              </p:cNvPr>
              <p:cNvSpPr txBox="1"/>
              <p:nvPr/>
            </p:nvSpPr>
            <p:spPr>
              <a:xfrm>
                <a:off x="5477164" y="1718000"/>
                <a:ext cx="942223" cy="769441"/>
              </a:xfrm>
              <a:prstGeom prst="rect">
                <a:avLst/>
              </a:prstGeom>
              <a:noFill/>
              <a:ln>
                <a:noFill/>
              </a:ln>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“Start-up Friendly” License Terms</a:t>
                </a:r>
              </a:p>
            </p:txBody>
          </p:sp>
        </p:grpSp>
        <p:sp>
          <p:nvSpPr>
            <p:cNvPr id="76" name="Hexagon 75">
              <a:extLst>
                <a:ext uri="{FF2B5EF4-FFF2-40B4-BE49-F238E27FC236}">
                  <a16:creationId xmlns:a16="http://schemas.microsoft.com/office/drawing/2014/main" id="{F77FCB62-06A4-C29E-D3D8-3CD5AF9E9115}"/>
                </a:ext>
              </a:extLst>
            </p:cNvPr>
            <p:cNvSpPr>
              <a:spLocks noChangeAspect="1"/>
            </p:cNvSpPr>
            <p:nvPr/>
          </p:nvSpPr>
          <p:spPr>
            <a:xfrm>
              <a:off x="5437666" y="3358940"/>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9" name="Hexagon 78">
              <a:extLst>
                <a:ext uri="{FF2B5EF4-FFF2-40B4-BE49-F238E27FC236}">
                  <a16:creationId xmlns:a16="http://schemas.microsoft.com/office/drawing/2014/main" id="{188C1285-9059-3BB5-7887-B6D2076973AD}"/>
                </a:ext>
              </a:extLst>
            </p:cNvPr>
            <p:cNvSpPr>
              <a:spLocks noChangeAspect="1"/>
            </p:cNvSpPr>
            <p:nvPr/>
          </p:nvSpPr>
          <p:spPr>
            <a:xfrm>
              <a:off x="6230381" y="2094776"/>
              <a:ext cx="1010797" cy="809533"/>
            </a:xfrm>
            <a:prstGeom prst="hexagon">
              <a:avLst>
                <a:gd name="adj" fmla="val 30457"/>
                <a:gd name="vf" fmla="val 115470"/>
              </a:avLst>
            </a:prstGeom>
            <a:solidFill>
              <a:srgbClr val="D0D1A5"/>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557EA63-D057-7A71-253A-9467873E406C}"/>
                </a:ext>
              </a:extLst>
            </p:cNvPr>
            <p:cNvSpPr txBox="1"/>
            <p:nvPr/>
          </p:nvSpPr>
          <p:spPr>
            <a:xfrm>
              <a:off x="5462234" y="3584780"/>
              <a:ext cx="1018227" cy="43088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Incorporation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Assistance</a:t>
              </a:r>
            </a:p>
          </p:txBody>
        </p:sp>
        <p:sp>
          <p:nvSpPr>
            <p:cNvPr id="82" name="Hexagon 81">
              <a:extLst>
                <a:ext uri="{FF2B5EF4-FFF2-40B4-BE49-F238E27FC236}">
                  <a16:creationId xmlns:a16="http://schemas.microsoft.com/office/drawing/2014/main" id="{82D47720-144F-EC1C-1C75-1286E0EB0A8A}"/>
                </a:ext>
              </a:extLst>
            </p:cNvPr>
            <p:cNvSpPr>
              <a:spLocks noChangeAspect="1"/>
            </p:cNvSpPr>
            <p:nvPr/>
          </p:nvSpPr>
          <p:spPr>
            <a:xfrm>
              <a:off x="6223858" y="3773045"/>
              <a:ext cx="1010797" cy="809533"/>
            </a:xfrm>
            <a:prstGeom prst="hexagon">
              <a:avLst>
                <a:gd name="adj" fmla="val 30457"/>
                <a:gd name="vf" fmla="val 115470"/>
              </a:avLst>
            </a:prstGeom>
            <a:solidFill>
              <a:srgbClr val="D0D1A5"/>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EF93DA12-59BC-02B4-601C-445131047E87}"/>
                </a:ext>
              </a:extLst>
            </p:cNvPr>
            <p:cNvSpPr txBox="1"/>
            <p:nvPr/>
          </p:nvSpPr>
          <p:spPr>
            <a:xfrm>
              <a:off x="6391952" y="3917126"/>
              <a:ext cx="686406" cy="43088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EIR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Program</a:t>
              </a:r>
            </a:p>
          </p:txBody>
        </p:sp>
        <p:sp>
          <p:nvSpPr>
            <p:cNvPr id="87" name="TextBox 86">
              <a:extLst>
                <a:ext uri="{FF2B5EF4-FFF2-40B4-BE49-F238E27FC236}">
                  <a16:creationId xmlns:a16="http://schemas.microsoft.com/office/drawing/2014/main" id="{EAD756D9-1696-4FE6-A774-734D9A5B881C}"/>
                </a:ext>
              </a:extLst>
            </p:cNvPr>
            <p:cNvSpPr txBox="1"/>
            <p:nvPr/>
          </p:nvSpPr>
          <p:spPr>
            <a:xfrm>
              <a:off x="6343739" y="2282007"/>
              <a:ext cx="752129" cy="43088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Investor</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Networks</a:t>
              </a:r>
            </a:p>
          </p:txBody>
        </p:sp>
      </p:grpSp>
      <p:grpSp>
        <p:nvGrpSpPr>
          <p:cNvPr id="112" name="Group 111">
            <a:extLst>
              <a:ext uri="{FF2B5EF4-FFF2-40B4-BE49-F238E27FC236}">
                <a16:creationId xmlns:a16="http://schemas.microsoft.com/office/drawing/2014/main" id="{B64929FD-875F-6476-B79C-A69588ED1C69}"/>
              </a:ext>
            </a:extLst>
          </p:cNvPr>
          <p:cNvGrpSpPr/>
          <p:nvPr/>
        </p:nvGrpSpPr>
        <p:grpSpPr>
          <a:xfrm>
            <a:off x="143785" y="1898341"/>
            <a:ext cx="2588707" cy="2904186"/>
            <a:chOff x="3067665" y="2104366"/>
            <a:chExt cx="2588707" cy="2904186"/>
          </a:xfrm>
        </p:grpSpPr>
        <p:sp>
          <p:nvSpPr>
            <p:cNvPr id="58" name="Hexagon 57">
              <a:extLst>
                <a:ext uri="{FF2B5EF4-FFF2-40B4-BE49-F238E27FC236}">
                  <a16:creationId xmlns:a16="http://schemas.microsoft.com/office/drawing/2014/main" id="{256E5F3D-A0F9-420A-654C-ADE8E1778889}"/>
                </a:ext>
              </a:extLst>
            </p:cNvPr>
            <p:cNvSpPr>
              <a:spLocks noChangeAspect="1"/>
            </p:cNvSpPr>
            <p:nvPr/>
          </p:nvSpPr>
          <p:spPr>
            <a:xfrm>
              <a:off x="3067665" y="2104366"/>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60" name="Hexagon 59">
              <a:extLst>
                <a:ext uri="{FF2B5EF4-FFF2-40B4-BE49-F238E27FC236}">
                  <a16:creationId xmlns:a16="http://schemas.microsoft.com/office/drawing/2014/main" id="{186CF588-27C2-6875-A64F-D0F2A8394167}"/>
                </a:ext>
              </a:extLst>
            </p:cNvPr>
            <p:cNvSpPr>
              <a:spLocks noChangeAspect="1"/>
            </p:cNvSpPr>
            <p:nvPr/>
          </p:nvSpPr>
          <p:spPr>
            <a:xfrm>
              <a:off x="3067665" y="2942685"/>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1" name="Picture 2">
              <a:extLst>
                <a:ext uri="{FF2B5EF4-FFF2-40B4-BE49-F238E27FC236}">
                  <a16:creationId xmlns:a16="http://schemas.microsoft.com/office/drawing/2014/main" id="{F62DB6B9-1555-929B-8053-9494CD16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330" y="3182784"/>
              <a:ext cx="782726" cy="281288"/>
            </a:xfrm>
            <a:prstGeom prst="rect">
              <a:avLst/>
            </a:prstGeom>
            <a:noFill/>
            <a:extLst>
              <a:ext uri="{909E8E84-426E-40DD-AFC4-6F175D3DCCD1}">
                <a14:hiddenFill xmlns:a14="http://schemas.microsoft.com/office/drawing/2010/main">
                  <a:solidFill>
                    <a:srgbClr val="FFFFFF"/>
                  </a:solidFill>
                </a14:hiddenFill>
              </a:ext>
            </a:extLst>
          </p:spPr>
        </p:pic>
        <p:sp>
          <p:nvSpPr>
            <p:cNvPr id="62" name="Hexagon 61">
              <a:extLst>
                <a:ext uri="{FF2B5EF4-FFF2-40B4-BE49-F238E27FC236}">
                  <a16:creationId xmlns:a16="http://schemas.microsoft.com/office/drawing/2014/main" id="{655C84C8-69F1-C096-5124-D64C17FFA195}"/>
                </a:ext>
              </a:extLst>
            </p:cNvPr>
            <p:cNvSpPr>
              <a:spLocks noChangeAspect="1"/>
            </p:cNvSpPr>
            <p:nvPr/>
          </p:nvSpPr>
          <p:spPr>
            <a:xfrm>
              <a:off x="3856011" y="2522179"/>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3" name="Picture 6">
              <a:extLst>
                <a:ext uri="{FF2B5EF4-FFF2-40B4-BE49-F238E27FC236}">
                  <a16:creationId xmlns:a16="http://schemas.microsoft.com/office/drawing/2014/main" id="{4CF36F48-BD8C-B7AD-8462-059AEF258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870" y="2379894"/>
              <a:ext cx="782101" cy="250938"/>
            </a:xfrm>
            <a:prstGeom prst="rect">
              <a:avLst/>
            </a:prstGeom>
            <a:noFill/>
            <a:extLst>
              <a:ext uri="{909E8E84-426E-40DD-AFC4-6F175D3DCCD1}">
                <a14:hiddenFill xmlns:a14="http://schemas.microsoft.com/office/drawing/2010/main">
                  <a:solidFill>
                    <a:srgbClr val="FFFFFF"/>
                  </a:solidFill>
                </a14:hiddenFill>
              </a:ext>
            </a:extLst>
          </p:spPr>
        </p:pic>
        <p:sp>
          <p:nvSpPr>
            <p:cNvPr id="65" name="Hexagon 64">
              <a:extLst>
                <a:ext uri="{FF2B5EF4-FFF2-40B4-BE49-F238E27FC236}">
                  <a16:creationId xmlns:a16="http://schemas.microsoft.com/office/drawing/2014/main" id="{F16B7C81-9A82-3107-7A59-0D16D7C56B23}"/>
                </a:ext>
              </a:extLst>
            </p:cNvPr>
            <p:cNvSpPr>
              <a:spLocks noChangeAspect="1"/>
            </p:cNvSpPr>
            <p:nvPr/>
          </p:nvSpPr>
          <p:spPr>
            <a:xfrm>
              <a:off x="3072072" y="3780815"/>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6" name="Picture 4">
              <a:extLst>
                <a:ext uri="{FF2B5EF4-FFF2-40B4-BE49-F238E27FC236}">
                  <a16:creationId xmlns:a16="http://schemas.microsoft.com/office/drawing/2014/main" id="{82D33AC9-48CD-A09D-7DB8-F51415DB1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490" y="4076863"/>
              <a:ext cx="782101" cy="278144"/>
            </a:xfrm>
            <a:prstGeom prst="rect">
              <a:avLst/>
            </a:prstGeom>
            <a:noFill/>
            <a:extLst>
              <a:ext uri="{909E8E84-426E-40DD-AFC4-6F175D3DCCD1}">
                <a14:hiddenFill xmlns:a14="http://schemas.microsoft.com/office/drawing/2010/main">
                  <a:solidFill>
                    <a:srgbClr val="FFFFFF"/>
                  </a:solidFill>
                </a14:hiddenFill>
              </a:ext>
            </a:extLst>
          </p:spPr>
        </p:pic>
        <p:sp>
          <p:nvSpPr>
            <p:cNvPr id="67" name="Hexagon 66">
              <a:extLst>
                <a:ext uri="{FF2B5EF4-FFF2-40B4-BE49-F238E27FC236}">
                  <a16:creationId xmlns:a16="http://schemas.microsoft.com/office/drawing/2014/main" id="{F617A051-AEB8-8B9A-1CA9-D08653D3914A}"/>
                </a:ext>
              </a:extLst>
            </p:cNvPr>
            <p:cNvSpPr>
              <a:spLocks noChangeAspect="1"/>
            </p:cNvSpPr>
            <p:nvPr/>
          </p:nvSpPr>
          <p:spPr>
            <a:xfrm>
              <a:off x="3856011" y="4199019"/>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pic>
          <p:nvPicPr>
            <p:cNvPr id="68" name="Picture 8">
              <a:extLst>
                <a:ext uri="{FF2B5EF4-FFF2-40B4-BE49-F238E27FC236}">
                  <a16:creationId xmlns:a16="http://schemas.microsoft.com/office/drawing/2014/main" id="{CEB2FF6C-6B43-2E7D-BAAF-CA8A8EB54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891" r="29069"/>
            <a:stretch/>
          </p:blipFill>
          <p:spPr bwMode="auto">
            <a:xfrm>
              <a:off x="3973673" y="4498259"/>
              <a:ext cx="782101" cy="287331"/>
            </a:xfrm>
            <a:prstGeom prst="rect">
              <a:avLst/>
            </a:prstGeom>
            <a:noFill/>
            <a:extLst>
              <a:ext uri="{909E8E84-426E-40DD-AFC4-6F175D3DCCD1}">
                <a14:hiddenFill xmlns:a14="http://schemas.microsoft.com/office/drawing/2010/main">
                  <a:solidFill>
                    <a:srgbClr val="FFFFFF"/>
                  </a:solidFill>
                </a14:hiddenFill>
              </a:ext>
            </a:extLst>
          </p:spPr>
        </p:pic>
        <p:sp>
          <p:nvSpPr>
            <p:cNvPr id="69" name="Hexagon 68">
              <a:extLst>
                <a:ext uri="{FF2B5EF4-FFF2-40B4-BE49-F238E27FC236}">
                  <a16:creationId xmlns:a16="http://schemas.microsoft.com/office/drawing/2014/main" id="{386EAA40-651B-0AF4-94B7-7AAC3AD5A20E}"/>
                </a:ext>
              </a:extLst>
            </p:cNvPr>
            <p:cNvSpPr>
              <a:spLocks noChangeAspect="1"/>
            </p:cNvSpPr>
            <p:nvPr/>
          </p:nvSpPr>
          <p:spPr>
            <a:xfrm>
              <a:off x="4645575" y="3784001"/>
              <a:ext cx="1010797" cy="809533"/>
            </a:xfrm>
            <a:prstGeom prst="hexagon">
              <a:avLst>
                <a:gd name="adj" fmla="val 30457"/>
                <a:gd name="vf" fmla="val 115470"/>
              </a:avLst>
            </a:prstGeom>
            <a:solidFill>
              <a:srgbClr val="B3C9CD"/>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8CF7C7FA-9082-7DF6-5AF4-38546874DBB3}"/>
                </a:ext>
              </a:extLst>
            </p:cNvPr>
            <p:cNvSpPr txBox="1"/>
            <p:nvPr/>
          </p:nvSpPr>
          <p:spPr>
            <a:xfrm>
              <a:off x="4737579" y="3979244"/>
              <a:ext cx="838691" cy="43088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Microgrant</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Funds</a:t>
              </a:r>
            </a:p>
          </p:txBody>
        </p:sp>
        <p:sp>
          <p:nvSpPr>
            <p:cNvPr id="94" name="TextBox 93">
              <a:extLst>
                <a:ext uri="{FF2B5EF4-FFF2-40B4-BE49-F238E27FC236}">
                  <a16:creationId xmlns:a16="http://schemas.microsoft.com/office/drawing/2014/main" id="{AEB13D4B-C628-55BD-6C69-3F2F693C3A88}"/>
                </a:ext>
              </a:extLst>
            </p:cNvPr>
            <p:cNvSpPr txBox="1"/>
            <p:nvPr/>
          </p:nvSpPr>
          <p:spPr>
            <a:xfrm>
              <a:off x="3933326" y="2770568"/>
              <a:ext cx="880369" cy="261610"/>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Prototyping</a:t>
              </a:r>
            </a:p>
          </p:txBody>
        </p:sp>
      </p:grpSp>
      <p:grpSp>
        <p:nvGrpSpPr>
          <p:cNvPr id="116" name="Group 115">
            <a:extLst>
              <a:ext uri="{FF2B5EF4-FFF2-40B4-BE49-F238E27FC236}">
                <a16:creationId xmlns:a16="http://schemas.microsoft.com/office/drawing/2014/main" id="{D4FF6575-BACB-9A25-60FF-488DDC130080}"/>
              </a:ext>
            </a:extLst>
          </p:cNvPr>
          <p:cNvGrpSpPr/>
          <p:nvPr/>
        </p:nvGrpSpPr>
        <p:grpSpPr>
          <a:xfrm>
            <a:off x="3220218" y="2728871"/>
            <a:ext cx="1155955" cy="809533"/>
            <a:chOff x="6144098" y="2934896"/>
            <a:chExt cx="1155955" cy="809533"/>
          </a:xfrm>
        </p:grpSpPr>
        <p:sp>
          <p:nvSpPr>
            <p:cNvPr id="77" name="Hexagon 76">
              <a:extLst>
                <a:ext uri="{FF2B5EF4-FFF2-40B4-BE49-F238E27FC236}">
                  <a16:creationId xmlns:a16="http://schemas.microsoft.com/office/drawing/2014/main" id="{7537C2B2-860E-B35C-34CD-DDFB0E24830F}"/>
                </a:ext>
              </a:extLst>
            </p:cNvPr>
            <p:cNvSpPr>
              <a:spLocks noChangeAspect="1"/>
            </p:cNvSpPr>
            <p:nvPr/>
          </p:nvSpPr>
          <p:spPr>
            <a:xfrm>
              <a:off x="6222430" y="2934896"/>
              <a:ext cx="1010797" cy="809533"/>
            </a:xfrm>
            <a:prstGeom prst="hexagon">
              <a:avLst>
                <a:gd name="adj" fmla="val 30457"/>
                <a:gd name="vf" fmla="val 115470"/>
              </a:avLst>
            </a:prstGeom>
            <a:gradFill>
              <a:gsLst>
                <a:gs pos="6000">
                  <a:srgbClr val="CDCEA2"/>
                </a:gs>
                <a:gs pos="82000">
                  <a:srgbClr val="ECB748"/>
                </a:gs>
              </a:gsLst>
              <a:lin ang="19800000" scaled="0"/>
            </a:gra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DED6034F-54F6-063F-79FE-11627D9DA846}"/>
                </a:ext>
              </a:extLst>
            </p:cNvPr>
            <p:cNvSpPr txBox="1"/>
            <p:nvPr/>
          </p:nvSpPr>
          <p:spPr>
            <a:xfrm>
              <a:off x="6144098" y="3128361"/>
              <a:ext cx="1155955" cy="430887"/>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School/ Dept</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Programming</a:t>
              </a:r>
            </a:p>
          </p:txBody>
        </p:sp>
      </p:grpSp>
      <p:sp>
        <p:nvSpPr>
          <p:cNvPr id="99" name="Hexagon 98">
            <a:extLst>
              <a:ext uri="{FF2B5EF4-FFF2-40B4-BE49-F238E27FC236}">
                <a16:creationId xmlns:a16="http://schemas.microsoft.com/office/drawing/2014/main" id="{C6C1622E-F613-6C3F-2030-9FCAC7CDE859}"/>
              </a:ext>
            </a:extLst>
          </p:cNvPr>
          <p:cNvSpPr>
            <a:spLocks noChangeAspect="1"/>
          </p:cNvSpPr>
          <p:nvPr/>
        </p:nvSpPr>
        <p:spPr>
          <a:xfrm>
            <a:off x="904463" y="3115831"/>
            <a:ext cx="1062113" cy="894078"/>
          </a:xfrm>
          <a:prstGeom prst="hexagon">
            <a:avLst>
              <a:gd name="adj" fmla="val 30457"/>
              <a:gd name="vf" fmla="val 115470"/>
            </a:avLst>
          </a:prstGeom>
          <a:solidFill>
            <a:srgbClr val="79A0A7"/>
          </a:solidFill>
          <a:ln w="38100" cap="flat" cmpd="sng" algn="ctr">
            <a:solidFill>
              <a:srgbClr val="1C1C1C"/>
            </a:solidFill>
            <a:prstDash val="solid"/>
            <a:miter lim="800000"/>
          </a:ln>
          <a:effectLst>
            <a:outerShdw blurRad="101600" sx="111000" sy="111000" algn="ctr" rotWithShape="0">
              <a:prstClr val="black">
                <a:alpha val="40000"/>
              </a:prst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F5F3EF"/>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0A562780-37CB-EB1D-CAAC-A0F949DD2854}"/>
              </a:ext>
            </a:extLst>
          </p:cNvPr>
          <p:cNvSpPr txBox="1"/>
          <p:nvPr/>
        </p:nvSpPr>
        <p:spPr>
          <a:xfrm>
            <a:off x="960227" y="3287142"/>
            <a:ext cx="949299" cy="553998"/>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err="1">
                <a:ln>
                  <a:noFill/>
                </a:ln>
                <a:solidFill>
                  <a:schemeClr val="bg1"/>
                </a:solidFill>
                <a:effectLst/>
                <a:uLnTx/>
                <a:uFillTx/>
              </a:rPr>
              <a:t>Wond’ry</a:t>
            </a:r>
            <a:endParaRPr kumimoji="0" lang="en-US" sz="1500" b="1" i="0" u="none" strike="noStrike" kern="0" cap="none" spc="0" normalizeH="0" baseline="0" noProof="0" dirty="0">
              <a:ln>
                <a:noFill/>
              </a:ln>
              <a:solidFill>
                <a:schemeClr val="bg1"/>
              </a:solidFill>
              <a:effectLst/>
              <a:uLnTx/>
              <a:uFillTx/>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chemeClr val="bg1"/>
                </a:solidFill>
                <a:effectLst/>
                <a:uLnTx/>
                <a:uFillTx/>
              </a:rPr>
              <a:t>Programs</a:t>
            </a:r>
          </a:p>
        </p:txBody>
      </p:sp>
      <p:sp>
        <p:nvSpPr>
          <p:cNvPr id="97" name="Hexagon 96">
            <a:extLst>
              <a:ext uri="{FF2B5EF4-FFF2-40B4-BE49-F238E27FC236}">
                <a16:creationId xmlns:a16="http://schemas.microsoft.com/office/drawing/2014/main" id="{AB8BC03E-885F-B195-62BD-941A030AF4C9}"/>
              </a:ext>
            </a:extLst>
          </p:cNvPr>
          <p:cNvSpPr>
            <a:spLocks noChangeAspect="1"/>
          </p:cNvSpPr>
          <p:nvPr/>
        </p:nvSpPr>
        <p:spPr>
          <a:xfrm>
            <a:off x="2491138" y="2295059"/>
            <a:ext cx="1056094" cy="873378"/>
          </a:xfrm>
          <a:prstGeom prst="hexagon">
            <a:avLst>
              <a:gd name="adj" fmla="val 30457"/>
              <a:gd name="vf" fmla="val 115470"/>
            </a:avLst>
          </a:prstGeom>
          <a:solidFill>
            <a:srgbClr val="9D9F4F"/>
          </a:solidFill>
          <a:ln w="38100" cap="flat" cmpd="sng" algn="ctr">
            <a:solidFill>
              <a:srgbClr val="1C1C1C"/>
            </a:solidFill>
            <a:prstDash val="solid"/>
            <a:miter lim="800000"/>
          </a:ln>
          <a:effectLst>
            <a:outerShdw blurRad="114300" sx="114000" sy="114000" algn="ctr" rotWithShape="0">
              <a:prstClr val="black">
                <a:alpha val="40000"/>
              </a:prst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5F3EF"/>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85A5E3FC-8106-0632-2CC4-6F2360567C56}"/>
              </a:ext>
            </a:extLst>
          </p:cNvPr>
          <p:cNvSpPr txBox="1"/>
          <p:nvPr/>
        </p:nvSpPr>
        <p:spPr>
          <a:xfrm>
            <a:off x="2596031" y="2439612"/>
            <a:ext cx="835485" cy="553998"/>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schemeClr val="bg1"/>
                </a:solidFill>
                <a:effectLst/>
                <a:uLnTx/>
                <a:uFillTx/>
                <a:latin typeface="Arial Narrow" panose="020B0606020202030204" pitchFamily="34" charset="0"/>
                <a:cs typeface="Arial" panose="020B0604020202020204" pitchFamily="34" charset="0"/>
              </a:rPr>
              <a:t>CTTC</a:t>
            </a:r>
            <a:br>
              <a:rPr kumimoji="0" lang="en-US" sz="1500" b="1" i="0" u="none" strike="noStrike" kern="0" cap="none" spc="0" normalizeH="0" baseline="0" noProof="0">
                <a:ln>
                  <a:noFill/>
                </a:ln>
                <a:solidFill>
                  <a:schemeClr val="bg1"/>
                </a:solidFill>
                <a:effectLst/>
                <a:uLnTx/>
                <a:uFillTx/>
                <a:latin typeface="Arial Narrow" panose="020B0606020202030204" pitchFamily="34" charset="0"/>
                <a:cs typeface="Arial" panose="020B0604020202020204" pitchFamily="34" charset="0"/>
              </a:rPr>
            </a:br>
            <a:r>
              <a:rPr kumimoji="0" lang="en-US" sz="1500" b="1" i="0" u="none" strike="noStrike" kern="0" cap="none" spc="0" normalizeH="0" baseline="0" noProof="0">
                <a:ln>
                  <a:noFill/>
                </a:ln>
                <a:solidFill>
                  <a:schemeClr val="bg1"/>
                </a:solidFill>
                <a:effectLst/>
                <a:uLnTx/>
                <a:uFillTx/>
                <a:latin typeface="Arial Narrow" panose="020B0606020202030204" pitchFamily="34" charset="0"/>
                <a:cs typeface="Arial" panose="020B0604020202020204" pitchFamily="34" charset="0"/>
              </a:rPr>
              <a:t>Services</a:t>
            </a:r>
          </a:p>
        </p:txBody>
      </p:sp>
      <p:grpSp>
        <p:nvGrpSpPr>
          <p:cNvPr id="9" name="Group 8">
            <a:extLst>
              <a:ext uri="{FF2B5EF4-FFF2-40B4-BE49-F238E27FC236}">
                <a16:creationId xmlns:a16="http://schemas.microsoft.com/office/drawing/2014/main" id="{0ECBF29D-DBB2-94BE-F6B6-6F00E12179F5}"/>
              </a:ext>
            </a:extLst>
          </p:cNvPr>
          <p:cNvGrpSpPr/>
          <p:nvPr/>
        </p:nvGrpSpPr>
        <p:grpSpPr>
          <a:xfrm>
            <a:off x="4085415" y="1567555"/>
            <a:ext cx="1795371" cy="3213728"/>
            <a:chOff x="4085415" y="1567555"/>
            <a:chExt cx="1795371" cy="3213728"/>
          </a:xfrm>
        </p:grpSpPr>
        <p:sp>
          <p:nvSpPr>
            <p:cNvPr id="93" name="TextBox 92">
              <a:extLst>
                <a:ext uri="{FF2B5EF4-FFF2-40B4-BE49-F238E27FC236}">
                  <a16:creationId xmlns:a16="http://schemas.microsoft.com/office/drawing/2014/main" id="{F47070B1-C481-B8BA-EF1E-5D20F1362F25}"/>
                </a:ext>
              </a:extLst>
            </p:cNvPr>
            <p:cNvSpPr txBox="1"/>
            <p:nvPr/>
          </p:nvSpPr>
          <p:spPr>
            <a:xfrm>
              <a:off x="4085415" y="1567555"/>
              <a:ext cx="970149" cy="256382"/>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1C1C1C"/>
                  </a:solidFill>
                  <a:effectLst/>
                  <a:uLnTx/>
                  <a:uFillTx/>
                </a:rPr>
                <a:t>Coming Soon</a:t>
              </a:r>
            </a:p>
          </p:txBody>
        </p:sp>
        <p:sp>
          <p:nvSpPr>
            <p:cNvPr id="55" name="Hexagon 54">
              <a:extLst>
                <a:ext uri="{FF2B5EF4-FFF2-40B4-BE49-F238E27FC236}">
                  <a16:creationId xmlns:a16="http://schemas.microsoft.com/office/drawing/2014/main" id="{6A4B1A3E-3E5B-25D4-93D3-FB3653A3524B}"/>
                </a:ext>
              </a:extLst>
            </p:cNvPr>
            <p:cNvSpPr>
              <a:spLocks noChangeAspect="1"/>
            </p:cNvSpPr>
            <p:nvPr/>
          </p:nvSpPr>
          <p:spPr>
            <a:xfrm>
              <a:off x="4095298" y="2301238"/>
              <a:ext cx="994837" cy="809533"/>
            </a:xfrm>
            <a:prstGeom prst="hexagon">
              <a:avLst>
                <a:gd name="adj" fmla="val 30457"/>
                <a:gd name="vf" fmla="val 115470"/>
              </a:avLst>
            </a:prstGeom>
            <a:solidFill>
              <a:srgbClr val="ECB748"/>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56" name="Hexagon 55">
              <a:extLst>
                <a:ext uri="{FF2B5EF4-FFF2-40B4-BE49-F238E27FC236}">
                  <a16:creationId xmlns:a16="http://schemas.microsoft.com/office/drawing/2014/main" id="{E8BCE392-541C-DE6A-6FC1-88F560A96B3E}"/>
                </a:ext>
              </a:extLst>
            </p:cNvPr>
            <p:cNvSpPr>
              <a:spLocks noChangeAspect="1"/>
            </p:cNvSpPr>
            <p:nvPr/>
          </p:nvSpPr>
          <p:spPr>
            <a:xfrm>
              <a:off x="4869172" y="1866454"/>
              <a:ext cx="994837" cy="809533"/>
            </a:xfrm>
            <a:prstGeom prst="hexagon">
              <a:avLst>
                <a:gd name="adj" fmla="val 30457"/>
                <a:gd name="vf" fmla="val 115470"/>
              </a:avLst>
            </a:prstGeom>
            <a:solidFill>
              <a:srgbClr val="ECB748"/>
            </a:solidFill>
            <a:ln w="28575" cap="flat" cmpd="sng" algn="ctr">
              <a:solidFill>
                <a:srgbClr val="ECB748">
                  <a:lumMod val="75000"/>
                </a:srgbClr>
              </a:solidFill>
              <a:prstDash val="lgDashDotDot"/>
              <a:miter lim="800000"/>
              <a:extLst>
                <a:ext uri="{C807C97D-BFC1-408E-A445-0C87EB9F89A2}">
                  <ask:lineSketchStyleProps xmlns:ask="http://schemas.microsoft.com/office/drawing/2018/sketchyshapes" sd="1219033472">
                    <a:custGeom>
                      <a:avLst/>
                      <a:gdLst>
                        <a:gd name="connsiteX0" fmla="*/ 0 w 1123043"/>
                        <a:gd name="connsiteY0" fmla="*/ 461611 h 923221"/>
                        <a:gd name="connsiteX1" fmla="*/ 281185 w 1123043"/>
                        <a:gd name="connsiteY1" fmla="*/ 0 h 923221"/>
                        <a:gd name="connsiteX2" fmla="*/ 841858 w 1123043"/>
                        <a:gd name="connsiteY2" fmla="*/ 0 h 923221"/>
                        <a:gd name="connsiteX3" fmla="*/ 1123043 w 1123043"/>
                        <a:gd name="connsiteY3" fmla="*/ 461611 h 923221"/>
                        <a:gd name="connsiteX4" fmla="*/ 841858 w 1123043"/>
                        <a:gd name="connsiteY4" fmla="*/ 923221 h 923221"/>
                        <a:gd name="connsiteX5" fmla="*/ 281185 w 1123043"/>
                        <a:gd name="connsiteY5" fmla="*/ 923221 h 923221"/>
                        <a:gd name="connsiteX6" fmla="*/ 0 w 1123043"/>
                        <a:gd name="connsiteY6" fmla="*/ 461611 h 92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043" h="923221" fill="none" extrusionOk="0">
                          <a:moveTo>
                            <a:pt x="0" y="461611"/>
                          </a:moveTo>
                          <a:cubicBezTo>
                            <a:pt x="105698" y="218841"/>
                            <a:pt x="165173" y="226470"/>
                            <a:pt x="281185" y="0"/>
                          </a:cubicBezTo>
                          <a:cubicBezTo>
                            <a:pt x="422810" y="-64534"/>
                            <a:pt x="622069" y="33423"/>
                            <a:pt x="841858" y="0"/>
                          </a:cubicBezTo>
                          <a:cubicBezTo>
                            <a:pt x="1011816" y="174453"/>
                            <a:pt x="1000849" y="324285"/>
                            <a:pt x="1123043" y="461611"/>
                          </a:cubicBezTo>
                          <a:cubicBezTo>
                            <a:pt x="1031980" y="626291"/>
                            <a:pt x="898732" y="812899"/>
                            <a:pt x="841858" y="923221"/>
                          </a:cubicBezTo>
                          <a:cubicBezTo>
                            <a:pt x="693681" y="939953"/>
                            <a:pt x="413071" y="885104"/>
                            <a:pt x="281185" y="923221"/>
                          </a:cubicBezTo>
                          <a:cubicBezTo>
                            <a:pt x="208497" y="822291"/>
                            <a:pt x="166069" y="655538"/>
                            <a:pt x="0" y="461611"/>
                          </a:cubicBezTo>
                          <a:close/>
                        </a:path>
                        <a:path w="1123043" h="923221" stroke="0" extrusionOk="0">
                          <a:moveTo>
                            <a:pt x="0" y="461611"/>
                          </a:moveTo>
                          <a:cubicBezTo>
                            <a:pt x="104750" y="236514"/>
                            <a:pt x="207798" y="209913"/>
                            <a:pt x="281185" y="0"/>
                          </a:cubicBezTo>
                          <a:cubicBezTo>
                            <a:pt x="523879" y="-60098"/>
                            <a:pt x="697180" y="10829"/>
                            <a:pt x="841858" y="0"/>
                          </a:cubicBezTo>
                          <a:cubicBezTo>
                            <a:pt x="914269" y="87413"/>
                            <a:pt x="1040726" y="370743"/>
                            <a:pt x="1123043" y="461611"/>
                          </a:cubicBezTo>
                          <a:cubicBezTo>
                            <a:pt x="1033047" y="702494"/>
                            <a:pt x="853916" y="795258"/>
                            <a:pt x="841858" y="923221"/>
                          </a:cubicBezTo>
                          <a:cubicBezTo>
                            <a:pt x="668362" y="924231"/>
                            <a:pt x="549969" y="884229"/>
                            <a:pt x="281185" y="923221"/>
                          </a:cubicBezTo>
                          <a:cubicBezTo>
                            <a:pt x="158021" y="776922"/>
                            <a:pt x="118560" y="629090"/>
                            <a:pt x="0" y="461611"/>
                          </a:cubicBezTo>
                          <a:close/>
                        </a:path>
                      </a:pathLst>
                    </a:custGeom>
                    <ask:type>
                      <ask:lineSketchNone/>
                    </ask:type>
                  </ask:lineSketchStyleProps>
                </a:ext>
              </a:extLst>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59" name="TextBox 58">
              <a:extLst>
                <a:ext uri="{FF2B5EF4-FFF2-40B4-BE49-F238E27FC236}">
                  <a16:creationId xmlns:a16="http://schemas.microsoft.com/office/drawing/2014/main" id="{8528297E-E944-BF51-F279-088BA8250A60}"/>
                </a:ext>
              </a:extLst>
            </p:cNvPr>
            <p:cNvSpPr txBox="1"/>
            <p:nvPr/>
          </p:nvSpPr>
          <p:spPr>
            <a:xfrm>
              <a:off x="4937626" y="2055997"/>
              <a:ext cx="857927" cy="43088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Accelerator</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Services</a:t>
              </a:r>
            </a:p>
          </p:txBody>
        </p:sp>
        <p:sp>
          <p:nvSpPr>
            <p:cNvPr id="84" name="Hexagon 83">
              <a:extLst>
                <a:ext uri="{FF2B5EF4-FFF2-40B4-BE49-F238E27FC236}">
                  <a16:creationId xmlns:a16="http://schemas.microsoft.com/office/drawing/2014/main" id="{FE4EE3FC-C3FD-7364-57EA-D69876D10A18}"/>
                </a:ext>
              </a:extLst>
            </p:cNvPr>
            <p:cNvSpPr>
              <a:spLocks noChangeAspect="1"/>
            </p:cNvSpPr>
            <p:nvPr/>
          </p:nvSpPr>
          <p:spPr>
            <a:xfrm>
              <a:off x="4866330" y="3557681"/>
              <a:ext cx="1010797" cy="809533"/>
            </a:xfrm>
            <a:prstGeom prst="hexagon">
              <a:avLst>
                <a:gd name="adj" fmla="val 30457"/>
                <a:gd name="vf" fmla="val 115470"/>
              </a:avLst>
            </a:prstGeom>
            <a:solidFill>
              <a:srgbClr val="ECB748"/>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39D2CE09-F744-7ACD-9602-C839C40C7498}"/>
                </a:ext>
              </a:extLst>
            </p:cNvPr>
            <p:cNvSpPr txBox="1"/>
            <p:nvPr/>
          </p:nvSpPr>
          <p:spPr>
            <a:xfrm>
              <a:off x="4122066" y="2480098"/>
              <a:ext cx="942223" cy="430887"/>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Seed</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1C1C1C"/>
                  </a:solidFill>
                  <a:effectLst/>
                  <a:uLnTx/>
                  <a:uFillTx/>
                </a:rPr>
                <a:t>Funding</a:t>
              </a:r>
            </a:p>
          </p:txBody>
        </p:sp>
        <p:sp>
          <p:nvSpPr>
            <p:cNvPr id="88" name="Hexagon 87">
              <a:extLst>
                <a:ext uri="{FF2B5EF4-FFF2-40B4-BE49-F238E27FC236}">
                  <a16:creationId xmlns:a16="http://schemas.microsoft.com/office/drawing/2014/main" id="{E3322140-0450-B632-27C5-93E6B1200D96}"/>
                </a:ext>
              </a:extLst>
            </p:cNvPr>
            <p:cNvSpPr>
              <a:spLocks noChangeAspect="1"/>
            </p:cNvSpPr>
            <p:nvPr/>
          </p:nvSpPr>
          <p:spPr>
            <a:xfrm>
              <a:off x="4879147" y="2717093"/>
              <a:ext cx="994837" cy="809533"/>
            </a:xfrm>
            <a:prstGeom prst="hexagon">
              <a:avLst>
                <a:gd name="adj" fmla="val 30457"/>
                <a:gd name="vf" fmla="val 115470"/>
              </a:avLst>
            </a:prstGeom>
            <a:solidFill>
              <a:srgbClr val="ECB748"/>
            </a:solidFill>
            <a:ln w="28575" cap="flat" cmpd="sng" algn="ctr">
              <a:solidFill>
                <a:srgbClr val="ECB748">
                  <a:lumMod val="75000"/>
                </a:srgbClr>
              </a:solid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w="31750">
                  <a:solidFill>
                    <a:srgbClr val="393939"/>
                  </a:solidFill>
                </a:ln>
                <a:solidFill>
                  <a:srgbClr val="FFFFFF"/>
                </a:solidFill>
                <a:effectLst/>
                <a:uLnTx/>
                <a:uFillTx/>
                <a:latin typeface="Arial Narrow" panose="020B0606020202030204" pitchFamily="34" charset="0"/>
                <a:ea typeface="+mn-ea"/>
                <a:cs typeface="+mn-cs"/>
              </a:endParaRPr>
            </a:p>
          </p:txBody>
        </p:sp>
        <p:sp>
          <p:nvSpPr>
            <p:cNvPr id="89" name="TextBox 88">
              <a:extLst>
                <a:ext uri="{FF2B5EF4-FFF2-40B4-BE49-F238E27FC236}">
                  <a16:creationId xmlns:a16="http://schemas.microsoft.com/office/drawing/2014/main" id="{24E2B23C-D84B-788F-F77C-4B2A464D87FF}"/>
                </a:ext>
              </a:extLst>
            </p:cNvPr>
            <p:cNvSpPr txBox="1"/>
            <p:nvPr/>
          </p:nvSpPr>
          <p:spPr>
            <a:xfrm>
              <a:off x="4869990" y="2812097"/>
              <a:ext cx="1010796"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Shared</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a:ln>
                    <a:noFill/>
                  </a:ln>
                  <a:solidFill>
                    <a:srgbClr val="1C1C1C"/>
                  </a:solidFill>
                  <a:effectLst/>
                  <a:uLnTx/>
                  <a:uFillTx/>
                </a:rPr>
                <a:t>Wetlab</a:t>
              </a:r>
              <a:endParaRPr kumimoji="0" lang="en-US" sz="1100" b="1" i="0" u="none" strike="noStrike" kern="0" cap="none" spc="0" normalizeH="0" baseline="0" noProof="0" dirty="0">
                <a:ln>
                  <a:noFill/>
                </a:ln>
                <a:solidFill>
                  <a:srgbClr val="1C1C1C"/>
                </a:solidFill>
                <a:effectLst/>
                <a:uLnTx/>
                <a:uFillTx/>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Space</a:t>
              </a:r>
            </a:p>
          </p:txBody>
        </p:sp>
        <p:sp>
          <p:nvSpPr>
            <p:cNvPr id="90" name="Hexagon 89">
              <a:extLst>
                <a:ext uri="{FF2B5EF4-FFF2-40B4-BE49-F238E27FC236}">
                  <a16:creationId xmlns:a16="http://schemas.microsoft.com/office/drawing/2014/main" id="{C23E2841-99BB-99A2-F42F-D0B0C50E931A}"/>
                </a:ext>
              </a:extLst>
            </p:cNvPr>
            <p:cNvSpPr>
              <a:spLocks noChangeAspect="1"/>
            </p:cNvSpPr>
            <p:nvPr/>
          </p:nvSpPr>
          <p:spPr>
            <a:xfrm>
              <a:off x="4085415" y="3971750"/>
              <a:ext cx="1010797" cy="809533"/>
            </a:xfrm>
            <a:prstGeom prst="hexagon">
              <a:avLst>
                <a:gd name="adj" fmla="val 30457"/>
                <a:gd name="vf" fmla="val 115470"/>
              </a:avLst>
            </a:prstGeom>
            <a:solidFill>
              <a:srgbClr val="ECB748"/>
            </a:solidFill>
            <a:ln w="190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72D84195-7A6F-E946-AD9D-968FF83C5E33}"/>
                </a:ext>
              </a:extLst>
            </p:cNvPr>
            <p:cNvSpPr txBox="1"/>
            <p:nvPr/>
          </p:nvSpPr>
          <p:spPr>
            <a:xfrm>
              <a:off x="4138434" y="4143903"/>
              <a:ext cx="942223" cy="430887"/>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Alumni Engagement</a:t>
              </a:r>
            </a:p>
          </p:txBody>
        </p:sp>
        <p:sp>
          <p:nvSpPr>
            <p:cNvPr id="78" name="TextBox 77">
              <a:extLst>
                <a:ext uri="{FF2B5EF4-FFF2-40B4-BE49-F238E27FC236}">
                  <a16:creationId xmlns:a16="http://schemas.microsoft.com/office/drawing/2014/main" id="{20721EA9-3395-FC5C-7788-47EB40358934}"/>
                </a:ext>
              </a:extLst>
            </p:cNvPr>
            <p:cNvSpPr txBox="1"/>
            <p:nvPr/>
          </p:nvSpPr>
          <p:spPr>
            <a:xfrm>
              <a:off x="4869990" y="3674334"/>
              <a:ext cx="1010796"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Pre-Seed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Development </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Funds</a:t>
              </a:r>
            </a:p>
          </p:txBody>
        </p:sp>
        <p:cxnSp>
          <p:nvCxnSpPr>
            <p:cNvPr id="104" name="Straight Connector 103">
              <a:extLst>
                <a:ext uri="{FF2B5EF4-FFF2-40B4-BE49-F238E27FC236}">
                  <a16:creationId xmlns:a16="http://schemas.microsoft.com/office/drawing/2014/main" id="{F3F1B498-1A74-ACCB-D072-DFB7B213FEC1}"/>
                </a:ext>
              </a:extLst>
            </p:cNvPr>
            <p:cNvCxnSpPr>
              <a:cxnSpLocks/>
            </p:cNvCxnSpPr>
            <p:nvPr/>
          </p:nvCxnSpPr>
          <p:spPr>
            <a:xfrm>
              <a:off x="4562849" y="1873109"/>
              <a:ext cx="623142" cy="157371"/>
            </a:xfrm>
            <a:prstGeom prst="line">
              <a:avLst/>
            </a:prstGeom>
            <a:noFill/>
            <a:ln w="28575" cap="flat" cmpd="sng" algn="ctr">
              <a:solidFill>
                <a:srgbClr val="FFFFFF">
                  <a:lumMod val="50000"/>
                </a:srgbClr>
              </a:solidFill>
              <a:prstDash val="sysDash"/>
              <a:miter lim="800000"/>
            </a:ln>
            <a:effectLst/>
          </p:spPr>
        </p:cxnSp>
        <p:cxnSp>
          <p:nvCxnSpPr>
            <p:cNvPr id="105" name="Straight Connector 104">
              <a:extLst>
                <a:ext uri="{FF2B5EF4-FFF2-40B4-BE49-F238E27FC236}">
                  <a16:creationId xmlns:a16="http://schemas.microsoft.com/office/drawing/2014/main" id="{442B3FBC-65A4-A4AA-6CEF-12B3DFD8A32D}"/>
                </a:ext>
              </a:extLst>
            </p:cNvPr>
            <p:cNvCxnSpPr>
              <a:cxnSpLocks/>
            </p:cNvCxnSpPr>
            <p:nvPr/>
          </p:nvCxnSpPr>
          <p:spPr>
            <a:xfrm>
              <a:off x="4566907" y="1857853"/>
              <a:ext cx="619084" cy="983689"/>
            </a:xfrm>
            <a:prstGeom prst="line">
              <a:avLst/>
            </a:prstGeom>
            <a:noFill/>
            <a:ln w="28575" cap="flat" cmpd="sng" algn="ctr">
              <a:solidFill>
                <a:srgbClr val="FFFFFF">
                  <a:lumMod val="50000"/>
                </a:srgbClr>
              </a:solidFill>
              <a:prstDash val="sysDash"/>
              <a:miter lim="800000"/>
            </a:ln>
            <a:effectLst/>
          </p:spPr>
        </p:cxnSp>
      </p:grpSp>
      <p:grpSp>
        <p:nvGrpSpPr>
          <p:cNvPr id="8" name="Group 7">
            <a:extLst>
              <a:ext uri="{FF2B5EF4-FFF2-40B4-BE49-F238E27FC236}">
                <a16:creationId xmlns:a16="http://schemas.microsoft.com/office/drawing/2014/main" id="{368938C9-92D4-1B1C-137C-A7929FD09515}"/>
              </a:ext>
            </a:extLst>
          </p:cNvPr>
          <p:cNvGrpSpPr/>
          <p:nvPr/>
        </p:nvGrpSpPr>
        <p:grpSpPr>
          <a:xfrm>
            <a:off x="5634797" y="1858895"/>
            <a:ext cx="3376035" cy="2493435"/>
            <a:chOff x="5618895" y="1858895"/>
            <a:chExt cx="3376035" cy="2493435"/>
          </a:xfrm>
        </p:grpSpPr>
        <p:sp>
          <p:nvSpPr>
            <p:cNvPr id="123" name="Hexagon 122">
              <a:extLst>
                <a:ext uri="{FF2B5EF4-FFF2-40B4-BE49-F238E27FC236}">
                  <a16:creationId xmlns:a16="http://schemas.microsoft.com/office/drawing/2014/main" id="{BA600197-62D9-F42C-693F-3552EB953BD0}"/>
                </a:ext>
              </a:extLst>
            </p:cNvPr>
            <p:cNvSpPr>
              <a:spLocks noChangeAspect="1"/>
            </p:cNvSpPr>
            <p:nvPr/>
          </p:nvSpPr>
          <p:spPr>
            <a:xfrm>
              <a:off x="7202453" y="2267875"/>
              <a:ext cx="1010797" cy="809533"/>
            </a:xfrm>
            <a:prstGeom prst="hexagon">
              <a:avLst>
                <a:gd name="adj" fmla="val 30457"/>
                <a:gd name="vf" fmla="val 115470"/>
              </a:avLst>
            </a:prstGeom>
            <a:solidFill>
              <a:schemeClr val="accent4">
                <a:lumMod val="60000"/>
                <a:lumOff val="40000"/>
              </a:schemeClr>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C0E6006B-CAE5-A137-4616-B2511E094F09}"/>
                </a:ext>
              </a:extLst>
            </p:cNvPr>
            <p:cNvSpPr txBox="1"/>
            <p:nvPr/>
          </p:nvSpPr>
          <p:spPr>
            <a:xfrm>
              <a:off x="7220413" y="2447406"/>
              <a:ext cx="976509" cy="430887"/>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Workforce</a:t>
              </a:r>
            </a:p>
            <a:p>
              <a:pPr marL="0" marR="0" lvl="0" indent="0" algn="ctr" defTabSz="342900" eaLnBrk="1" fontAlgn="auto" latinLnBrk="0" hangingPunct="1">
                <a:lnSpc>
                  <a:spcPct val="100000"/>
                </a:lnSpc>
                <a:spcBef>
                  <a:spcPts val="0"/>
                </a:spcBef>
                <a:spcAft>
                  <a:spcPts val="0"/>
                </a:spcAft>
                <a:buClrTx/>
                <a:buSzTx/>
                <a:buFontTx/>
                <a:buNone/>
                <a:tabLst/>
                <a:defRPr/>
              </a:pPr>
              <a:r>
                <a:rPr lang="en-US" sz="1100" b="1" kern="0" dirty="0">
                  <a:solidFill>
                    <a:srgbClr val="1C1C1C"/>
                  </a:solidFill>
                </a:rPr>
                <a:t>Development</a:t>
              </a:r>
              <a:endParaRPr kumimoji="0" lang="en-US" sz="1100" b="1" i="0" u="none" strike="noStrike" kern="0" cap="none" spc="0" normalizeH="0" baseline="0" noProof="0" dirty="0">
                <a:ln>
                  <a:noFill/>
                </a:ln>
                <a:solidFill>
                  <a:srgbClr val="1C1C1C"/>
                </a:solidFill>
                <a:effectLst/>
                <a:uLnTx/>
                <a:uFillTx/>
              </a:endParaRPr>
            </a:p>
          </p:txBody>
        </p:sp>
        <p:sp>
          <p:nvSpPr>
            <p:cNvPr id="122" name="Hexagon 121">
              <a:extLst>
                <a:ext uri="{FF2B5EF4-FFF2-40B4-BE49-F238E27FC236}">
                  <a16:creationId xmlns:a16="http://schemas.microsoft.com/office/drawing/2014/main" id="{81F37CE3-DBD5-B7E9-8121-C329C4A18E52}"/>
                </a:ext>
              </a:extLst>
            </p:cNvPr>
            <p:cNvSpPr>
              <a:spLocks noChangeAspect="1"/>
            </p:cNvSpPr>
            <p:nvPr/>
          </p:nvSpPr>
          <p:spPr>
            <a:xfrm>
              <a:off x="7191281" y="3106821"/>
              <a:ext cx="1010797" cy="809533"/>
            </a:xfrm>
            <a:prstGeom prst="hexagon">
              <a:avLst>
                <a:gd name="adj" fmla="val 30457"/>
                <a:gd name="vf" fmla="val 115470"/>
              </a:avLst>
            </a:prstGeom>
            <a:solidFill>
              <a:schemeClr val="accent4">
                <a:lumMod val="60000"/>
                <a:lumOff val="40000"/>
              </a:schemeClr>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127" name="Hexagon 126">
              <a:extLst>
                <a:ext uri="{FF2B5EF4-FFF2-40B4-BE49-F238E27FC236}">
                  <a16:creationId xmlns:a16="http://schemas.microsoft.com/office/drawing/2014/main" id="{BA1F168B-42C1-084D-74A6-851BBC9D4287}"/>
                </a:ext>
              </a:extLst>
            </p:cNvPr>
            <p:cNvSpPr>
              <a:spLocks noChangeAspect="1"/>
            </p:cNvSpPr>
            <p:nvPr/>
          </p:nvSpPr>
          <p:spPr>
            <a:xfrm>
              <a:off x="6406730" y="1858895"/>
              <a:ext cx="1010797" cy="809533"/>
            </a:xfrm>
            <a:prstGeom prst="hexagon">
              <a:avLst>
                <a:gd name="adj" fmla="val 30457"/>
                <a:gd name="vf" fmla="val 115470"/>
              </a:avLst>
            </a:prstGeom>
            <a:solidFill>
              <a:schemeClr val="accent4">
                <a:lumMod val="60000"/>
                <a:lumOff val="40000"/>
              </a:schemeClr>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110" name="Hexagon 109">
              <a:extLst>
                <a:ext uri="{FF2B5EF4-FFF2-40B4-BE49-F238E27FC236}">
                  <a16:creationId xmlns:a16="http://schemas.microsoft.com/office/drawing/2014/main" id="{4951BDB6-D5A2-5805-0211-55F4E08F277D}"/>
                </a:ext>
              </a:extLst>
            </p:cNvPr>
            <p:cNvSpPr>
              <a:spLocks noChangeAspect="1"/>
            </p:cNvSpPr>
            <p:nvPr/>
          </p:nvSpPr>
          <p:spPr>
            <a:xfrm>
              <a:off x="5629438" y="3121860"/>
              <a:ext cx="1010797" cy="809533"/>
            </a:xfrm>
            <a:prstGeom prst="hexagon">
              <a:avLst>
                <a:gd name="adj" fmla="val 30457"/>
                <a:gd name="vf" fmla="val 115470"/>
              </a:avLst>
            </a:prstGeom>
            <a:solidFill>
              <a:schemeClr val="accent4">
                <a:lumMod val="60000"/>
                <a:lumOff val="40000"/>
              </a:schemeClr>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113" name="Hexagon 112">
              <a:extLst>
                <a:ext uri="{FF2B5EF4-FFF2-40B4-BE49-F238E27FC236}">
                  <a16:creationId xmlns:a16="http://schemas.microsoft.com/office/drawing/2014/main" id="{4CB78CF0-CAED-F567-46F8-68CAEC626BAA}"/>
                </a:ext>
              </a:extLst>
            </p:cNvPr>
            <p:cNvSpPr>
              <a:spLocks noChangeAspect="1"/>
            </p:cNvSpPr>
            <p:nvPr/>
          </p:nvSpPr>
          <p:spPr>
            <a:xfrm>
              <a:off x="5618895" y="2281416"/>
              <a:ext cx="1010797" cy="809533"/>
            </a:xfrm>
            <a:prstGeom prst="hexagon">
              <a:avLst>
                <a:gd name="adj" fmla="val 30457"/>
                <a:gd name="vf" fmla="val 115470"/>
              </a:avLst>
            </a:prstGeom>
            <a:solidFill>
              <a:schemeClr val="accent4">
                <a:lumMod val="60000"/>
                <a:lumOff val="40000"/>
              </a:schemeClr>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120" name="Hexagon 119">
              <a:extLst>
                <a:ext uri="{FF2B5EF4-FFF2-40B4-BE49-F238E27FC236}">
                  <a16:creationId xmlns:a16="http://schemas.microsoft.com/office/drawing/2014/main" id="{30F3C2B5-178A-6F5D-34E3-7E3885F3AC2B}"/>
                </a:ext>
              </a:extLst>
            </p:cNvPr>
            <p:cNvSpPr>
              <a:spLocks noChangeAspect="1"/>
            </p:cNvSpPr>
            <p:nvPr/>
          </p:nvSpPr>
          <p:spPr>
            <a:xfrm>
              <a:off x="6413454" y="3542797"/>
              <a:ext cx="1010797" cy="809533"/>
            </a:xfrm>
            <a:prstGeom prst="hexagon">
              <a:avLst>
                <a:gd name="adj" fmla="val 30457"/>
                <a:gd name="vf" fmla="val 115470"/>
              </a:avLst>
            </a:prstGeom>
            <a:solidFill>
              <a:schemeClr val="accent4">
                <a:lumMod val="60000"/>
                <a:lumOff val="40000"/>
              </a:schemeClr>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FCBD9E84-FB4A-01E4-42DF-B53B2B6910AA}"/>
                </a:ext>
              </a:extLst>
            </p:cNvPr>
            <p:cNvSpPr txBox="1"/>
            <p:nvPr/>
          </p:nvSpPr>
          <p:spPr>
            <a:xfrm>
              <a:off x="5648967" y="2353642"/>
              <a:ext cx="942223"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Regional Biotech Accelerator</a:t>
              </a:r>
            </a:p>
          </p:txBody>
        </p:sp>
        <p:sp>
          <p:nvSpPr>
            <p:cNvPr id="126" name="TextBox 125">
              <a:extLst>
                <a:ext uri="{FF2B5EF4-FFF2-40B4-BE49-F238E27FC236}">
                  <a16:creationId xmlns:a16="http://schemas.microsoft.com/office/drawing/2014/main" id="{0391B6ED-A801-2912-9485-ACBDBD6433B1}"/>
                </a:ext>
              </a:extLst>
            </p:cNvPr>
            <p:cNvSpPr txBox="1"/>
            <p:nvPr/>
          </p:nvSpPr>
          <p:spPr>
            <a:xfrm>
              <a:off x="5661392" y="3216322"/>
              <a:ext cx="942223"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a:ln>
                    <a:noFill/>
                  </a:ln>
                  <a:solidFill>
                    <a:srgbClr val="1C1C1C"/>
                  </a:solidFill>
                  <a:effectLst/>
                  <a:uLnTx/>
                  <a:uFillTx/>
                </a:rPr>
                <a:t>Wetlab</a:t>
              </a:r>
              <a:r>
                <a:rPr kumimoji="0" lang="en-US" sz="1100" b="1" i="0" u="none" strike="noStrike" kern="0" cap="none" spc="0" normalizeH="0" baseline="0" noProof="0" dirty="0">
                  <a:ln>
                    <a:noFill/>
                  </a:ln>
                  <a:solidFill>
                    <a:srgbClr val="1C1C1C"/>
                  </a:solidFill>
                  <a:effectLst/>
                  <a:uLnTx/>
                  <a:uFillTx/>
                </a:rPr>
                <a:t>/</a:t>
              </a:r>
            </a:p>
            <a:p>
              <a:pPr marL="0" marR="0" lvl="0" indent="0" algn="ctr" defTabSz="342900" eaLnBrk="1" fontAlgn="auto" latinLnBrk="0" hangingPunct="1">
                <a:lnSpc>
                  <a:spcPct val="100000"/>
                </a:lnSpc>
                <a:spcBef>
                  <a:spcPts val="0"/>
                </a:spcBef>
                <a:spcAft>
                  <a:spcPts val="0"/>
                </a:spcAft>
                <a:buClrTx/>
                <a:buSzTx/>
                <a:buFontTx/>
                <a:buNone/>
                <a:tabLst/>
                <a:defRPr/>
              </a:pPr>
              <a:r>
                <a:rPr lang="en-US" sz="1100" b="1" kern="0" dirty="0">
                  <a:solidFill>
                    <a:srgbClr val="1C1C1C"/>
                  </a:solidFill>
                </a:rPr>
                <a:t>Graduation</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Space</a:t>
              </a:r>
            </a:p>
          </p:txBody>
        </p:sp>
        <p:sp>
          <p:nvSpPr>
            <p:cNvPr id="128" name="TextBox 127">
              <a:extLst>
                <a:ext uri="{FF2B5EF4-FFF2-40B4-BE49-F238E27FC236}">
                  <a16:creationId xmlns:a16="http://schemas.microsoft.com/office/drawing/2014/main" id="{143B9462-4508-C9CD-79E9-40E745EF5F28}"/>
                </a:ext>
              </a:extLst>
            </p:cNvPr>
            <p:cNvSpPr txBox="1"/>
            <p:nvPr/>
          </p:nvSpPr>
          <p:spPr>
            <a:xfrm>
              <a:off x="6441016" y="1986093"/>
              <a:ext cx="942223"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Specialized</a:t>
              </a:r>
            </a:p>
            <a:p>
              <a:pPr marL="0" marR="0" lvl="0" indent="0" algn="ctr" defTabSz="342900" eaLnBrk="1" fontAlgn="auto" latinLnBrk="0" hangingPunct="1">
                <a:lnSpc>
                  <a:spcPct val="100000"/>
                </a:lnSpc>
                <a:spcBef>
                  <a:spcPts val="0"/>
                </a:spcBef>
                <a:spcAft>
                  <a:spcPts val="0"/>
                </a:spcAft>
                <a:buClrTx/>
                <a:buSzTx/>
                <a:buFontTx/>
                <a:buNone/>
                <a:tabLst/>
                <a:defRPr/>
              </a:pPr>
              <a:r>
                <a:rPr lang="en-US" sz="1100" b="1" kern="0" dirty="0">
                  <a:solidFill>
                    <a:srgbClr val="1C1C1C"/>
                  </a:solidFill>
                </a:rPr>
                <a:t>Mentor</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Networks</a:t>
              </a:r>
            </a:p>
          </p:txBody>
        </p:sp>
        <p:sp>
          <p:nvSpPr>
            <p:cNvPr id="111" name="TextBox 110">
              <a:extLst>
                <a:ext uri="{FF2B5EF4-FFF2-40B4-BE49-F238E27FC236}">
                  <a16:creationId xmlns:a16="http://schemas.microsoft.com/office/drawing/2014/main" id="{F90B6F19-5C93-829B-0ECD-8BACF792DC27}"/>
                </a:ext>
              </a:extLst>
            </p:cNvPr>
            <p:cNvSpPr txBox="1"/>
            <p:nvPr/>
          </p:nvSpPr>
          <p:spPr>
            <a:xfrm>
              <a:off x="7238383" y="3202744"/>
              <a:ext cx="942223"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SBIR Matching Funds</a:t>
              </a:r>
              <a:endParaRPr lang="en-US" sz="1100" b="1" kern="0" dirty="0">
                <a:solidFill>
                  <a:srgbClr val="1C1C1C"/>
                </a:solidFill>
              </a:endParaRPr>
            </a:p>
          </p:txBody>
        </p:sp>
        <p:sp>
          <p:nvSpPr>
            <p:cNvPr id="119" name="TextBox 118">
              <a:extLst>
                <a:ext uri="{FF2B5EF4-FFF2-40B4-BE49-F238E27FC236}">
                  <a16:creationId xmlns:a16="http://schemas.microsoft.com/office/drawing/2014/main" id="{00097458-F1FB-48E0-BBD8-ED20B8250237}"/>
                </a:ext>
              </a:extLst>
            </p:cNvPr>
            <p:cNvSpPr txBox="1"/>
            <p:nvPr/>
          </p:nvSpPr>
          <p:spPr>
            <a:xfrm>
              <a:off x="6442183" y="3647481"/>
              <a:ext cx="942223"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Capital Investment Funds</a:t>
              </a:r>
            </a:p>
          </p:txBody>
        </p:sp>
        <p:sp>
          <p:nvSpPr>
            <p:cNvPr id="101" name="Hexagon 100">
              <a:extLst>
                <a:ext uri="{FF2B5EF4-FFF2-40B4-BE49-F238E27FC236}">
                  <a16:creationId xmlns:a16="http://schemas.microsoft.com/office/drawing/2014/main" id="{3C60B111-1C3E-407F-BBA5-EEC15E55E125}"/>
                </a:ext>
              </a:extLst>
            </p:cNvPr>
            <p:cNvSpPr>
              <a:spLocks noChangeAspect="1"/>
            </p:cNvSpPr>
            <p:nvPr/>
          </p:nvSpPr>
          <p:spPr>
            <a:xfrm>
              <a:off x="7984133" y="2696042"/>
              <a:ext cx="1010797" cy="809533"/>
            </a:xfrm>
            <a:prstGeom prst="hexagon">
              <a:avLst>
                <a:gd name="adj" fmla="val 30457"/>
                <a:gd name="vf" fmla="val 115470"/>
              </a:avLst>
            </a:prstGeom>
            <a:solidFill>
              <a:schemeClr val="accent4">
                <a:lumMod val="60000"/>
                <a:lumOff val="40000"/>
              </a:schemeClr>
            </a:solidFill>
            <a:ln w="28575" cap="flat" cmpd="sng" algn="ctr">
              <a:noFill/>
              <a:prstDash val="lgDashDotDot"/>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C1C1C"/>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5E932C78-9D8C-4913-A416-F93F13F156FF}"/>
                </a:ext>
              </a:extLst>
            </p:cNvPr>
            <p:cNvSpPr txBox="1"/>
            <p:nvPr/>
          </p:nvSpPr>
          <p:spPr>
            <a:xfrm>
              <a:off x="8005605" y="2789129"/>
              <a:ext cx="942223" cy="600164"/>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1C1C1C"/>
                  </a:solidFill>
                  <a:effectLst/>
                  <a:uLnTx/>
                  <a:uFillTx/>
                </a:rPr>
                <a:t>SBIR Drafting Assistance</a:t>
              </a:r>
            </a:p>
          </p:txBody>
        </p:sp>
      </p:grpSp>
      <p:grpSp>
        <p:nvGrpSpPr>
          <p:cNvPr id="106" name="Group 105">
            <a:extLst>
              <a:ext uri="{FF2B5EF4-FFF2-40B4-BE49-F238E27FC236}">
                <a16:creationId xmlns:a16="http://schemas.microsoft.com/office/drawing/2014/main" id="{05A37886-C02C-707D-793D-2CAE41E956A0}"/>
              </a:ext>
            </a:extLst>
          </p:cNvPr>
          <p:cNvGrpSpPr/>
          <p:nvPr/>
        </p:nvGrpSpPr>
        <p:grpSpPr>
          <a:xfrm>
            <a:off x="6405395" y="2659078"/>
            <a:ext cx="1056094" cy="873378"/>
            <a:chOff x="5163845" y="2659207"/>
            <a:chExt cx="2003255" cy="1579966"/>
          </a:xfrm>
        </p:grpSpPr>
        <p:sp>
          <p:nvSpPr>
            <p:cNvPr id="107" name="Hexagon 106">
              <a:extLst>
                <a:ext uri="{FF2B5EF4-FFF2-40B4-BE49-F238E27FC236}">
                  <a16:creationId xmlns:a16="http://schemas.microsoft.com/office/drawing/2014/main" id="{7BD95D85-BF61-7C10-11C2-62EB7C912E4B}"/>
                </a:ext>
              </a:extLst>
            </p:cNvPr>
            <p:cNvSpPr>
              <a:spLocks noChangeAspect="1"/>
            </p:cNvSpPr>
            <p:nvPr/>
          </p:nvSpPr>
          <p:spPr>
            <a:xfrm>
              <a:off x="5163845" y="2659207"/>
              <a:ext cx="2003255" cy="1579966"/>
            </a:xfrm>
            <a:prstGeom prst="hexagon">
              <a:avLst>
                <a:gd name="adj" fmla="val 30457"/>
                <a:gd name="vf" fmla="val 115470"/>
              </a:avLst>
            </a:prstGeom>
            <a:solidFill>
              <a:schemeClr val="accent4">
                <a:lumMod val="75000"/>
              </a:schemeClr>
            </a:solidFill>
            <a:ln w="38100" cap="flat" cmpd="sng" algn="ctr">
              <a:solidFill>
                <a:srgbClr val="1C1C1C"/>
              </a:solidFill>
              <a:prstDash val="solid"/>
              <a:miter lim="800000"/>
            </a:ln>
            <a:effectLst>
              <a:outerShdw blurRad="114300" sx="114000" sy="114000" algn="ctr" rotWithShape="0">
                <a:prstClr val="black">
                  <a:alpha val="40000"/>
                </a:prst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5F3EF"/>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1F949187-C642-26BB-87C6-0DCCF8058777}"/>
                </a:ext>
              </a:extLst>
            </p:cNvPr>
            <p:cNvSpPr txBox="1"/>
            <p:nvPr/>
          </p:nvSpPr>
          <p:spPr>
            <a:xfrm>
              <a:off x="5282235" y="2920707"/>
              <a:ext cx="1745949" cy="1002198"/>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rPr>
                <a:t>Regional</a:t>
              </a:r>
            </a:p>
            <a:p>
              <a:pPr marL="0" marR="0" lvl="0" indent="0" algn="ctr" defTabSz="342900" eaLnBrk="1" fontAlgn="auto" latinLnBrk="0" hangingPunct="1">
                <a:lnSpc>
                  <a:spcPct val="100000"/>
                </a:lnSpc>
                <a:spcBef>
                  <a:spcPts val="0"/>
                </a:spcBef>
                <a:spcAft>
                  <a:spcPts val="0"/>
                </a:spcAft>
                <a:buClrTx/>
                <a:buSzTx/>
                <a:buFontTx/>
                <a:buNone/>
                <a:tabLst/>
                <a:defRPr/>
              </a:pPr>
              <a:r>
                <a:rPr lang="en-US" sz="1500" b="1" kern="0" dirty="0">
                  <a:solidFill>
                    <a:schemeClr val="bg1"/>
                  </a:solidFill>
                  <a:latin typeface="Arial Narrow" panose="020B0606020202030204" pitchFamily="34" charset="0"/>
                  <a:cs typeface="Arial" panose="020B0604020202020204" pitchFamily="34" charset="0"/>
                </a:rPr>
                <a:t>Programs</a:t>
              </a:r>
              <a:endParaRPr kumimoji="0" lang="en-US" sz="1500" b="1" i="0" u="none" strike="noStrike" kern="0" cap="none" spc="0" normalizeH="0" baseline="0" noProof="0" dirty="0">
                <a:ln>
                  <a:noFill/>
                </a:ln>
                <a:solidFill>
                  <a:schemeClr val="bg1"/>
                </a:solidFill>
                <a:effectLst/>
                <a:uLnTx/>
                <a:uFillTx/>
                <a:latin typeface="Arial Narrow" panose="020B0606020202030204" pitchFamily="34" charset="0"/>
                <a:cs typeface="Arial" panose="020B0604020202020204" pitchFamily="34" charset="0"/>
              </a:endParaRPr>
            </a:p>
          </p:txBody>
        </p:sp>
      </p:grpSp>
      <p:grpSp>
        <p:nvGrpSpPr>
          <p:cNvPr id="92" name="Group 91">
            <a:extLst>
              <a:ext uri="{FF2B5EF4-FFF2-40B4-BE49-F238E27FC236}">
                <a16:creationId xmlns:a16="http://schemas.microsoft.com/office/drawing/2014/main" id="{F3782A2D-1DD7-AB60-5888-420556CC8A99}"/>
              </a:ext>
            </a:extLst>
          </p:cNvPr>
          <p:cNvGrpSpPr/>
          <p:nvPr/>
        </p:nvGrpSpPr>
        <p:grpSpPr>
          <a:xfrm>
            <a:off x="4057185" y="3115954"/>
            <a:ext cx="1034257" cy="855711"/>
            <a:chOff x="6097308" y="2194386"/>
            <a:chExt cx="2024486" cy="1670092"/>
          </a:xfrm>
        </p:grpSpPr>
        <p:sp>
          <p:nvSpPr>
            <p:cNvPr id="95" name="Hexagon 94">
              <a:extLst>
                <a:ext uri="{FF2B5EF4-FFF2-40B4-BE49-F238E27FC236}">
                  <a16:creationId xmlns:a16="http://schemas.microsoft.com/office/drawing/2014/main" id="{1D86B402-85D4-8077-DE5B-C1D44A043FD4}"/>
                </a:ext>
              </a:extLst>
            </p:cNvPr>
            <p:cNvSpPr>
              <a:spLocks noChangeAspect="1"/>
            </p:cNvSpPr>
            <p:nvPr/>
          </p:nvSpPr>
          <p:spPr>
            <a:xfrm>
              <a:off x="6109643" y="2194386"/>
              <a:ext cx="2003250" cy="1670092"/>
            </a:xfrm>
            <a:prstGeom prst="hexagon">
              <a:avLst>
                <a:gd name="adj" fmla="val 30457"/>
                <a:gd name="vf" fmla="val 115470"/>
              </a:avLst>
            </a:prstGeom>
            <a:solidFill>
              <a:srgbClr val="ECB748">
                <a:lumMod val="75000"/>
              </a:srgbClr>
            </a:solidFill>
            <a:ln w="38100" cap="flat" cmpd="sng" algn="ctr">
              <a:solidFill>
                <a:srgbClr val="1C1C1C"/>
              </a:solidFill>
              <a:prstDash val="solid"/>
              <a:miter lim="800000"/>
            </a:ln>
            <a:effectLst>
              <a:outerShdw blurRad="101600" sx="109000" sy="109000" algn="ctr" rotWithShape="0">
                <a:prstClr val="black">
                  <a:alpha val="40000"/>
                </a:prst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5F3EF"/>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6531CC47-6729-D28C-620C-444E4D3D84DC}"/>
                </a:ext>
              </a:extLst>
            </p:cNvPr>
            <p:cNvSpPr txBox="1"/>
            <p:nvPr/>
          </p:nvSpPr>
          <p:spPr>
            <a:xfrm>
              <a:off x="6097308" y="2330244"/>
              <a:ext cx="2024486" cy="1351547"/>
            </a:xfrm>
            <a:prstGeom prst="rect">
              <a:avLst/>
            </a:prstGeom>
            <a:noFill/>
          </p:spPr>
          <p:txBody>
            <a:bodyPr wrap="non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chemeClr val="bg1"/>
                  </a:solidFill>
                  <a:effectLst/>
                  <a:uLnTx/>
                  <a:uFillTx/>
                </a:rPr>
                <a:t>VU</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chemeClr val="bg1"/>
                  </a:solidFill>
                  <a:effectLst/>
                  <a:uLnTx/>
                  <a:uFillTx/>
                </a:rPr>
                <a:t>Institutional</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chemeClr val="bg1"/>
                  </a:solidFill>
                  <a:effectLst/>
                  <a:uLnTx/>
                  <a:uFillTx/>
                </a:rPr>
                <a:t>Support</a:t>
              </a:r>
            </a:p>
          </p:txBody>
        </p:sp>
      </p:grpSp>
      <p:sp>
        <p:nvSpPr>
          <p:cNvPr id="5" name="Title 1">
            <a:extLst>
              <a:ext uri="{FF2B5EF4-FFF2-40B4-BE49-F238E27FC236}">
                <a16:creationId xmlns:a16="http://schemas.microsoft.com/office/drawing/2014/main" id="{283F086B-367C-9435-A6CF-A09F1057512C}"/>
              </a:ext>
            </a:extLst>
          </p:cNvPr>
          <p:cNvSpPr txBox="1">
            <a:spLocks/>
          </p:cNvSpPr>
          <p:nvPr/>
        </p:nvSpPr>
        <p:spPr>
          <a:xfrm>
            <a:off x="71223" y="0"/>
            <a:ext cx="6625141" cy="85725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lgn="l"/>
            <a:r>
              <a:rPr lang="en-US" sz="2600" dirty="0"/>
              <a:t>Expanded Support Services Inclusive of Regional Programs</a:t>
            </a:r>
          </a:p>
        </p:txBody>
      </p:sp>
    </p:spTree>
    <p:extLst>
      <p:ext uri="{BB962C8B-B14F-4D97-AF65-F5344CB8AC3E}">
        <p14:creationId xmlns:p14="http://schemas.microsoft.com/office/powerpoint/2010/main" val="413633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500"/>
                                        <p:tgtEl>
                                          <p:spTgt spid="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par>
                                <p:cTn id="17" presetID="10"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fade">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 calcmode="lin" valueType="num">
                                      <p:cBhvr>
                                        <p:cTn id="27" dur="1000" fill="hold"/>
                                        <p:tgtEl>
                                          <p:spTgt spid="112"/>
                                        </p:tgtEl>
                                        <p:attrNameLst>
                                          <p:attrName>ppt_w</p:attrName>
                                        </p:attrNameLst>
                                      </p:cBhvr>
                                      <p:tavLst>
                                        <p:tav tm="0">
                                          <p:val>
                                            <p:fltVal val="0"/>
                                          </p:val>
                                        </p:tav>
                                        <p:tav tm="100000">
                                          <p:val>
                                            <p:strVal val="#ppt_w"/>
                                          </p:val>
                                        </p:tav>
                                      </p:tavLst>
                                    </p:anim>
                                    <p:anim calcmode="lin" valueType="num">
                                      <p:cBhvr>
                                        <p:cTn id="28" dur="1000" fill="hold"/>
                                        <p:tgtEl>
                                          <p:spTgt spid="112"/>
                                        </p:tgtEl>
                                        <p:attrNameLst>
                                          <p:attrName>ppt_h</p:attrName>
                                        </p:attrNameLst>
                                      </p:cBhvr>
                                      <p:tavLst>
                                        <p:tav tm="0">
                                          <p:val>
                                            <p:fltVal val="0"/>
                                          </p:val>
                                        </p:tav>
                                        <p:tav tm="100000">
                                          <p:val>
                                            <p:strVal val="#ppt_h"/>
                                          </p:val>
                                        </p:tav>
                                      </p:tavLst>
                                    </p:anim>
                                    <p:anim calcmode="lin" valueType="num">
                                      <p:cBhvr>
                                        <p:cTn id="29" dur="1000" fill="hold"/>
                                        <p:tgtEl>
                                          <p:spTgt spid="112"/>
                                        </p:tgtEl>
                                        <p:attrNameLst>
                                          <p:attrName>style.rotation</p:attrName>
                                        </p:attrNameLst>
                                      </p:cBhvr>
                                      <p:tavLst>
                                        <p:tav tm="0">
                                          <p:val>
                                            <p:fltVal val="90"/>
                                          </p:val>
                                        </p:tav>
                                        <p:tav tm="100000">
                                          <p:val>
                                            <p:fltVal val="0"/>
                                          </p:val>
                                        </p:tav>
                                      </p:tavLst>
                                    </p:anim>
                                    <p:animEffect transition="in" filter="fade">
                                      <p:cBhvr>
                                        <p:cTn id="30" dur="1000"/>
                                        <p:tgtEl>
                                          <p:spTgt spid="112"/>
                                        </p:tgtEl>
                                      </p:cBhvr>
                                    </p:animEffect>
                                  </p:childTnLst>
                                </p:cTn>
                              </p:par>
                              <p:par>
                                <p:cTn id="31" presetID="31" presetClass="entr" presetSubtype="0" fill="hold" nodeType="withEffect">
                                  <p:stCondLst>
                                    <p:cond delay="0"/>
                                  </p:stCondLst>
                                  <p:childTnLst>
                                    <p:set>
                                      <p:cBhvr>
                                        <p:cTn id="32" dur="1" fill="hold">
                                          <p:stCondLst>
                                            <p:cond delay="0"/>
                                          </p:stCondLst>
                                        </p:cTn>
                                        <p:tgtEl>
                                          <p:spTgt spid="115"/>
                                        </p:tgtEl>
                                        <p:attrNameLst>
                                          <p:attrName>style.visibility</p:attrName>
                                        </p:attrNameLst>
                                      </p:cBhvr>
                                      <p:to>
                                        <p:strVal val="visible"/>
                                      </p:to>
                                    </p:set>
                                    <p:anim calcmode="lin" valueType="num">
                                      <p:cBhvr>
                                        <p:cTn id="33" dur="1000" fill="hold"/>
                                        <p:tgtEl>
                                          <p:spTgt spid="115"/>
                                        </p:tgtEl>
                                        <p:attrNameLst>
                                          <p:attrName>ppt_w</p:attrName>
                                        </p:attrNameLst>
                                      </p:cBhvr>
                                      <p:tavLst>
                                        <p:tav tm="0">
                                          <p:val>
                                            <p:fltVal val="0"/>
                                          </p:val>
                                        </p:tav>
                                        <p:tav tm="100000">
                                          <p:val>
                                            <p:strVal val="#ppt_w"/>
                                          </p:val>
                                        </p:tav>
                                      </p:tavLst>
                                    </p:anim>
                                    <p:anim calcmode="lin" valueType="num">
                                      <p:cBhvr>
                                        <p:cTn id="34" dur="1000" fill="hold"/>
                                        <p:tgtEl>
                                          <p:spTgt spid="115"/>
                                        </p:tgtEl>
                                        <p:attrNameLst>
                                          <p:attrName>ppt_h</p:attrName>
                                        </p:attrNameLst>
                                      </p:cBhvr>
                                      <p:tavLst>
                                        <p:tav tm="0">
                                          <p:val>
                                            <p:fltVal val="0"/>
                                          </p:val>
                                        </p:tav>
                                        <p:tav tm="100000">
                                          <p:val>
                                            <p:strVal val="#ppt_h"/>
                                          </p:val>
                                        </p:tav>
                                      </p:tavLst>
                                    </p:anim>
                                    <p:anim calcmode="lin" valueType="num">
                                      <p:cBhvr>
                                        <p:cTn id="35" dur="1000" fill="hold"/>
                                        <p:tgtEl>
                                          <p:spTgt spid="115"/>
                                        </p:tgtEl>
                                        <p:attrNameLst>
                                          <p:attrName>style.rotation</p:attrName>
                                        </p:attrNameLst>
                                      </p:cBhvr>
                                      <p:tavLst>
                                        <p:tav tm="0">
                                          <p:val>
                                            <p:fltVal val="90"/>
                                          </p:val>
                                        </p:tav>
                                        <p:tav tm="100000">
                                          <p:val>
                                            <p:fltVal val="0"/>
                                          </p:val>
                                        </p:tav>
                                      </p:tavLst>
                                    </p:anim>
                                    <p:animEffect transition="in" filter="fade">
                                      <p:cBhvr>
                                        <p:cTn id="36" dur="1000"/>
                                        <p:tgtEl>
                                          <p:spTgt spid="11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mph" presetSubtype="0" nodeType="clickEffect">
                                  <p:stCondLst>
                                    <p:cond delay="0"/>
                                  </p:stCondLst>
                                  <p:childTnLst>
                                    <p:set>
                                      <p:cBhvr>
                                        <p:cTn id="40" dur="indefinite"/>
                                        <p:tgtEl>
                                          <p:spTgt spid="112"/>
                                        </p:tgtEl>
                                        <p:attrNameLst>
                                          <p:attrName>style.opacity</p:attrName>
                                        </p:attrNameLst>
                                      </p:cBhvr>
                                      <p:to>
                                        <p:strVal val="0.25"/>
                                      </p:to>
                                    </p:set>
                                    <p:animEffect filter="image" prLst="opacity: 0.25">
                                      <p:cBhvr rctx="IE">
                                        <p:cTn id="41" dur="indefinite"/>
                                        <p:tgtEl>
                                          <p:spTgt spid="112"/>
                                        </p:tgtEl>
                                      </p:cBhvr>
                                    </p:animEffect>
                                  </p:childTnLst>
                                </p:cTn>
                              </p:par>
                              <p:par>
                                <p:cTn id="42" presetID="9" presetClass="emph" presetSubtype="0" grpId="1" nodeType="withEffect">
                                  <p:stCondLst>
                                    <p:cond delay="0"/>
                                  </p:stCondLst>
                                  <p:childTnLst>
                                    <p:set>
                                      <p:cBhvr>
                                        <p:cTn id="43" dur="indefinite"/>
                                        <p:tgtEl>
                                          <p:spTgt spid="99"/>
                                        </p:tgtEl>
                                        <p:attrNameLst>
                                          <p:attrName>style.opacity</p:attrName>
                                        </p:attrNameLst>
                                      </p:cBhvr>
                                      <p:to>
                                        <p:strVal val="0.25"/>
                                      </p:to>
                                    </p:set>
                                    <p:animEffect filter="image" prLst="opacity: 0.25">
                                      <p:cBhvr rctx="IE">
                                        <p:cTn id="44" dur="indefinite"/>
                                        <p:tgtEl>
                                          <p:spTgt spid="99"/>
                                        </p:tgtEl>
                                      </p:cBhvr>
                                    </p:animEffect>
                                  </p:childTnLst>
                                </p:cTn>
                              </p:par>
                              <p:par>
                                <p:cTn id="45" presetID="9" presetClass="emph" presetSubtype="0" grpId="1" nodeType="withEffect">
                                  <p:stCondLst>
                                    <p:cond delay="0"/>
                                  </p:stCondLst>
                                  <p:childTnLst>
                                    <p:set>
                                      <p:cBhvr>
                                        <p:cTn id="46" dur="indefinite"/>
                                        <p:tgtEl>
                                          <p:spTgt spid="100"/>
                                        </p:tgtEl>
                                        <p:attrNameLst>
                                          <p:attrName>style.opacity</p:attrName>
                                        </p:attrNameLst>
                                      </p:cBhvr>
                                      <p:to>
                                        <p:strVal val="0.25"/>
                                      </p:to>
                                    </p:set>
                                    <p:animEffect filter="image" prLst="opacity: 0.25">
                                      <p:cBhvr rctx="IE">
                                        <p:cTn id="47" dur="indefinite"/>
                                        <p:tgtEl>
                                          <p:spTgt spid="100"/>
                                        </p:tgtEl>
                                      </p:cBhvr>
                                    </p:animEffect>
                                  </p:childTnLst>
                                </p:cTn>
                              </p:par>
                            </p:childTnLst>
                          </p:cTn>
                        </p:par>
                        <p:par>
                          <p:cTn id="48" fill="hold">
                            <p:stCondLst>
                              <p:cond delay="0"/>
                            </p:stCondLst>
                            <p:childTnLst>
                              <p:par>
                                <p:cTn id="49" presetID="31" presetClass="entr" presetSubtype="0" fill="hold" nodeType="afterEffect">
                                  <p:stCondLst>
                                    <p:cond delay="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1000" fill="hold"/>
                                        <p:tgtEl>
                                          <p:spTgt spid="116"/>
                                        </p:tgtEl>
                                        <p:attrNameLst>
                                          <p:attrName>ppt_w</p:attrName>
                                        </p:attrNameLst>
                                      </p:cBhvr>
                                      <p:tavLst>
                                        <p:tav tm="0">
                                          <p:val>
                                            <p:fltVal val="0"/>
                                          </p:val>
                                        </p:tav>
                                        <p:tav tm="100000">
                                          <p:val>
                                            <p:strVal val="#ppt_w"/>
                                          </p:val>
                                        </p:tav>
                                      </p:tavLst>
                                    </p:anim>
                                    <p:anim calcmode="lin" valueType="num">
                                      <p:cBhvr>
                                        <p:cTn id="52" dur="1000" fill="hold"/>
                                        <p:tgtEl>
                                          <p:spTgt spid="116"/>
                                        </p:tgtEl>
                                        <p:attrNameLst>
                                          <p:attrName>ppt_h</p:attrName>
                                        </p:attrNameLst>
                                      </p:cBhvr>
                                      <p:tavLst>
                                        <p:tav tm="0">
                                          <p:val>
                                            <p:fltVal val="0"/>
                                          </p:val>
                                        </p:tav>
                                        <p:tav tm="100000">
                                          <p:val>
                                            <p:strVal val="#ppt_h"/>
                                          </p:val>
                                        </p:tav>
                                      </p:tavLst>
                                    </p:anim>
                                    <p:anim calcmode="lin" valueType="num">
                                      <p:cBhvr>
                                        <p:cTn id="53" dur="1000" fill="hold"/>
                                        <p:tgtEl>
                                          <p:spTgt spid="116"/>
                                        </p:tgtEl>
                                        <p:attrNameLst>
                                          <p:attrName>style.rotation</p:attrName>
                                        </p:attrNameLst>
                                      </p:cBhvr>
                                      <p:tavLst>
                                        <p:tav tm="0">
                                          <p:val>
                                            <p:fltVal val="90"/>
                                          </p:val>
                                        </p:tav>
                                        <p:tav tm="100000">
                                          <p:val>
                                            <p:fltVal val="0"/>
                                          </p:val>
                                        </p:tav>
                                      </p:tavLst>
                                    </p:anim>
                                    <p:animEffect transition="in" filter="fade">
                                      <p:cBhvr>
                                        <p:cTn id="54" dur="1000"/>
                                        <p:tgtEl>
                                          <p:spTgt spid="116"/>
                                        </p:tgtEl>
                                      </p:cBhvr>
                                    </p:animEffect>
                                  </p:childTnLst>
                                </p:cTn>
                              </p:par>
                              <p:par>
                                <p:cTn id="55" presetID="31" presetClass="entr" presetSubtype="0" fill="hold" nodeType="with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p:cTn id="57" dur="1000" fill="hold"/>
                                        <p:tgtEl>
                                          <p:spTgt spid="118"/>
                                        </p:tgtEl>
                                        <p:attrNameLst>
                                          <p:attrName>ppt_w</p:attrName>
                                        </p:attrNameLst>
                                      </p:cBhvr>
                                      <p:tavLst>
                                        <p:tav tm="0">
                                          <p:val>
                                            <p:fltVal val="0"/>
                                          </p:val>
                                        </p:tav>
                                        <p:tav tm="100000">
                                          <p:val>
                                            <p:strVal val="#ppt_w"/>
                                          </p:val>
                                        </p:tav>
                                      </p:tavLst>
                                    </p:anim>
                                    <p:anim calcmode="lin" valueType="num">
                                      <p:cBhvr>
                                        <p:cTn id="58" dur="1000" fill="hold"/>
                                        <p:tgtEl>
                                          <p:spTgt spid="118"/>
                                        </p:tgtEl>
                                        <p:attrNameLst>
                                          <p:attrName>ppt_h</p:attrName>
                                        </p:attrNameLst>
                                      </p:cBhvr>
                                      <p:tavLst>
                                        <p:tav tm="0">
                                          <p:val>
                                            <p:fltVal val="0"/>
                                          </p:val>
                                        </p:tav>
                                        <p:tav tm="100000">
                                          <p:val>
                                            <p:strVal val="#ppt_h"/>
                                          </p:val>
                                        </p:tav>
                                      </p:tavLst>
                                    </p:anim>
                                    <p:anim calcmode="lin" valueType="num">
                                      <p:cBhvr>
                                        <p:cTn id="59" dur="1000" fill="hold"/>
                                        <p:tgtEl>
                                          <p:spTgt spid="118"/>
                                        </p:tgtEl>
                                        <p:attrNameLst>
                                          <p:attrName>style.rotation</p:attrName>
                                        </p:attrNameLst>
                                      </p:cBhvr>
                                      <p:tavLst>
                                        <p:tav tm="0">
                                          <p:val>
                                            <p:fltVal val="90"/>
                                          </p:val>
                                        </p:tav>
                                        <p:tav tm="100000">
                                          <p:val>
                                            <p:fltVal val="0"/>
                                          </p:val>
                                        </p:tav>
                                      </p:tavLst>
                                    </p:anim>
                                    <p:animEffect transition="in" filter="fade">
                                      <p:cBhvr>
                                        <p:cTn id="60" dur="1000"/>
                                        <p:tgtEl>
                                          <p:spTgt spid="118"/>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mph" presetSubtype="0" grpId="1" nodeType="clickEffect">
                                  <p:stCondLst>
                                    <p:cond delay="0"/>
                                  </p:stCondLst>
                                  <p:childTnLst>
                                    <p:set>
                                      <p:cBhvr>
                                        <p:cTn id="64" dur="indefinite"/>
                                        <p:tgtEl>
                                          <p:spTgt spid="98"/>
                                        </p:tgtEl>
                                        <p:attrNameLst>
                                          <p:attrName>style.opacity</p:attrName>
                                        </p:attrNameLst>
                                      </p:cBhvr>
                                      <p:to>
                                        <p:strVal val="0.25"/>
                                      </p:to>
                                    </p:set>
                                    <p:animEffect filter="image" prLst="opacity: 0.25">
                                      <p:cBhvr rctx="IE">
                                        <p:cTn id="65" dur="indefinite"/>
                                        <p:tgtEl>
                                          <p:spTgt spid="98"/>
                                        </p:tgtEl>
                                      </p:cBhvr>
                                    </p:animEffect>
                                  </p:childTnLst>
                                </p:cTn>
                              </p:par>
                              <p:par>
                                <p:cTn id="66" presetID="9" presetClass="emph" presetSubtype="0" grpId="1" nodeType="withEffect">
                                  <p:stCondLst>
                                    <p:cond delay="0"/>
                                  </p:stCondLst>
                                  <p:childTnLst>
                                    <p:set>
                                      <p:cBhvr>
                                        <p:cTn id="67" dur="indefinite"/>
                                        <p:tgtEl>
                                          <p:spTgt spid="97"/>
                                        </p:tgtEl>
                                        <p:attrNameLst>
                                          <p:attrName>style.opacity</p:attrName>
                                        </p:attrNameLst>
                                      </p:cBhvr>
                                      <p:to>
                                        <p:strVal val="0.25"/>
                                      </p:to>
                                    </p:set>
                                    <p:animEffect filter="image" prLst="opacity: 0.25">
                                      <p:cBhvr rctx="IE">
                                        <p:cTn id="68" dur="indefinite"/>
                                        <p:tgtEl>
                                          <p:spTgt spid="97"/>
                                        </p:tgtEl>
                                      </p:cBhvr>
                                    </p:animEffect>
                                  </p:childTnLst>
                                </p:cTn>
                              </p:par>
                              <p:par>
                                <p:cTn id="69" presetID="9" presetClass="emph" presetSubtype="0" nodeType="withEffect">
                                  <p:stCondLst>
                                    <p:cond delay="0"/>
                                  </p:stCondLst>
                                  <p:childTnLst>
                                    <p:set>
                                      <p:cBhvr>
                                        <p:cTn id="70" dur="indefinite"/>
                                        <p:tgtEl>
                                          <p:spTgt spid="115"/>
                                        </p:tgtEl>
                                        <p:attrNameLst>
                                          <p:attrName>style.opacity</p:attrName>
                                        </p:attrNameLst>
                                      </p:cBhvr>
                                      <p:to>
                                        <p:strVal val="0.25"/>
                                      </p:to>
                                    </p:set>
                                    <p:animEffect filter="image" prLst="opacity: 0.25">
                                      <p:cBhvr rctx="IE">
                                        <p:cTn id="71" dur="indefinite"/>
                                        <p:tgtEl>
                                          <p:spTgt spid="115"/>
                                        </p:tgtEl>
                                      </p:cBhvr>
                                    </p:animEffect>
                                  </p:childTnLst>
                                </p:cTn>
                              </p:par>
                              <p:par>
                                <p:cTn id="72" presetID="9" presetClass="emph" presetSubtype="0" nodeType="withEffect">
                                  <p:stCondLst>
                                    <p:cond delay="0"/>
                                  </p:stCondLst>
                                  <p:childTnLst>
                                    <p:set>
                                      <p:cBhvr>
                                        <p:cTn id="73" dur="indefinite"/>
                                        <p:tgtEl>
                                          <p:spTgt spid="118"/>
                                        </p:tgtEl>
                                        <p:attrNameLst>
                                          <p:attrName>style.opacity</p:attrName>
                                        </p:attrNameLst>
                                      </p:cBhvr>
                                      <p:to>
                                        <p:strVal val="0.25"/>
                                      </p:to>
                                    </p:set>
                                    <p:animEffect filter="image" prLst="opacity: 0.25">
                                      <p:cBhvr rctx="IE">
                                        <p:cTn id="74" dur="indefinite"/>
                                        <p:tgtEl>
                                          <p:spTgt spid="118"/>
                                        </p:tgtEl>
                                      </p:cBhvr>
                                    </p:animEffect>
                                  </p:childTnLst>
                                </p:cTn>
                              </p:par>
                            </p:childTnLst>
                          </p:cTn>
                        </p:par>
                        <p:par>
                          <p:cTn id="75" fill="hold">
                            <p:stCondLst>
                              <p:cond delay="0"/>
                            </p:stCondLst>
                            <p:childTnLst>
                              <p:par>
                                <p:cTn id="76" presetID="31" presetClass="entr" presetSubtype="0" fill="hold" nodeType="after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1000" fill="hold"/>
                                        <p:tgtEl>
                                          <p:spTgt spid="9"/>
                                        </p:tgtEl>
                                        <p:attrNameLst>
                                          <p:attrName>ppt_w</p:attrName>
                                        </p:attrNameLst>
                                      </p:cBhvr>
                                      <p:tavLst>
                                        <p:tav tm="0">
                                          <p:val>
                                            <p:fltVal val="0"/>
                                          </p:val>
                                        </p:tav>
                                        <p:tav tm="100000">
                                          <p:val>
                                            <p:strVal val="#ppt_w"/>
                                          </p:val>
                                        </p:tav>
                                      </p:tavLst>
                                    </p:anim>
                                    <p:anim calcmode="lin" valueType="num">
                                      <p:cBhvr>
                                        <p:cTn id="79" dur="1000" fill="hold"/>
                                        <p:tgtEl>
                                          <p:spTgt spid="9"/>
                                        </p:tgtEl>
                                        <p:attrNameLst>
                                          <p:attrName>ppt_h</p:attrName>
                                        </p:attrNameLst>
                                      </p:cBhvr>
                                      <p:tavLst>
                                        <p:tav tm="0">
                                          <p:val>
                                            <p:fltVal val="0"/>
                                          </p:val>
                                        </p:tav>
                                        <p:tav tm="100000">
                                          <p:val>
                                            <p:strVal val="#ppt_h"/>
                                          </p:val>
                                        </p:tav>
                                      </p:tavLst>
                                    </p:anim>
                                    <p:anim calcmode="lin" valueType="num">
                                      <p:cBhvr>
                                        <p:cTn id="80" dur="1000" fill="hold"/>
                                        <p:tgtEl>
                                          <p:spTgt spid="9"/>
                                        </p:tgtEl>
                                        <p:attrNameLst>
                                          <p:attrName>style.rotation</p:attrName>
                                        </p:attrNameLst>
                                      </p:cBhvr>
                                      <p:tavLst>
                                        <p:tav tm="0">
                                          <p:val>
                                            <p:fltVal val="90"/>
                                          </p:val>
                                        </p:tav>
                                        <p:tav tm="100000">
                                          <p:val>
                                            <p:fltVal val="0"/>
                                          </p:val>
                                        </p:tav>
                                      </p:tavLst>
                                    </p:anim>
                                    <p:animEffect transition="in" filter="fade">
                                      <p:cBhvr>
                                        <p:cTn id="81" dur="10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mph" presetSubtype="0" nodeType="clickEffect">
                                  <p:stCondLst>
                                    <p:cond delay="0"/>
                                  </p:stCondLst>
                                  <p:childTnLst>
                                    <p:set>
                                      <p:cBhvr>
                                        <p:cTn id="85" dur="indefinite"/>
                                        <p:tgtEl>
                                          <p:spTgt spid="92"/>
                                        </p:tgtEl>
                                        <p:attrNameLst>
                                          <p:attrName>style.opacity</p:attrName>
                                        </p:attrNameLst>
                                      </p:cBhvr>
                                      <p:to>
                                        <p:strVal val="0.25"/>
                                      </p:to>
                                    </p:set>
                                    <p:animEffect filter="image" prLst="opacity: 0.25">
                                      <p:cBhvr rctx="IE">
                                        <p:cTn id="86" dur="indefinite"/>
                                        <p:tgtEl>
                                          <p:spTgt spid="92"/>
                                        </p:tgtEl>
                                      </p:cBhvr>
                                    </p:animEffect>
                                  </p:childTnLst>
                                </p:cTn>
                              </p:par>
                              <p:par>
                                <p:cTn id="87" presetID="9" presetClass="emph" presetSubtype="0" nodeType="withEffect">
                                  <p:stCondLst>
                                    <p:cond delay="0"/>
                                  </p:stCondLst>
                                  <p:childTnLst>
                                    <p:set>
                                      <p:cBhvr>
                                        <p:cTn id="88" dur="indefinite"/>
                                        <p:tgtEl>
                                          <p:spTgt spid="116"/>
                                        </p:tgtEl>
                                        <p:attrNameLst>
                                          <p:attrName>style.opacity</p:attrName>
                                        </p:attrNameLst>
                                      </p:cBhvr>
                                      <p:to>
                                        <p:strVal val="0.25"/>
                                      </p:to>
                                    </p:set>
                                    <p:animEffect filter="image" prLst="opacity: 0.25">
                                      <p:cBhvr rctx="IE">
                                        <p:cTn id="89" dur="indefinite"/>
                                        <p:tgtEl>
                                          <p:spTgt spid="116"/>
                                        </p:tgtEl>
                                      </p:cBhvr>
                                    </p:animEffect>
                                  </p:childTnLst>
                                </p:cTn>
                              </p:par>
                              <p:par>
                                <p:cTn id="90" presetID="9" presetClass="emph" presetSubtype="0" nodeType="withEffect">
                                  <p:stCondLst>
                                    <p:cond delay="0"/>
                                  </p:stCondLst>
                                  <p:childTnLst>
                                    <p:set>
                                      <p:cBhvr>
                                        <p:cTn id="91" dur="indefinite"/>
                                        <p:tgtEl>
                                          <p:spTgt spid="9"/>
                                        </p:tgtEl>
                                        <p:attrNameLst>
                                          <p:attrName>style.opacity</p:attrName>
                                        </p:attrNameLst>
                                      </p:cBhvr>
                                      <p:to>
                                        <p:strVal val="0.25"/>
                                      </p:to>
                                    </p:set>
                                    <p:animEffect filter="image" prLst="opacity: 0.25">
                                      <p:cBhvr rctx="IE">
                                        <p:cTn id="92" dur="indefinite"/>
                                        <p:tgtEl>
                                          <p:spTgt spid="9"/>
                                        </p:tgtEl>
                                      </p:cBhvr>
                                    </p:animEffect>
                                  </p:childTnLst>
                                </p:cTn>
                              </p:par>
                            </p:childTnLst>
                          </p:cTn>
                        </p:par>
                        <p:par>
                          <p:cTn id="93" fill="hold">
                            <p:stCondLst>
                              <p:cond delay="0"/>
                            </p:stCondLst>
                            <p:childTnLst>
                              <p:par>
                                <p:cTn id="94" presetID="31" presetClass="entr" presetSubtype="0" fill="hold" nodeType="after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p:cTn id="96" dur="1000" fill="hold"/>
                                        <p:tgtEl>
                                          <p:spTgt spid="8"/>
                                        </p:tgtEl>
                                        <p:attrNameLst>
                                          <p:attrName>ppt_w</p:attrName>
                                        </p:attrNameLst>
                                      </p:cBhvr>
                                      <p:tavLst>
                                        <p:tav tm="0">
                                          <p:val>
                                            <p:fltVal val="0"/>
                                          </p:val>
                                        </p:tav>
                                        <p:tav tm="100000">
                                          <p:val>
                                            <p:strVal val="#ppt_w"/>
                                          </p:val>
                                        </p:tav>
                                      </p:tavLst>
                                    </p:anim>
                                    <p:anim calcmode="lin" valueType="num">
                                      <p:cBhvr>
                                        <p:cTn id="97" dur="1000" fill="hold"/>
                                        <p:tgtEl>
                                          <p:spTgt spid="8"/>
                                        </p:tgtEl>
                                        <p:attrNameLst>
                                          <p:attrName>ppt_h</p:attrName>
                                        </p:attrNameLst>
                                      </p:cBhvr>
                                      <p:tavLst>
                                        <p:tav tm="0">
                                          <p:val>
                                            <p:fltVal val="0"/>
                                          </p:val>
                                        </p:tav>
                                        <p:tav tm="100000">
                                          <p:val>
                                            <p:strVal val="#ppt_h"/>
                                          </p:val>
                                        </p:tav>
                                      </p:tavLst>
                                    </p:anim>
                                    <p:anim calcmode="lin" valueType="num">
                                      <p:cBhvr>
                                        <p:cTn id="98" dur="1000" fill="hold"/>
                                        <p:tgtEl>
                                          <p:spTgt spid="8"/>
                                        </p:tgtEl>
                                        <p:attrNameLst>
                                          <p:attrName>style.rotation</p:attrName>
                                        </p:attrNameLst>
                                      </p:cBhvr>
                                      <p:tavLst>
                                        <p:tav tm="0">
                                          <p:val>
                                            <p:fltVal val="90"/>
                                          </p:val>
                                        </p:tav>
                                        <p:tav tm="100000">
                                          <p:val>
                                            <p:fltVal val="0"/>
                                          </p:val>
                                        </p:tav>
                                      </p:tavLst>
                                    </p:anim>
                                    <p:animEffect transition="in" filter="fade">
                                      <p:cBhvr>
                                        <p:cTn id="99" dur="1000"/>
                                        <p:tgtEl>
                                          <p:spTgt spid="8"/>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mph" presetSubtype="0" grpId="2" nodeType="clickEffect">
                                  <p:stCondLst>
                                    <p:cond delay="0"/>
                                  </p:stCondLst>
                                  <p:childTnLst>
                                    <p:set>
                                      <p:cBhvr>
                                        <p:cTn id="103" dur="indefinite"/>
                                        <p:tgtEl>
                                          <p:spTgt spid="99"/>
                                        </p:tgtEl>
                                        <p:attrNameLst>
                                          <p:attrName>style.opacity</p:attrName>
                                        </p:attrNameLst>
                                      </p:cBhvr>
                                      <p:to>
                                        <p:strVal val="1"/>
                                      </p:to>
                                    </p:set>
                                    <p:animEffect filter="image" prLst="opacity: 1">
                                      <p:cBhvr rctx="IE">
                                        <p:cTn id="104" dur="indefinite"/>
                                        <p:tgtEl>
                                          <p:spTgt spid="99"/>
                                        </p:tgtEl>
                                      </p:cBhvr>
                                    </p:animEffect>
                                  </p:childTnLst>
                                </p:cTn>
                              </p:par>
                              <p:par>
                                <p:cTn id="105" presetID="9" presetClass="emph" presetSubtype="0" grpId="2" nodeType="withEffect">
                                  <p:stCondLst>
                                    <p:cond delay="0"/>
                                  </p:stCondLst>
                                  <p:childTnLst>
                                    <p:set>
                                      <p:cBhvr>
                                        <p:cTn id="106" dur="indefinite"/>
                                        <p:tgtEl>
                                          <p:spTgt spid="100"/>
                                        </p:tgtEl>
                                        <p:attrNameLst>
                                          <p:attrName>style.opacity</p:attrName>
                                        </p:attrNameLst>
                                      </p:cBhvr>
                                      <p:to>
                                        <p:strVal val="1"/>
                                      </p:to>
                                    </p:set>
                                    <p:animEffect filter="image" prLst="opacity: 1">
                                      <p:cBhvr rctx="IE">
                                        <p:cTn id="107" dur="indefinite"/>
                                        <p:tgtEl>
                                          <p:spTgt spid="100"/>
                                        </p:tgtEl>
                                      </p:cBhvr>
                                    </p:animEffect>
                                  </p:childTnLst>
                                </p:cTn>
                              </p:par>
                              <p:par>
                                <p:cTn id="108" presetID="9" presetClass="emph" presetSubtype="0" grpId="2" nodeType="withEffect">
                                  <p:stCondLst>
                                    <p:cond delay="0"/>
                                  </p:stCondLst>
                                  <p:childTnLst>
                                    <p:set>
                                      <p:cBhvr>
                                        <p:cTn id="109" dur="indefinite"/>
                                        <p:tgtEl>
                                          <p:spTgt spid="98"/>
                                        </p:tgtEl>
                                        <p:attrNameLst>
                                          <p:attrName>style.opacity</p:attrName>
                                        </p:attrNameLst>
                                      </p:cBhvr>
                                      <p:to>
                                        <p:strVal val="1"/>
                                      </p:to>
                                    </p:set>
                                    <p:animEffect filter="image" prLst="opacity: 1">
                                      <p:cBhvr rctx="IE">
                                        <p:cTn id="110" dur="indefinite"/>
                                        <p:tgtEl>
                                          <p:spTgt spid="98"/>
                                        </p:tgtEl>
                                      </p:cBhvr>
                                    </p:animEffect>
                                  </p:childTnLst>
                                </p:cTn>
                              </p:par>
                              <p:par>
                                <p:cTn id="111" presetID="9" presetClass="emph" presetSubtype="0" grpId="2" nodeType="withEffect">
                                  <p:stCondLst>
                                    <p:cond delay="0"/>
                                  </p:stCondLst>
                                  <p:childTnLst>
                                    <p:set>
                                      <p:cBhvr>
                                        <p:cTn id="112" dur="indefinite"/>
                                        <p:tgtEl>
                                          <p:spTgt spid="97"/>
                                        </p:tgtEl>
                                        <p:attrNameLst>
                                          <p:attrName>style.opacity</p:attrName>
                                        </p:attrNameLst>
                                      </p:cBhvr>
                                      <p:to>
                                        <p:strVal val="1"/>
                                      </p:to>
                                    </p:set>
                                    <p:animEffect filter="image" prLst="opacity: 1">
                                      <p:cBhvr rctx="IE">
                                        <p:cTn id="113" dur="indefinite"/>
                                        <p:tgtEl>
                                          <p:spTgt spid="97"/>
                                        </p:tgtEl>
                                      </p:cBhvr>
                                    </p:animEffect>
                                  </p:childTnLst>
                                </p:cTn>
                              </p:par>
                              <p:par>
                                <p:cTn id="114" presetID="9" presetClass="emph" presetSubtype="0" nodeType="withEffect">
                                  <p:stCondLst>
                                    <p:cond delay="0"/>
                                  </p:stCondLst>
                                  <p:childTnLst>
                                    <p:set>
                                      <p:cBhvr>
                                        <p:cTn id="115" dur="indefinite"/>
                                        <p:tgtEl>
                                          <p:spTgt spid="92"/>
                                        </p:tgtEl>
                                        <p:attrNameLst>
                                          <p:attrName>style.opacity</p:attrName>
                                        </p:attrNameLst>
                                      </p:cBhvr>
                                      <p:to>
                                        <p:strVal val="1"/>
                                      </p:to>
                                    </p:set>
                                    <p:animEffect filter="image" prLst="opacity: 1">
                                      <p:cBhvr rctx="IE">
                                        <p:cTn id="116" dur="indefinite"/>
                                        <p:tgtEl>
                                          <p:spTgt spid="92"/>
                                        </p:tgtEl>
                                      </p:cBhvr>
                                    </p:animEffect>
                                  </p:childTnLst>
                                </p:cTn>
                              </p:par>
                              <p:par>
                                <p:cTn id="117" presetID="9" presetClass="emph" presetSubtype="0" nodeType="withEffect">
                                  <p:stCondLst>
                                    <p:cond delay="0"/>
                                  </p:stCondLst>
                                  <p:childTnLst>
                                    <p:set>
                                      <p:cBhvr>
                                        <p:cTn id="118" dur="indefinite"/>
                                        <p:tgtEl>
                                          <p:spTgt spid="106"/>
                                        </p:tgtEl>
                                        <p:attrNameLst>
                                          <p:attrName>style.opacity</p:attrName>
                                        </p:attrNameLst>
                                      </p:cBhvr>
                                      <p:to>
                                        <p:strVal val="1"/>
                                      </p:to>
                                    </p:set>
                                    <p:animEffect filter="image" prLst="opacity: 1">
                                      <p:cBhvr rctx="IE">
                                        <p:cTn id="119" dur="indefinite"/>
                                        <p:tgtEl>
                                          <p:spTgt spid="106"/>
                                        </p:tgtEl>
                                      </p:cBhvr>
                                    </p:animEffect>
                                  </p:childTnLst>
                                </p:cTn>
                              </p:par>
                              <p:par>
                                <p:cTn id="120" presetID="9" presetClass="emph" presetSubtype="0" nodeType="withEffect">
                                  <p:stCondLst>
                                    <p:cond delay="0"/>
                                  </p:stCondLst>
                                  <p:childTnLst>
                                    <p:set>
                                      <p:cBhvr>
                                        <p:cTn id="121" dur="indefinite"/>
                                        <p:tgtEl>
                                          <p:spTgt spid="112"/>
                                        </p:tgtEl>
                                        <p:attrNameLst>
                                          <p:attrName>style.opacity</p:attrName>
                                        </p:attrNameLst>
                                      </p:cBhvr>
                                      <p:to>
                                        <p:strVal val="1"/>
                                      </p:to>
                                    </p:set>
                                    <p:animEffect filter="image" prLst="opacity: 1">
                                      <p:cBhvr rctx="IE">
                                        <p:cTn id="122" dur="indefinite"/>
                                        <p:tgtEl>
                                          <p:spTgt spid="112"/>
                                        </p:tgtEl>
                                      </p:cBhvr>
                                    </p:animEffect>
                                  </p:childTnLst>
                                </p:cTn>
                              </p:par>
                              <p:par>
                                <p:cTn id="123" presetID="9" presetClass="emph" presetSubtype="0" nodeType="withEffect">
                                  <p:stCondLst>
                                    <p:cond delay="0"/>
                                  </p:stCondLst>
                                  <p:childTnLst>
                                    <p:set>
                                      <p:cBhvr>
                                        <p:cTn id="124" dur="indefinite"/>
                                        <p:tgtEl>
                                          <p:spTgt spid="115"/>
                                        </p:tgtEl>
                                        <p:attrNameLst>
                                          <p:attrName>style.opacity</p:attrName>
                                        </p:attrNameLst>
                                      </p:cBhvr>
                                      <p:to>
                                        <p:strVal val="1"/>
                                      </p:to>
                                    </p:set>
                                    <p:animEffect filter="image" prLst="opacity: 1">
                                      <p:cBhvr rctx="IE">
                                        <p:cTn id="125" dur="indefinite"/>
                                        <p:tgtEl>
                                          <p:spTgt spid="115"/>
                                        </p:tgtEl>
                                      </p:cBhvr>
                                    </p:animEffect>
                                  </p:childTnLst>
                                </p:cTn>
                              </p:par>
                              <p:par>
                                <p:cTn id="126" presetID="9" presetClass="emph" presetSubtype="0" nodeType="withEffect">
                                  <p:stCondLst>
                                    <p:cond delay="0"/>
                                  </p:stCondLst>
                                  <p:childTnLst>
                                    <p:set>
                                      <p:cBhvr>
                                        <p:cTn id="127" dur="indefinite"/>
                                        <p:tgtEl>
                                          <p:spTgt spid="116"/>
                                        </p:tgtEl>
                                        <p:attrNameLst>
                                          <p:attrName>style.opacity</p:attrName>
                                        </p:attrNameLst>
                                      </p:cBhvr>
                                      <p:to>
                                        <p:strVal val="1"/>
                                      </p:to>
                                    </p:set>
                                    <p:animEffect filter="image" prLst="opacity: 1">
                                      <p:cBhvr rctx="IE">
                                        <p:cTn id="128" dur="indefinite"/>
                                        <p:tgtEl>
                                          <p:spTgt spid="116"/>
                                        </p:tgtEl>
                                      </p:cBhvr>
                                    </p:animEffect>
                                  </p:childTnLst>
                                </p:cTn>
                              </p:par>
                              <p:par>
                                <p:cTn id="129" presetID="9" presetClass="emph" presetSubtype="0" nodeType="withEffect">
                                  <p:stCondLst>
                                    <p:cond delay="0"/>
                                  </p:stCondLst>
                                  <p:childTnLst>
                                    <p:set>
                                      <p:cBhvr>
                                        <p:cTn id="130" dur="indefinite"/>
                                        <p:tgtEl>
                                          <p:spTgt spid="118"/>
                                        </p:tgtEl>
                                        <p:attrNameLst>
                                          <p:attrName>style.opacity</p:attrName>
                                        </p:attrNameLst>
                                      </p:cBhvr>
                                      <p:to>
                                        <p:strVal val="1"/>
                                      </p:to>
                                    </p:set>
                                    <p:animEffect filter="image" prLst="opacity: 1">
                                      <p:cBhvr rctx="IE">
                                        <p:cTn id="131" dur="indefinite"/>
                                        <p:tgtEl>
                                          <p:spTgt spid="118"/>
                                        </p:tgtEl>
                                      </p:cBhvr>
                                    </p:animEffect>
                                  </p:childTnLst>
                                </p:cTn>
                              </p:par>
                              <p:par>
                                <p:cTn id="132" presetID="9" presetClass="emph" presetSubtype="0" nodeType="withEffect">
                                  <p:stCondLst>
                                    <p:cond delay="0"/>
                                  </p:stCondLst>
                                  <p:childTnLst>
                                    <p:set>
                                      <p:cBhvr>
                                        <p:cTn id="133" dur="indefinite"/>
                                        <p:tgtEl>
                                          <p:spTgt spid="9"/>
                                        </p:tgtEl>
                                        <p:attrNameLst>
                                          <p:attrName>style.opacity</p:attrName>
                                        </p:attrNameLst>
                                      </p:cBhvr>
                                      <p:to>
                                        <p:strVal val="1"/>
                                      </p:to>
                                    </p:set>
                                    <p:animEffect filter="image" prLst="opacity: 1">
                                      <p:cBhvr rctx="IE">
                                        <p:cTn id="134" dur="indefinite"/>
                                        <p:tgtEl>
                                          <p:spTgt spid="9"/>
                                        </p:tgtEl>
                                      </p:cBhvr>
                                    </p:animEffect>
                                  </p:childTnLst>
                                </p:cTn>
                              </p:par>
                              <p:par>
                                <p:cTn id="135" presetID="9" presetClass="emph" presetSubtype="0" nodeType="withEffect">
                                  <p:stCondLst>
                                    <p:cond delay="0"/>
                                  </p:stCondLst>
                                  <p:childTnLst>
                                    <p:set>
                                      <p:cBhvr>
                                        <p:cTn id="136" dur="indefinite"/>
                                        <p:tgtEl>
                                          <p:spTgt spid="8"/>
                                        </p:tgtEl>
                                        <p:attrNameLst>
                                          <p:attrName>style.opacity</p:attrName>
                                        </p:attrNameLst>
                                      </p:cBhvr>
                                      <p:to>
                                        <p:strVal val="1"/>
                                      </p:to>
                                    </p:set>
                                    <p:animEffect filter="image" prLst="opacity: 1">
                                      <p:cBhvr rctx="IE">
                                        <p:cTn id="13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P spid="99" grpId="2" animBg="1"/>
      <p:bldP spid="100" grpId="0"/>
      <p:bldP spid="100" grpId="1"/>
      <p:bldP spid="100" grpId="2"/>
      <p:bldP spid="97" grpId="0" animBg="1"/>
      <p:bldP spid="97" grpId="1" animBg="1"/>
      <p:bldP spid="97" grpId="2" animBg="1"/>
      <p:bldP spid="98" grpId="0"/>
      <p:bldP spid="98" grpId="1"/>
      <p:bldP spid="98"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D7B7EFB-9E9D-4E16-A79D-0A71D13658CD}"/>
              </a:ext>
            </a:extLst>
          </p:cNvPr>
          <p:cNvSpPr txBox="1">
            <a:spLocks/>
          </p:cNvSpPr>
          <p:nvPr/>
        </p:nvSpPr>
        <p:spPr>
          <a:xfrm>
            <a:off x="208383" y="0"/>
            <a:ext cx="5772343"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lgn="l"/>
            <a:r>
              <a:rPr lang="en-US" sz="2800" dirty="0"/>
              <a:t>Ambassador Resource Topics</a:t>
            </a:r>
          </a:p>
        </p:txBody>
      </p:sp>
      <p:sp>
        <p:nvSpPr>
          <p:cNvPr id="3" name="TextBox 2">
            <a:extLst>
              <a:ext uri="{FF2B5EF4-FFF2-40B4-BE49-F238E27FC236}">
                <a16:creationId xmlns:a16="http://schemas.microsoft.com/office/drawing/2014/main" id="{8F865517-33AA-7AC9-8592-EBFB4FED15B1}"/>
              </a:ext>
            </a:extLst>
          </p:cNvPr>
          <p:cNvSpPr txBox="1"/>
          <p:nvPr/>
        </p:nvSpPr>
        <p:spPr>
          <a:xfrm>
            <a:off x="327639" y="1359214"/>
            <a:ext cx="6793597" cy="2975173"/>
          </a:xfrm>
          <a:prstGeom prst="rect">
            <a:avLst/>
          </a:prstGeom>
          <a:noFill/>
        </p:spPr>
        <p:txBody>
          <a:bodyPr wrap="square" rtlCol="0">
            <a:spAutoFit/>
          </a:bodyPr>
          <a:lstStyle/>
          <a:p>
            <a:pPr marL="214313" indent="-214313">
              <a:spcAft>
                <a:spcPts val="800"/>
              </a:spcAft>
              <a:buFont typeface="Arial" panose="020B0604020202020204" pitchFamily="34" charset="0"/>
              <a:buChar char="•"/>
            </a:pPr>
            <a:r>
              <a:rPr lang="en-US" sz="2200" dirty="0">
                <a:latin typeface="Calibri" panose="020F0502020204030204" pitchFamily="34" charset="0"/>
                <a:ea typeface="Times New Roman" panose="02020603050405020304" pitchFamily="18" charset="0"/>
              </a:rPr>
              <a:t>Intellectual property protection and commercialization </a:t>
            </a:r>
          </a:p>
          <a:p>
            <a:pPr marL="214313" indent="-214313">
              <a:spcAft>
                <a:spcPts val="800"/>
              </a:spcAft>
              <a:buFont typeface="Arial" panose="020B0604020202020204" pitchFamily="34" charset="0"/>
              <a:buChar char="•"/>
            </a:pPr>
            <a:r>
              <a:rPr lang="en-US" sz="2200" dirty="0">
                <a:latin typeface="Calibri" panose="020F0502020204030204" pitchFamily="34" charset="0"/>
              </a:rPr>
              <a:t>Vanderbilt technology transfer &amp; IP policy</a:t>
            </a:r>
          </a:p>
          <a:p>
            <a:pPr marL="214313" indent="-214313">
              <a:spcAft>
                <a:spcPts val="800"/>
              </a:spcAft>
              <a:buFont typeface="Arial" panose="020B0604020202020204" pitchFamily="34" charset="0"/>
              <a:buChar char="•"/>
            </a:pPr>
            <a:r>
              <a:rPr lang="en-US" sz="2200" dirty="0">
                <a:latin typeface="Calibri" panose="020F0502020204030204" pitchFamily="34" charset="0"/>
              </a:rPr>
              <a:t>Entrepreneurship resources and Wond’ry tour</a:t>
            </a:r>
          </a:p>
          <a:p>
            <a:pPr marL="214313" indent="-214313">
              <a:spcAft>
                <a:spcPts val="800"/>
              </a:spcAft>
              <a:buFont typeface="Arial" panose="020B0604020202020204" pitchFamily="34" charset="0"/>
              <a:buChar char="•"/>
            </a:pPr>
            <a:r>
              <a:rPr lang="en-US" sz="2200" dirty="0">
                <a:latin typeface="Calibri" panose="020F0502020204030204" pitchFamily="34" charset="0"/>
              </a:rPr>
              <a:t>Startup support services and Launch incubator tour</a:t>
            </a:r>
          </a:p>
          <a:p>
            <a:pPr marL="214313" indent="-214313">
              <a:spcAft>
                <a:spcPts val="800"/>
              </a:spcAft>
              <a:buFont typeface="Arial" panose="020B0604020202020204" pitchFamily="34" charset="0"/>
              <a:buChar char="•"/>
            </a:pPr>
            <a:r>
              <a:rPr lang="en-US" sz="2200" dirty="0">
                <a:latin typeface="Calibri" panose="020F0502020204030204" pitchFamily="34" charset="0"/>
              </a:rPr>
              <a:t>Vanderbilt COI process </a:t>
            </a:r>
          </a:p>
          <a:p>
            <a:pPr marL="214313" indent="-214313">
              <a:spcAft>
                <a:spcPts val="800"/>
              </a:spcAft>
              <a:buFont typeface="Arial" panose="020B0604020202020204" pitchFamily="34" charset="0"/>
              <a:buChar char="•"/>
            </a:pPr>
            <a:r>
              <a:rPr lang="en-US" sz="2200" dirty="0">
                <a:latin typeface="Calibri" panose="020F0502020204030204" pitchFamily="34" charset="0"/>
              </a:rPr>
              <a:t>Special topics (e.g., AI commercialization, emerging trends in startup funding, </a:t>
            </a:r>
            <a:r>
              <a:rPr lang="en-US" sz="2200" dirty="0" err="1">
                <a:latin typeface="Calibri" panose="020F0502020204030204" pitchFamily="34" charset="0"/>
              </a:rPr>
              <a:t>etc</a:t>
            </a:r>
            <a:r>
              <a:rPr lang="en-US" sz="2200" dirty="0">
                <a:latin typeface="Calibri" panose="020F0502020204030204" pitchFamily="34" charset="0"/>
              </a:rPr>
              <a:t>…)</a:t>
            </a:r>
          </a:p>
        </p:txBody>
      </p:sp>
      <p:grpSp>
        <p:nvGrpSpPr>
          <p:cNvPr id="5" name="Group 4">
            <a:extLst>
              <a:ext uri="{FF2B5EF4-FFF2-40B4-BE49-F238E27FC236}">
                <a16:creationId xmlns:a16="http://schemas.microsoft.com/office/drawing/2014/main" id="{43D2F773-2309-4303-BC32-78D4E76AC880}"/>
              </a:ext>
            </a:extLst>
          </p:cNvPr>
          <p:cNvGrpSpPr/>
          <p:nvPr/>
        </p:nvGrpSpPr>
        <p:grpSpPr>
          <a:xfrm>
            <a:off x="7205472" y="1655064"/>
            <a:ext cx="1847088" cy="2975173"/>
            <a:chOff x="7296912" y="1655064"/>
            <a:chExt cx="1847088" cy="2975173"/>
          </a:xfrm>
        </p:grpSpPr>
        <p:sp>
          <p:nvSpPr>
            <p:cNvPr id="2" name="Rectangle 1">
              <a:extLst>
                <a:ext uri="{FF2B5EF4-FFF2-40B4-BE49-F238E27FC236}">
                  <a16:creationId xmlns:a16="http://schemas.microsoft.com/office/drawing/2014/main" id="{EFDBCDC8-664C-46E5-9AA3-023FB8C1DA29}"/>
                </a:ext>
              </a:extLst>
            </p:cNvPr>
            <p:cNvSpPr/>
            <p:nvPr/>
          </p:nvSpPr>
          <p:spPr>
            <a:xfrm>
              <a:off x="7296912" y="1655064"/>
              <a:ext cx="1847088" cy="2975173"/>
            </a:xfrm>
            <a:prstGeom prst="rect">
              <a:avLst/>
            </a:prstGeom>
            <a:solidFill>
              <a:schemeClr val="bg1">
                <a:lumMod val="8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01B984DD-64BE-AEDE-0672-9B3323851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105" y="2243250"/>
              <a:ext cx="1606641" cy="440045"/>
            </a:xfrm>
            <a:prstGeom prst="rect">
              <a:avLst/>
            </a:prstGeom>
          </p:spPr>
        </p:pic>
        <p:pic>
          <p:nvPicPr>
            <p:cNvPr id="4" name="Picture 6" descr="the Wond'ry">
              <a:extLst>
                <a:ext uri="{FF2B5EF4-FFF2-40B4-BE49-F238E27FC236}">
                  <a16:creationId xmlns:a16="http://schemas.microsoft.com/office/drawing/2014/main" id="{7806377A-8A1F-E80F-727E-18DF414A2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548" y="2613352"/>
              <a:ext cx="1539757" cy="6208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linical Pharmacology | Department of Medicine">
              <a:extLst>
                <a:ext uri="{FF2B5EF4-FFF2-40B4-BE49-F238E27FC236}">
                  <a16:creationId xmlns:a16="http://schemas.microsoft.com/office/drawing/2014/main" id="{4ED76EBE-14C9-E509-7467-27B35236B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0964" y="3379037"/>
              <a:ext cx="1464928" cy="251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USM Basic Sciences (@VUBasicSciences) / Twitter">
              <a:extLst>
                <a:ext uri="{FF2B5EF4-FFF2-40B4-BE49-F238E27FC236}">
                  <a16:creationId xmlns:a16="http://schemas.microsoft.com/office/drawing/2014/main" id="{D16E7235-DB10-286F-956D-67EFA14EFF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364" b="14740"/>
            <a:stretch/>
          </p:blipFill>
          <p:spPr bwMode="auto">
            <a:xfrm>
              <a:off x="7756335" y="3920219"/>
              <a:ext cx="934185" cy="5969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2D2F05-1DA7-5548-6841-085B66449DEE}"/>
                </a:ext>
              </a:extLst>
            </p:cNvPr>
            <p:cNvSpPr txBox="1"/>
            <p:nvPr/>
          </p:nvSpPr>
          <p:spPr>
            <a:xfrm>
              <a:off x="7453548" y="1755344"/>
              <a:ext cx="1606641" cy="276999"/>
            </a:xfrm>
            <a:prstGeom prst="rect">
              <a:avLst/>
            </a:prstGeom>
            <a:noFill/>
          </p:spPr>
          <p:txBody>
            <a:bodyPr wrap="square" rtlCol="0">
              <a:spAutoFit/>
            </a:bodyPr>
            <a:lstStyle/>
            <a:p>
              <a:pPr algn="ctr"/>
              <a:r>
                <a:rPr lang="en-US" sz="1200" b="1" u="sng" dirty="0"/>
                <a:t>Supported by</a:t>
              </a:r>
              <a:r>
                <a:rPr lang="en-US" sz="1200" dirty="0"/>
                <a:t>:</a:t>
              </a:r>
            </a:p>
          </p:txBody>
        </p:sp>
      </p:grpSp>
    </p:spTree>
    <p:extLst>
      <p:ext uri="{BB962C8B-B14F-4D97-AF65-F5344CB8AC3E}">
        <p14:creationId xmlns:p14="http://schemas.microsoft.com/office/powerpoint/2010/main" val="4039492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78FA9DD-5737-96C6-AC90-E4398353A7BC}"/>
              </a:ext>
            </a:extLst>
          </p:cNvPr>
          <p:cNvCxnSpPr>
            <a:cxnSpLocks/>
            <a:endCxn id="59" idx="0"/>
          </p:cNvCxnSpPr>
          <p:nvPr/>
        </p:nvCxnSpPr>
        <p:spPr>
          <a:xfrm>
            <a:off x="6007351" y="2894392"/>
            <a:ext cx="0" cy="114442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316FAD4-470C-0D68-A17A-64D45B010D36}"/>
              </a:ext>
            </a:extLst>
          </p:cNvPr>
          <p:cNvCxnSpPr>
            <a:cxnSpLocks/>
            <a:endCxn id="45" idx="0"/>
          </p:cNvCxnSpPr>
          <p:nvPr/>
        </p:nvCxnSpPr>
        <p:spPr>
          <a:xfrm>
            <a:off x="3185630" y="2894392"/>
            <a:ext cx="0" cy="113864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62F3A7E5-A128-D284-6B21-B3ECAB49C7B8}"/>
              </a:ext>
            </a:extLst>
          </p:cNvPr>
          <p:cNvCxnSpPr>
            <a:cxnSpLocks/>
            <a:endCxn id="32" idx="0"/>
          </p:cNvCxnSpPr>
          <p:nvPr/>
        </p:nvCxnSpPr>
        <p:spPr>
          <a:xfrm>
            <a:off x="332812" y="2894392"/>
            <a:ext cx="1642" cy="115259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5A4A0C52-E1B7-4878-98B7-A44CBD5E171A}"/>
              </a:ext>
            </a:extLst>
          </p:cNvPr>
          <p:cNvPicPr>
            <a:picLocks noChangeAspect="1"/>
          </p:cNvPicPr>
          <p:nvPr/>
        </p:nvPicPr>
        <p:blipFill>
          <a:blip r:embed="rId2"/>
          <a:stretch>
            <a:fillRect/>
          </a:stretch>
        </p:blipFill>
        <p:spPr>
          <a:xfrm>
            <a:off x="86735" y="-19878"/>
            <a:ext cx="3220278" cy="991320"/>
          </a:xfrm>
          <a:prstGeom prst="rect">
            <a:avLst/>
          </a:prstGeom>
        </p:spPr>
      </p:pic>
      <p:grpSp>
        <p:nvGrpSpPr>
          <p:cNvPr id="20" name="Group 19">
            <a:extLst>
              <a:ext uri="{FF2B5EF4-FFF2-40B4-BE49-F238E27FC236}">
                <a16:creationId xmlns:a16="http://schemas.microsoft.com/office/drawing/2014/main" id="{7FDD4579-BC50-4298-ADB2-1875951D2F9E}"/>
              </a:ext>
            </a:extLst>
          </p:cNvPr>
          <p:cNvGrpSpPr/>
          <p:nvPr/>
        </p:nvGrpSpPr>
        <p:grpSpPr>
          <a:xfrm>
            <a:off x="212271" y="1489483"/>
            <a:ext cx="8694965" cy="1404909"/>
            <a:chOff x="2107526" y="2215004"/>
            <a:chExt cx="4829191" cy="1058580"/>
          </a:xfrm>
        </p:grpSpPr>
        <p:grpSp>
          <p:nvGrpSpPr>
            <p:cNvPr id="9" name="Group 8">
              <a:extLst>
                <a:ext uri="{FF2B5EF4-FFF2-40B4-BE49-F238E27FC236}">
                  <a16:creationId xmlns:a16="http://schemas.microsoft.com/office/drawing/2014/main" id="{B87DDEAD-4A92-4147-A2A6-0FF2E1C69479}"/>
                </a:ext>
              </a:extLst>
            </p:cNvPr>
            <p:cNvGrpSpPr/>
            <p:nvPr/>
          </p:nvGrpSpPr>
          <p:grpSpPr>
            <a:xfrm>
              <a:off x="2107526" y="2215004"/>
              <a:ext cx="4829191" cy="1058580"/>
              <a:chOff x="2107526" y="2215004"/>
              <a:chExt cx="4829191" cy="1058580"/>
            </a:xfrm>
          </p:grpSpPr>
          <p:sp>
            <p:nvSpPr>
              <p:cNvPr id="11" name="Chevron 147">
                <a:extLst>
                  <a:ext uri="{FF2B5EF4-FFF2-40B4-BE49-F238E27FC236}">
                    <a16:creationId xmlns:a16="http://schemas.microsoft.com/office/drawing/2014/main" id="{0272ACFE-B093-4DF1-A727-B257B934A5B2}"/>
                  </a:ext>
                </a:extLst>
              </p:cNvPr>
              <p:cNvSpPr/>
              <p:nvPr/>
            </p:nvSpPr>
            <p:spPr>
              <a:xfrm>
                <a:off x="5167099" y="2215004"/>
                <a:ext cx="1769618" cy="1058580"/>
              </a:xfrm>
              <a:prstGeom prst="chevron">
                <a:avLst>
                  <a:gd name="adj" fmla="val 22344"/>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hevron 148">
                <a:extLst>
                  <a:ext uri="{FF2B5EF4-FFF2-40B4-BE49-F238E27FC236}">
                    <a16:creationId xmlns:a16="http://schemas.microsoft.com/office/drawing/2014/main" id="{029FFC3F-E3E3-46E6-831E-F5C29C4ED674}"/>
                  </a:ext>
                </a:extLst>
              </p:cNvPr>
              <p:cNvSpPr/>
              <p:nvPr/>
            </p:nvSpPr>
            <p:spPr>
              <a:xfrm>
                <a:off x="3638150" y="2215004"/>
                <a:ext cx="1769618" cy="1058580"/>
              </a:xfrm>
              <a:prstGeom prst="chevron">
                <a:avLst>
                  <a:gd name="adj" fmla="val 22344"/>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hevron 143">
                <a:extLst>
                  <a:ext uri="{FF2B5EF4-FFF2-40B4-BE49-F238E27FC236}">
                    <a16:creationId xmlns:a16="http://schemas.microsoft.com/office/drawing/2014/main" id="{D0C218A1-94B0-41B9-8E04-6EF9FBC085AC}"/>
                  </a:ext>
                </a:extLst>
              </p:cNvPr>
              <p:cNvSpPr/>
              <p:nvPr/>
            </p:nvSpPr>
            <p:spPr>
              <a:xfrm>
                <a:off x="2107526" y="2215004"/>
                <a:ext cx="1769618" cy="1058580"/>
              </a:xfrm>
              <a:prstGeom prst="chevron">
                <a:avLst>
                  <a:gd name="adj" fmla="val 22344"/>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39">
              <a:extLst>
                <a:ext uri="{FF2B5EF4-FFF2-40B4-BE49-F238E27FC236}">
                  <a16:creationId xmlns:a16="http://schemas.microsoft.com/office/drawing/2014/main" id="{23F1142F-D37C-4299-979E-78407CBCF84B}"/>
                </a:ext>
              </a:extLst>
            </p:cNvPr>
            <p:cNvSpPr>
              <a:spLocks noChangeArrowheads="1"/>
            </p:cNvSpPr>
            <p:nvPr/>
          </p:nvSpPr>
          <p:spPr bwMode="auto">
            <a:xfrm>
              <a:off x="4311896" y="2551132"/>
              <a:ext cx="525607" cy="37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eaLnBrk="0" fontAlgn="base" hangingPunct="0">
                <a:lnSpc>
                  <a:spcPct val="100000"/>
                </a:lnSpc>
                <a:spcBef>
                  <a:spcPct val="0"/>
                </a:spcBef>
                <a:spcAft>
                  <a:spcPct val="0"/>
                </a:spcAft>
                <a:buNone/>
              </a:pPr>
              <a:r>
                <a:rPr lang="en-US" altLang="en-US" sz="1600" b="1">
                  <a:solidFill>
                    <a:schemeClr val="bg1"/>
                  </a:solidFill>
                  <a:latin typeface="Montserrat" panose="02000505000000020004" pitchFamily="2" charset="0"/>
                </a:rPr>
                <a:t>Venture Launch</a:t>
              </a:r>
              <a:endParaRPr lang="en-US" altLang="en-US" sz="1600">
                <a:solidFill>
                  <a:schemeClr val="bg1"/>
                </a:solidFill>
              </a:endParaRPr>
            </a:p>
          </p:txBody>
        </p:sp>
        <p:sp>
          <p:nvSpPr>
            <p:cNvPr id="17" name="Rectangle 40">
              <a:extLst>
                <a:ext uri="{FF2B5EF4-FFF2-40B4-BE49-F238E27FC236}">
                  <a16:creationId xmlns:a16="http://schemas.microsoft.com/office/drawing/2014/main" id="{2F74CA63-CA81-40F1-A2B9-0B8AEBF6A611}"/>
                </a:ext>
              </a:extLst>
            </p:cNvPr>
            <p:cNvSpPr>
              <a:spLocks noChangeArrowheads="1"/>
            </p:cNvSpPr>
            <p:nvPr/>
          </p:nvSpPr>
          <p:spPr bwMode="auto">
            <a:xfrm>
              <a:off x="5826023" y="2558769"/>
              <a:ext cx="602868" cy="37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1600" b="1">
                  <a:solidFill>
                    <a:schemeClr val="bg1"/>
                  </a:solidFill>
                  <a:latin typeface="Montserrat" panose="02000505000000020004" pitchFamily="2" charset="0"/>
                </a:rPr>
                <a:t>Venture Growth</a:t>
              </a:r>
              <a:endParaRPr lang="en-US" altLang="en-US" sz="1600">
                <a:solidFill>
                  <a:schemeClr val="bg1"/>
                </a:solidFill>
              </a:endParaRPr>
            </a:p>
          </p:txBody>
        </p:sp>
        <p:sp>
          <p:nvSpPr>
            <p:cNvPr id="19" name="Rectangle 37">
              <a:extLst>
                <a:ext uri="{FF2B5EF4-FFF2-40B4-BE49-F238E27FC236}">
                  <a16:creationId xmlns:a16="http://schemas.microsoft.com/office/drawing/2014/main" id="{46472947-6B95-47B0-AC63-A8A2F9D5FD69}"/>
                </a:ext>
              </a:extLst>
            </p:cNvPr>
            <p:cNvSpPr>
              <a:spLocks noChangeArrowheads="1"/>
            </p:cNvSpPr>
            <p:nvPr/>
          </p:nvSpPr>
          <p:spPr bwMode="auto">
            <a:xfrm>
              <a:off x="2646064" y="2560791"/>
              <a:ext cx="1142204" cy="34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1600" b="1">
                  <a:solidFill>
                    <a:schemeClr val="bg1"/>
                  </a:solidFill>
                  <a:latin typeface="Montserrat" panose="02000505000000020004" pitchFamily="2" charset="0"/>
                </a:rPr>
                <a:t>Venture Assessment</a:t>
              </a:r>
              <a:endParaRPr lang="en-US" altLang="en-US" sz="1600">
                <a:solidFill>
                  <a:schemeClr val="bg1"/>
                </a:solidFill>
              </a:endParaRPr>
            </a:p>
          </p:txBody>
        </p:sp>
      </p:grpSp>
      <p:grpSp>
        <p:nvGrpSpPr>
          <p:cNvPr id="21" name="Group 20">
            <a:extLst>
              <a:ext uri="{FF2B5EF4-FFF2-40B4-BE49-F238E27FC236}">
                <a16:creationId xmlns:a16="http://schemas.microsoft.com/office/drawing/2014/main" id="{C675AC5F-3101-483C-AD4D-F6AC5590683F}"/>
              </a:ext>
            </a:extLst>
          </p:cNvPr>
          <p:cNvGrpSpPr/>
          <p:nvPr/>
        </p:nvGrpSpPr>
        <p:grpSpPr>
          <a:xfrm>
            <a:off x="261521" y="2956714"/>
            <a:ext cx="2641771" cy="1297791"/>
            <a:chOff x="912919" y="3429523"/>
            <a:chExt cx="2641771" cy="1297791"/>
          </a:xfrm>
        </p:grpSpPr>
        <p:sp>
          <p:nvSpPr>
            <p:cNvPr id="23" name="TextBox 93">
              <a:extLst>
                <a:ext uri="{FF2B5EF4-FFF2-40B4-BE49-F238E27FC236}">
                  <a16:creationId xmlns:a16="http://schemas.microsoft.com/office/drawing/2014/main" id="{52E635B9-BD11-48DB-91EF-EEA55FD24EDB}"/>
                </a:ext>
              </a:extLst>
            </p:cNvPr>
            <p:cNvSpPr txBox="1">
              <a:spLocks noChangeArrowheads="1"/>
            </p:cNvSpPr>
            <p:nvPr/>
          </p:nvSpPr>
          <p:spPr bwMode="auto">
            <a:xfrm>
              <a:off x="1216421" y="3429523"/>
              <a:ext cx="2338269" cy="129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Inventor interview</a:t>
              </a:r>
            </a:p>
            <a:p>
              <a:pPr>
                <a:buNone/>
              </a:pPr>
              <a:r>
                <a:rPr lang="en-US" sz="1000" b="1"/>
                <a:t>Triage of new venture opportunity</a:t>
              </a:r>
            </a:p>
            <a:p>
              <a:pPr>
                <a:buNone/>
              </a:pPr>
              <a:r>
                <a:rPr lang="en-US" sz="1000" b="1"/>
                <a:t>External expert assessment</a:t>
              </a:r>
            </a:p>
            <a:p>
              <a:pPr>
                <a:buNone/>
              </a:pPr>
              <a:r>
                <a:rPr lang="en-US" sz="1000" b="1"/>
                <a:t>Financial modeling</a:t>
              </a:r>
            </a:p>
            <a:p>
              <a:pPr>
                <a:buNone/>
              </a:pPr>
              <a:r>
                <a:rPr lang="en-US" sz="1000" b="1"/>
                <a:t>Pitch Deck development</a:t>
              </a:r>
            </a:p>
          </p:txBody>
        </p:sp>
        <p:sp>
          <p:nvSpPr>
            <p:cNvPr id="24" name="Oval 23">
              <a:extLst>
                <a:ext uri="{FF2B5EF4-FFF2-40B4-BE49-F238E27FC236}">
                  <a16:creationId xmlns:a16="http://schemas.microsoft.com/office/drawing/2014/main" id="{C1119215-5C29-4464-B11C-1FB8936F8AE8}"/>
                </a:ext>
              </a:extLst>
            </p:cNvPr>
            <p:cNvSpPr/>
            <p:nvPr/>
          </p:nvSpPr>
          <p:spPr>
            <a:xfrm>
              <a:off x="912919" y="3466200"/>
              <a:ext cx="145866" cy="145866"/>
            </a:xfrm>
            <a:prstGeom prst="ellips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a:extLst>
                <a:ext uri="{FF2B5EF4-FFF2-40B4-BE49-F238E27FC236}">
                  <a16:creationId xmlns:a16="http://schemas.microsoft.com/office/drawing/2014/main" id="{9EAE442D-D3B9-4992-933C-409B891119CC}"/>
                </a:ext>
              </a:extLst>
            </p:cNvPr>
            <p:cNvCxnSpPr>
              <a:stCxn id="24" idx="6"/>
            </p:cNvCxnSpPr>
            <p:nvPr/>
          </p:nvCxnSpPr>
          <p:spPr>
            <a:xfrm>
              <a:off x="1058787" y="353913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1BB5273-47DB-42E6-BD54-153569ACF031}"/>
                </a:ext>
              </a:extLst>
            </p:cNvPr>
            <p:cNvSpPr/>
            <p:nvPr/>
          </p:nvSpPr>
          <p:spPr>
            <a:xfrm>
              <a:off x="912919" y="3726940"/>
              <a:ext cx="145866" cy="145866"/>
            </a:xfrm>
            <a:prstGeom prst="ellips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a:extLst>
                <a:ext uri="{FF2B5EF4-FFF2-40B4-BE49-F238E27FC236}">
                  <a16:creationId xmlns:a16="http://schemas.microsoft.com/office/drawing/2014/main" id="{64AF75E9-D132-47BB-9368-DD04D69D1562}"/>
                </a:ext>
              </a:extLst>
            </p:cNvPr>
            <p:cNvCxnSpPr>
              <a:stCxn id="26" idx="6"/>
            </p:cNvCxnSpPr>
            <p:nvPr/>
          </p:nvCxnSpPr>
          <p:spPr>
            <a:xfrm>
              <a:off x="1058787" y="379987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7147AB2-EEC5-464D-A347-0A98ED95F3DB}"/>
                </a:ext>
              </a:extLst>
            </p:cNvPr>
            <p:cNvSpPr/>
            <p:nvPr/>
          </p:nvSpPr>
          <p:spPr>
            <a:xfrm>
              <a:off x="912919" y="3987681"/>
              <a:ext cx="145866" cy="145866"/>
            </a:xfrm>
            <a:prstGeom prst="ellips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Connector 28">
              <a:extLst>
                <a:ext uri="{FF2B5EF4-FFF2-40B4-BE49-F238E27FC236}">
                  <a16:creationId xmlns:a16="http://schemas.microsoft.com/office/drawing/2014/main" id="{D52704EA-BA47-40CF-93CC-DD9D96FAAF85}"/>
                </a:ext>
              </a:extLst>
            </p:cNvPr>
            <p:cNvCxnSpPr>
              <a:stCxn id="28" idx="6"/>
            </p:cNvCxnSpPr>
            <p:nvPr/>
          </p:nvCxnSpPr>
          <p:spPr>
            <a:xfrm>
              <a:off x="1058787" y="4060615"/>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CA62030E-AE1A-4115-AFAA-90733DA14070}"/>
                </a:ext>
              </a:extLst>
            </p:cNvPr>
            <p:cNvSpPr/>
            <p:nvPr/>
          </p:nvSpPr>
          <p:spPr>
            <a:xfrm>
              <a:off x="912919" y="4264371"/>
              <a:ext cx="145866" cy="145866"/>
            </a:xfrm>
            <a:prstGeom prst="ellips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1" name="Straight Connector 30">
              <a:extLst>
                <a:ext uri="{FF2B5EF4-FFF2-40B4-BE49-F238E27FC236}">
                  <a16:creationId xmlns:a16="http://schemas.microsoft.com/office/drawing/2014/main" id="{4591AF2F-7784-44DA-B1C0-7D486ED712AE}"/>
                </a:ext>
              </a:extLst>
            </p:cNvPr>
            <p:cNvCxnSpPr>
              <a:stCxn id="30" idx="6"/>
            </p:cNvCxnSpPr>
            <p:nvPr/>
          </p:nvCxnSpPr>
          <p:spPr>
            <a:xfrm>
              <a:off x="1058787" y="433730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4B66AD15-B661-4437-945D-22E5FF199152}"/>
                </a:ext>
              </a:extLst>
            </p:cNvPr>
            <p:cNvSpPr/>
            <p:nvPr/>
          </p:nvSpPr>
          <p:spPr>
            <a:xfrm>
              <a:off x="912919" y="4519795"/>
              <a:ext cx="145866" cy="145866"/>
            </a:xfrm>
            <a:prstGeom prst="ellips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3" name="Straight Connector 32">
              <a:extLst>
                <a:ext uri="{FF2B5EF4-FFF2-40B4-BE49-F238E27FC236}">
                  <a16:creationId xmlns:a16="http://schemas.microsoft.com/office/drawing/2014/main" id="{35EB1DCD-3708-4945-BB5E-C825C10CF639}"/>
                </a:ext>
              </a:extLst>
            </p:cNvPr>
            <p:cNvCxnSpPr>
              <a:stCxn id="32" idx="6"/>
            </p:cNvCxnSpPr>
            <p:nvPr/>
          </p:nvCxnSpPr>
          <p:spPr>
            <a:xfrm>
              <a:off x="1058787" y="4592729"/>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3A7D1DD-8F37-46BB-A0B2-FA354E9A62FD}"/>
              </a:ext>
            </a:extLst>
          </p:cNvPr>
          <p:cNvGrpSpPr/>
          <p:nvPr/>
        </p:nvGrpSpPr>
        <p:grpSpPr>
          <a:xfrm>
            <a:off x="5931103" y="2953673"/>
            <a:ext cx="2951376" cy="1297791"/>
            <a:chOff x="5268502" y="3749619"/>
            <a:chExt cx="2951376" cy="1297791"/>
          </a:xfrm>
        </p:grpSpPr>
        <p:grpSp>
          <p:nvGrpSpPr>
            <p:cNvPr id="47" name="Group 46">
              <a:extLst>
                <a:ext uri="{FF2B5EF4-FFF2-40B4-BE49-F238E27FC236}">
                  <a16:creationId xmlns:a16="http://schemas.microsoft.com/office/drawing/2014/main" id="{0BC27244-17CF-4191-99E1-E4D2A7C049DB}"/>
                </a:ext>
              </a:extLst>
            </p:cNvPr>
            <p:cNvGrpSpPr/>
            <p:nvPr/>
          </p:nvGrpSpPr>
          <p:grpSpPr>
            <a:xfrm>
              <a:off x="5268502" y="3749619"/>
              <a:ext cx="2951376" cy="1297791"/>
              <a:chOff x="5430248" y="1026532"/>
              <a:chExt cx="2951376" cy="1297791"/>
            </a:xfrm>
          </p:grpSpPr>
          <p:sp>
            <p:nvSpPr>
              <p:cNvPr id="49" name="TextBox 93">
                <a:extLst>
                  <a:ext uri="{FF2B5EF4-FFF2-40B4-BE49-F238E27FC236}">
                    <a16:creationId xmlns:a16="http://schemas.microsoft.com/office/drawing/2014/main" id="{42DDA7AC-D72E-4587-BC5F-C9C9D0E369BF}"/>
                  </a:ext>
                </a:extLst>
              </p:cNvPr>
              <p:cNvSpPr txBox="1">
                <a:spLocks noChangeArrowheads="1"/>
              </p:cNvSpPr>
              <p:nvPr/>
            </p:nvSpPr>
            <p:spPr bwMode="auto">
              <a:xfrm>
                <a:off x="5732231" y="1026532"/>
                <a:ext cx="2649393" cy="129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Pitch preparation</a:t>
                </a:r>
              </a:p>
              <a:p>
                <a:pPr>
                  <a:buNone/>
                </a:pPr>
                <a:r>
                  <a:rPr lang="en-US" sz="1000" b="1"/>
                  <a:t>Investor engagement</a:t>
                </a:r>
              </a:p>
              <a:p>
                <a:pPr>
                  <a:buNone/>
                </a:pPr>
                <a:r>
                  <a:rPr lang="en-US" sz="1000" b="1"/>
                  <a:t>Seed investment negotiations</a:t>
                </a:r>
              </a:p>
              <a:p>
                <a:pPr>
                  <a:buNone/>
                </a:pPr>
                <a:r>
                  <a:rPr lang="en-US" sz="1000" b="1"/>
                  <a:t>SBIR assistance</a:t>
                </a:r>
              </a:p>
              <a:p>
                <a:pPr>
                  <a:buNone/>
                </a:pPr>
                <a:r>
                  <a:rPr lang="en-US" sz="1000" b="1"/>
                  <a:t>Company incubation</a:t>
                </a:r>
              </a:p>
            </p:txBody>
          </p:sp>
          <p:cxnSp>
            <p:nvCxnSpPr>
              <p:cNvPr id="50" name="Straight Connector 49">
                <a:extLst>
                  <a:ext uri="{FF2B5EF4-FFF2-40B4-BE49-F238E27FC236}">
                    <a16:creationId xmlns:a16="http://schemas.microsoft.com/office/drawing/2014/main" id="{1499B0C1-8695-44C9-A073-68B62805EABC}"/>
                  </a:ext>
                </a:extLst>
              </p:cNvPr>
              <p:cNvCxnSpPr/>
              <p:nvPr/>
            </p:nvCxnSpPr>
            <p:spPr>
              <a:xfrm rot="10800000" flipH="1">
                <a:off x="5576116" y="1922875"/>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1EBAEF6-4E6F-4C1D-AFC8-129757AF0B60}"/>
                  </a:ext>
                </a:extLst>
              </p:cNvPr>
              <p:cNvCxnSpPr/>
              <p:nvPr/>
            </p:nvCxnSpPr>
            <p:spPr>
              <a:xfrm rot="10800000" flipH="1">
                <a:off x="5576116" y="1656818"/>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F35AEF-9FD5-435F-A141-97926C415770}"/>
                  </a:ext>
                </a:extLst>
              </p:cNvPr>
              <p:cNvCxnSpPr/>
              <p:nvPr/>
            </p:nvCxnSpPr>
            <p:spPr>
              <a:xfrm rot="10800000" flipH="1">
                <a:off x="5576116" y="1396077"/>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E1A19FA-FFEA-4913-90EE-5B88A5082058}"/>
                  </a:ext>
                </a:extLst>
              </p:cNvPr>
              <p:cNvCxnSpPr/>
              <p:nvPr/>
            </p:nvCxnSpPr>
            <p:spPr>
              <a:xfrm rot="10800000" flipH="1">
                <a:off x="5576116" y="1135337"/>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FA67F396-2D3E-4CA2-A66E-FC3509D0D4A4}"/>
                  </a:ext>
                </a:extLst>
              </p:cNvPr>
              <p:cNvSpPr/>
              <p:nvPr/>
            </p:nvSpPr>
            <p:spPr>
              <a:xfrm flipH="1">
                <a:off x="5430248" y="1849942"/>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Oval 54">
                <a:extLst>
                  <a:ext uri="{FF2B5EF4-FFF2-40B4-BE49-F238E27FC236}">
                    <a16:creationId xmlns:a16="http://schemas.microsoft.com/office/drawing/2014/main" id="{062EC190-1B6F-49CA-9BA2-8D7A23C54847}"/>
                  </a:ext>
                </a:extLst>
              </p:cNvPr>
              <p:cNvSpPr/>
              <p:nvPr/>
            </p:nvSpPr>
            <p:spPr>
              <a:xfrm flipH="1">
                <a:off x="5430248" y="1583885"/>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Oval 55">
                <a:extLst>
                  <a:ext uri="{FF2B5EF4-FFF2-40B4-BE49-F238E27FC236}">
                    <a16:creationId xmlns:a16="http://schemas.microsoft.com/office/drawing/2014/main" id="{0BD1B81A-FF85-40C7-B535-49FB6C16EE96}"/>
                  </a:ext>
                </a:extLst>
              </p:cNvPr>
              <p:cNvSpPr/>
              <p:nvPr/>
            </p:nvSpPr>
            <p:spPr>
              <a:xfrm flipH="1">
                <a:off x="5430248" y="1323143"/>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Oval 56">
                <a:extLst>
                  <a:ext uri="{FF2B5EF4-FFF2-40B4-BE49-F238E27FC236}">
                    <a16:creationId xmlns:a16="http://schemas.microsoft.com/office/drawing/2014/main" id="{C9A712AE-8B01-40BC-9340-3631FCAE88D2}"/>
                  </a:ext>
                </a:extLst>
              </p:cNvPr>
              <p:cNvSpPr/>
              <p:nvPr/>
            </p:nvSpPr>
            <p:spPr>
              <a:xfrm flipH="1">
                <a:off x="5430248" y="1062402"/>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58" name="Straight Connector 57">
              <a:extLst>
                <a:ext uri="{FF2B5EF4-FFF2-40B4-BE49-F238E27FC236}">
                  <a16:creationId xmlns:a16="http://schemas.microsoft.com/office/drawing/2014/main" id="{A11DB031-2F27-44AC-8093-D629909196B1}"/>
                </a:ext>
              </a:extLst>
            </p:cNvPr>
            <p:cNvCxnSpPr/>
            <p:nvPr/>
          </p:nvCxnSpPr>
          <p:spPr>
            <a:xfrm rot="10800000" flipH="1">
              <a:off x="5417685" y="490769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69D4783-D8C1-44A4-A868-299070BE4C42}"/>
                </a:ext>
              </a:extLst>
            </p:cNvPr>
            <p:cNvSpPr/>
            <p:nvPr/>
          </p:nvSpPr>
          <p:spPr>
            <a:xfrm flipH="1">
              <a:off x="5271817" y="4834758"/>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 name="Group 6">
            <a:extLst>
              <a:ext uri="{FF2B5EF4-FFF2-40B4-BE49-F238E27FC236}">
                <a16:creationId xmlns:a16="http://schemas.microsoft.com/office/drawing/2014/main" id="{0C5A7D7C-FC67-4D41-B068-1ABA61C8D1FE}"/>
              </a:ext>
            </a:extLst>
          </p:cNvPr>
          <p:cNvGrpSpPr/>
          <p:nvPr/>
        </p:nvGrpSpPr>
        <p:grpSpPr>
          <a:xfrm>
            <a:off x="3112697" y="2956714"/>
            <a:ext cx="2662289" cy="1297791"/>
            <a:chOff x="3378143" y="908483"/>
            <a:chExt cx="2662289" cy="1297791"/>
          </a:xfrm>
        </p:grpSpPr>
        <p:grpSp>
          <p:nvGrpSpPr>
            <p:cNvPr id="36" name="Group 35">
              <a:extLst>
                <a:ext uri="{FF2B5EF4-FFF2-40B4-BE49-F238E27FC236}">
                  <a16:creationId xmlns:a16="http://schemas.microsoft.com/office/drawing/2014/main" id="{C004A53B-03C6-4998-BB23-15B73D6ED89F}"/>
                </a:ext>
              </a:extLst>
            </p:cNvPr>
            <p:cNvGrpSpPr/>
            <p:nvPr/>
          </p:nvGrpSpPr>
          <p:grpSpPr>
            <a:xfrm>
              <a:off x="3378143" y="908483"/>
              <a:ext cx="2662289" cy="1297791"/>
              <a:chOff x="3924472" y="3207587"/>
              <a:chExt cx="2662289" cy="1297791"/>
            </a:xfrm>
          </p:grpSpPr>
          <p:sp>
            <p:nvSpPr>
              <p:cNvPr id="37" name="TextBox 93">
                <a:extLst>
                  <a:ext uri="{FF2B5EF4-FFF2-40B4-BE49-F238E27FC236}">
                    <a16:creationId xmlns:a16="http://schemas.microsoft.com/office/drawing/2014/main" id="{0C2E597B-69B9-41E2-AA3D-E73B0B25D5BF}"/>
                  </a:ext>
                </a:extLst>
              </p:cNvPr>
              <p:cNvSpPr txBox="1">
                <a:spLocks noChangeArrowheads="1"/>
              </p:cNvSpPr>
              <p:nvPr/>
            </p:nvSpPr>
            <p:spPr bwMode="auto">
              <a:xfrm>
                <a:off x="4228240" y="3207587"/>
                <a:ext cx="2358521" cy="129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Entrepreneur vetting and recruitment</a:t>
                </a:r>
              </a:p>
              <a:p>
                <a:pPr>
                  <a:buNone/>
                </a:pPr>
                <a:r>
                  <a:rPr lang="en-US" sz="1000" b="1"/>
                  <a:t>IP protection and licensing</a:t>
                </a:r>
              </a:p>
              <a:p>
                <a:pPr>
                  <a:buNone/>
                </a:pPr>
                <a:r>
                  <a:rPr lang="en-US" sz="1000" b="1"/>
                  <a:t>Proof of concept and prototyping</a:t>
                </a:r>
              </a:p>
              <a:p>
                <a:pPr>
                  <a:buNone/>
                </a:pPr>
                <a:r>
                  <a:rPr lang="en-US" sz="1000" b="1"/>
                  <a:t>Company formation </a:t>
                </a:r>
              </a:p>
              <a:p>
                <a:pPr>
                  <a:buNone/>
                </a:pPr>
                <a:r>
                  <a:rPr lang="en-US" sz="1000" b="1"/>
                  <a:t>Board and talent recruitment</a:t>
                </a:r>
              </a:p>
            </p:txBody>
          </p:sp>
          <p:sp>
            <p:nvSpPr>
              <p:cNvPr id="39" name="Oval 38">
                <a:extLst>
                  <a:ext uri="{FF2B5EF4-FFF2-40B4-BE49-F238E27FC236}">
                    <a16:creationId xmlns:a16="http://schemas.microsoft.com/office/drawing/2014/main" id="{1CEFAF6C-5FD8-474C-AA57-B3B92343DAD6}"/>
                  </a:ext>
                </a:extLst>
              </p:cNvPr>
              <p:cNvSpPr/>
              <p:nvPr/>
            </p:nvSpPr>
            <p:spPr>
              <a:xfrm>
                <a:off x="3924472" y="3476139"/>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0" name="Straight Connector 39">
                <a:extLst>
                  <a:ext uri="{FF2B5EF4-FFF2-40B4-BE49-F238E27FC236}">
                    <a16:creationId xmlns:a16="http://schemas.microsoft.com/office/drawing/2014/main" id="{C458425E-8BAC-4472-A4E0-DE57DF33E467}"/>
                  </a:ext>
                </a:extLst>
              </p:cNvPr>
              <p:cNvCxnSpPr>
                <a:stCxn id="39" idx="6"/>
              </p:cNvCxnSpPr>
              <p:nvPr/>
            </p:nvCxnSpPr>
            <p:spPr>
              <a:xfrm>
                <a:off x="4070339" y="3549072"/>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EFB50E54-05CC-4AD9-9D67-956AE3093693}"/>
                  </a:ext>
                </a:extLst>
              </p:cNvPr>
              <p:cNvSpPr/>
              <p:nvPr/>
            </p:nvSpPr>
            <p:spPr>
              <a:xfrm>
                <a:off x="3924472" y="3742888"/>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2" name="Straight Connector 41">
                <a:extLst>
                  <a:ext uri="{FF2B5EF4-FFF2-40B4-BE49-F238E27FC236}">
                    <a16:creationId xmlns:a16="http://schemas.microsoft.com/office/drawing/2014/main" id="{B42256DF-453D-483A-97A5-1737BC4E9C65}"/>
                  </a:ext>
                </a:extLst>
              </p:cNvPr>
              <p:cNvCxnSpPr>
                <a:stCxn id="41" idx="6"/>
              </p:cNvCxnSpPr>
              <p:nvPr/>
            </p:nvCxnSpPr>
            <p:spPr>
              <a:xfrm>
                <a:off x="4070339" y="381582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D3345D1-6792-4E55-9AE1-95831AB6CBCF}"/>
                  </a:ext>
                </a:extLst>
              </p:cNvPr>
              <p:cNvSpPr/>
              <p:nvPr/>
            </p:nvSpPr>
            <p:spPr>
              <a:xfrm>
                <a:off x="3924472" y="4019577"/>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4" name="Straight Connector 43">
                <a:extLst>
                  <a:ext uri="{FF2B5EF4-FFF2-40B4-BE49-F238E27FC236}">
                    <a16:creationId xmlns:a16="http://schemas.microsoft.com/office/drawing/2014/main" id="{E7FC0FC3-0D17-4403-9AAD-522A6A1500AE}"/>
                  </a:ext>
                </a:extLst>
              </p:cNvPr>
              <p:cNvCxnSpPr>
                <a:stCxn id="43" idx="6"/>
              </p:cNvCxnSpPr>
              <p:nvPr/>
            </p:nvCxnSpPr>
            <p:spPr>
              <a:xfrm>
                <a:off x="4070339" y="409251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9A5E9828-8752-4947-970A-7468F91BDBD1}"/>
                  </a:ext>
                </a:extLst>
              </p:cNvPr>
              <p:cNvSpPr/>
              <p:nvPr/>
            </p:nvSpPr>
            <p:spPr>
              <a:xfrm>
                <a:off x="3924472" y="4283907"/>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6" name="Straight Connector 45">
                <a:extLst>
                  <a:ext uri="{FF2B5EF4-FFF2-40B4-BE49-F238E27FC236}">
                    <a16:creationId xmlns:a16="http://schemas.microsoft.com/office/drawing/2014/main" id="{3DB0FF18-AE96-4BB5-B90C-96B5F4D37F3A}"/>
                  </a:ext>
                </a:extLst>
              </p:cNvPr>
              <p:cNvCxnSpPr/>
              <p:nvPr/>
            </p:nvCxnSpPr>
            <p:spPr>
              <a:xfrm>
                <a:off x="4070339" y="436781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Oval 59">
              <a:extLst>
                <a:ext uri="{FF2B5EF4-FFF2-40B4-BE49-F238E27FC236}">
                  <a16:creationId xmlns:a16="http://schemas.microsoft.com/office/drawing/2014/main" id="{F1769CB4-DB8E-40FC-850B-5B262EAFD71B}"/>
                </a:ext>
              </a:extLst>
            </p:cNvPr>
            <p:cNvSpPr/>
            <p:nvPr/>
          </p:nvSpPr>
          <p:spPr>
            <a:xfrm>
              <a:off x="3381458" y="931867"/>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1" name="Straight Connector 60">
              <a:extLst>
                <a:ext uri="{FF2B5EF4-FFF2-40B4-BE49-F238E27FC236}">
                  <a16:creationId xmlns:a16="http://schemas.microsoft.com/office/drawing/2014/main" id="{B6E97892-0499-4794-A1BE-8EDC787A1057}"/>
                </a:ext>
              </a:extLst>
            </p:cNvPr>
            <p:cNvCxnSpPr>
              <a:cxnSpLocks/>
            </p:cNvCxnSpPr>
            <p:nvPr/>
          </p:nvCxnSpPr>
          <p:spPr>
            <a:xfrm>
              <a:off x="3527325" y="1004800"/>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168F0BD7-8B09-438A-9DAE-1C8B4FC0C369}"/>
              </a:ext>
            </a:extLst>
          </p:cNvPr>
          <p:cNvSpPr txBox="1"/>
          <p:nvPr/>
        </p:nvSpPr>
        <p:spPr>
          <a:xfrm>
            <a:off x="332812" y="738970"/>
            <a:ext cx="4617720" cy="369332"/>
          </a:xfrm>
          <a:prstGeom prst="rect">
            <a:avLst/>
          </a:prstGeom>
          <a:noFill/>
        </p:spPr>
        <p:txBody>
          <a:bodyPr wrap="square">
            <a:spAutoFit/>
          </a:bodyPr>
          <a:lstStyle/>
          <a:p>
            <a:r>
              <a:rPr lang="en-US" sz="1800" dirty="0"/>
              <a:t>Entrepreneurship Services</a:t>
            </a:r>
            <a:endParaRPr lang="en-US" dirty="0"/>
          </a:p>
        </p:txBody>
      </p:sp>
    </p:spTree>
    <p:extLst>
      <p:ext uri="{BB962C8B-B14F-4D97-AF65-F5344CB8AC3E}">
        <p14:creationId xmlns:p14="http://schemas.microsoft.com/office/powerpoint/2010/main" val="1127831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BA8D9855-4EAE-90D5-A496-54C14C51FC5B}"/>
              </a:ext>
            </a:extLst>
          </p:cNvPr>
          <p:cNvGrpSpPr/>
          <p:nvPr/>
        </p:nvGrpSpPr>
        <p:grpSpPr>
          <a:xfrm>
            <a:off x="6649703" y="2215004"/>
            <a:ext cx="1769618" cy="1058580"/>
            <a:chOff x="6649703" y="2215004"/>
            <a:chExt cx="1769618" cy="1058580"/>
          </a:xfrm>
        </p:grpSpPr>
        <p:sp>
          <p:nvSpPr>
            <p:cNvPr id="243" name="Chevron 144">
              <a:extLst>
                <a:ext uri="{FF2B5EF4-FFF2-40B4-BE49-F238E27FC236}">
                  <a16:creationId xmlns:a16="http://schemas.microsoft.com/office/drawing/2014/main" id="{12FC3194-D251-4555-8E52-3BF47648250A}"/>
                </a:ext>
              </a:extLst>
            </p:cNvPr>
            <p:cNvSpPr/>
            <p:nvPr/>
          </p:nvSpPr>
          <p:spPr>
            <a:xfrm>
              <a:off x="6649703" y="2215004"/>
              <a:ext cx="1769618" cy="1058580"/>
            </a:xfrm>
            <a:prstGeom prst="chevron">
              <a:avLst>
                <a:gd name="adj" fmla="val 22344"/>
              </a:avLst>
            </a:prstGeom>
            <a:solidFill>
              <a:srgbClr val="4BACC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41">
              <a:extLst>
                <a:ext uri="{FF2B5EF4-FFF2-40B4-BE49-F238E27FC236}">
                  <a16:creationId xmlns:a16="http://schemas.microsoft.com/office/drawing/2014/main" id="{6850322F-1B93-43EE-B8AA-6A8F791DFDBA}"/>
                </a:ext>
              </a:extLst>
            </p:cNvPr>
            <p:cNvSpPr>
              <a:spLocks noChangeArrowheads="1"/>
            </p:cNvSpPr>
            <p:nvPr/>
          </p:nvSpPr>
          <p:spPr bwMode="auto">
            <a:xfrm>
              <a:off x="7056928" y="2501920"/>
              <a:ext cx="9691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Capitalization and </a:t>
              </a:r>
            </a:p>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Investments</a:t>
              </a:r>
              <a:endParaRPr lang="en-US" altLang="en-US" sz="1050">
                <a:solidFill>
                  <a:schemeClr val="bg1"/>
                </a:solidFill>
              </a:endParaRPr>
            </a:p>
          </p:txBody>
        </p:sp>
      </p:grpSp>
      <p:grpSp>
        <p:nvGrpSpPr>
          <p:cNvPr id="13" name="Group 12">
            <a:extLst>
              <a:ext uri="{FF2B5EF4-FFF2-40B4-BE49-F238E27FC236}">
                <a16:creationId xmlns:a16="http://schemas.microsoft.com/office/drawing/2014/main" id="{3E35C85B-0958-3D1D-0B89-BE9875226B51}"/>
              </a:ext>
            </a:extLst>
          </p:cNvPr>
          <p:cNvGrpSpPr/>
          <p:nvPr/>
        </p:nvGrpSpPr>
        <p:grpSpPr>
          <a:xfrm>
            <a:off x="6936025" y="3273584"/>
            <a:ext cx="2154812" cy="1337634"/>
            <a:chOff x="6936025" y="3273584"/>
            <a:chExt cx="2154812" cy="1337634"/>
          </a:xfrm>
        </p:grpSpPr>
        <p:sp>
          <p:nvSpPr>
            <p:cNvPr id="28" name="TextBox 93">
              <a:extLst>
                <a:ext uri="{FF2B5EF4-FFF2-40B4-BE49-F238E27FC236}">
                  <a16:creationId xmlns:a16="http://schemas.microsoft.com/office/drawing/2014/main" id="{BBFF2AA5-C945-48FF-BE7F-C1FF8E744526}"/>
                </a:ext>
              </a:extLst>
            </p:cNvPr>
            <p:cNvSpPr txBox="1">
              <a:spLocks noChangeArrowheads="1"/>
            </p:cNvSpPr>
            <p:nvPr/>
          </p:nvSpPr>
          <p:spPr bwMode="auto">
            <a:xfrm>
              <a:off x="7250408" y="3441667"/>
              <a:ext cx="184042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Pitch deck refinement</a:t>
              </a:r>
            </a:p>
            <a:p>
              <a:pPr>
                <a:buNone/>
              </a:pPr>
              <a:r>
                <a:rPr lang="en-US" sz="1000" b="1"/>
                <a:t>VC pitch preparation</a:t>
              </a:r>
            </a:p>
            <a:p>
              <a:pPr>
                <a:buNone/>
              </a:pPr>
              <a:r>
                <a:rPr lang="en-US" sz="1000" b="1"/>
                <a:t>Investor engagement</a:t>
              </a:r>
            </a:p>
            <a:p>
              <a:pPr>
                <a:buNone/>
              </a:pPr>
              <a:r>
                <a:rPr lang="en-US" sz="1000" b="1"/>
                <a:t>Investment term sheet negotiations</a:t>
              </a:r>
            </a:p>
          </p:txBody>
        </p:sp>
        <p:cxnSp>
          <p:nvCxnSpPr>
            <p:cNvPr id="172" name="Straight Connector 171">
              <a:extLst>
                <a:ext uri="{FF2B5EF4-FFF2-40B4-BE49-F238E27FC236}">
                  <a16:creationId xmlns:a16="http://schemas.microsoft.com/office/drawing/2014/main" id="{0C1601DB-0C13-4D27-9BB7-4B62F8D4D2FF}"/>
                </a:ext>
              </a:extLst>
            </p:cNvPr>
            <p:cNvCxnSpPr>
              <a:cxnSpLocks/>
              <a:endCxn id="182" idx="0"/>
            </p:cNvCxnSpPr>
            <p:nvPr/>
          </p:nvCxnSpPr>
          <p:spPr>
            <a:xfrm>
              <a:off x="7008958" y="3273584"/>
              <a:ext cx="0" cy="100673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78F95857-B458-433C-8674-D9F6D8A3F540}"/>
                </a:ext>
              </a:extLst>
            </p:cNvPr>
            <p:cNvSpPr/>
            <p:nvPr/>
          </p:nvSpPr>
          <p:spPr>
            <a:xfrm>
              <a:off x="6936025" y="3476832"/>
              <a:ext cx="145866" cy="145866"/>
            </a:xfrm>
            <a:prstGeom prst="ellipse">
              <a:avLst/>
            </a:prstGeom>
            <a:solidFill>
              <a:schemeClr val="accent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4" name="Straight Connector 173">
              <a:extLst>
                <a:ext uri="{FF2B5EF4-FFF2-40B4-BE49-F238E27FC236}">
                  <a16:creationId xmlns:a16="http://schemas.microsoft.com/office/drawing/2014/main" id="{96CE5528-2C85-4B27-9DCB-7D4D5859BB87}"/>
                </a:ext>
              </a:extLst>
            </p:cNvPr>
            <p:cNvCxnSpPr>
              <a:stCxn id="173" idx="6"/>
            </p:cNvCxnSpPr>
            <p:nvPr/>
          </p:nvCxnSpPr>
          <p:spPr>
            <a:xfrm>
              <a:off x="7081892" y="3549765"/>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ABE56415-7B6F-4C18-8187-53111EF5F6C2}"/>
                </a:ext>
              </a:extLst>
            </p:cNvPr>
            <p:cNvSpPr/>
            <p:nvPr/>
          </p:nvSpPr>
          <p:spPr>
            <a:xfrm>
              <a:off x="6936025" y="3742888"/>
              <a:ext cx="145866" cy="145866"/>
            </a:xfrm>
            <a:prstGeom prst="ellipse">
              <a:avLst/>
            </a:prstGeom>
            <a:solidFill>
              <a:schemeClr val="accent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7" name="Straight Connector 176">
              <a:extLst>
                <a:ext uri="{FF2B5EF4-FFF2-40B4-BE49-F238E27FC236}">
                  <a16:creationId xmlns:a16="http://schemas.microsoft.com/office/drawing/2014/main" id="{4DEB8F50-6932-4EB2-84F2-513C90D4ED33}"/>
                </a:ext>
              </a:extLst>
            </p:cNvPr>
            <p:cNvCxnSpPr>
              <a:stCxn id="176" idx="6"/>
            </p:cNvCxnSpPr>
            <p:nvPr/>
          </p:nvCxnSpPr>
          <p:spPr>
            <a:xfrm>
              <a:off x="7081892" y="381582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FA26E91A-6999-4F40-882C-D03517981499}"/>
                </a:ext>
              </a:extLst>
            </p:cNvPr>
            <p:cNvSpPr/>
            <p:nvPr/>
          </p:nvSpPr>
          <p:spPr>
            <a:xfrm>
              <a:off x="6936025" y="4019577"/>
              <a:ext cx="145866" cy="145866"/>
            </a:xfrm>
            <a:prstGeom prst="ellipse">
              <a:avLst/>
            </a:prstGeom>
            <a:solidFill>
              <a:schemeClr val="accent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0" name="Straight Connector 179">
              <a:extLst>
                <a:ext uri="{FF2B5EF4-FFF2-40B4-BE49-F238E27FC236}">
                  <a16:creationId xmlns:a16="http://schemas.microsoft.com/office/drawing/2014/main" id="{28FD0D5C-33E4-40E4-A46F-7A5880094D93}"/>
                </a:ext>
              </a:extLst>
            </p:cNvPr>
            <p:cNvCxnSpPr>
              <a:stCxn id="179" idx="6"/>
            </p:cNvCxnSpPr>
            <p:nvPr/>
          </p:nvCxnSpPr>
          <p:spPr>
            <a:xfrm>
              <a:off x="7081892" y="409251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2" name="Oval 181">
              <a:extLst>
                <a:ext uri="{FF2B5EF4-FFF2-40B4-BE49-F238E27FC236}">
                  <a16:creationId xmlns:a16="http://schemas.microsoft.com/office/drawing/2014/main" id="{C9AC3646-8393-49E4-AE0E-5618D120C022}"/>
                </a:ext>
              </a:extLst>
            </p:cNvPr>
            <p:cNvSpPr/>
            <p:nvPr/>
          </p:nvSpPr>
          <p:spPr>
            <a:xfrm>
              <a:off x="6936025" y="4280319"/>
              <a:ext cx="145866" cy="145866"/>
            </a:xfrm>
            <a:prstGeom prst="ellipse">
              <a:avLst/>
            </a:prstGeom>
            <a:solidFill>
              <a:schemeClr val="accent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3" name="Straight Connector 182">
              <a:extLst>
                <a:ext uri="{FF2B5EF4-FFF2-40B4-BE49-F238E27FC236}">
                  <a16:creationId xmlns:a16="http://schemas.microsoft.com/office/drawing/2014/main" id="{C70BFA06-0E19-41DA-950A-820037B53F46}"/>
                </a:ext>
              </a:extLst>
            </p:cNvPr>
            <p:cNvCxnSpPr>
              <a:stCxn id="182" idx="6"/>
            </p:cNvCxnSpPr>
            <p:nvPr/>
          </p:nvCxnSpPr>
          <p:spPr>
            <a:xfrm>
              <a:off x="7081892" y="435325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23A520E-1943-4A2D-09EF-9175DFE9DF46}"/>
              </a:ext>
            </a:extLst>
          </p:cNvPr>
          <p:cNvGrpSpPr/>
          <p:nvPr/>
        </p:nvGrpSpPr>
        <p:grpSpPr>
          <a:xfrm>
            <a:off x="2132373" y="2215004"/>
            <a:ext cx="1769618" cy="1058580"/>
            <a:chOff x="2132373" y="2215004"/>
            <a:chExt cx="1769618" cy="1058580"/>
          </a:xfrm>
        </p:grpSpPr>
        <p:sp>
          <p:nvSpPr>
            <p:cNvPr id="245" name="Chevron 146">
              <a:extLst>
                <a:ext uri="{FF2B5EF4-FFF2-40B4-BE49-F238E27FC236}">
                  <a16:creationId xmlns:a16="http://schemas.microsoft.com/office/drawing/2014/main" id="{06340912-8767-4ACB-A8C4-AED588C6216E}"/>
                </a:ext>
              </a:extLst>
            </p:cNvPr>
            <p:cNvSpPr/>
            <p:nvPr/>
          </p:nvSpPr>
          <p:spPr>
            <a:xfrm>
              <a:off x="2132373" y="2215004"/>
              <a:ext cx="1769618" cy="1058580"/>
            </a:xfrm>
            <a:prstGeom prst="chevron">
              <a:avLst>
                <a:gd name="adj" fmla="val 22344"/>
              </a:avLst>
            </a:prstGeom>
            <a:solidFill>
              <a:srgbClr val="E2495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38">
              <a:extLst>
                <a:ext uri="{FF2B5EF4-FFF2-40B4-BE49-F238E27FC236}">
                  <a16:creationId xmlns:a16="http://schemas.microsoft.com/office/drawing/2014/main" id="{BE64E339-4316-415B-9C73-D44EBFB623D8}"/>
                </a:ext>
              </a:extLst>
            </p:cNvPr>
            <p:cNvSpPr>
              <a:spLocks noChangeArrowheads="1"/>
            </p:cNvSpPr>
            <p:nvPr/>
          </p:nvSpPr>
          <p:spPr bwMode="auto">
            <a:xfrm>
              <a:off x="2609448" y="2492460"/>
              <a:ext cx="1028701"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Staging </a:t>
              </a:r>
            </a:p>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and Development</a:t>
              </a:r>
              <a:endParaRPr lang="en-US" altLang="en-US" sz="1050">
                <a:solidFill>
                  <a:schemeClr val="bg1"/>
                </a:solidFill>
              </a:endParaRPr>
            </a:p>
          </p:txBody>
        </p:sp>
      </p:grpSp>
      <p:grpSp>
        <p:nvGrpSpPr>
          <p:cNvPr id="10" name="Group 9">
            <a:extLst>
              <a:ext uri="{FF2B5EF4-FFF2-40B4-BE49-F238E27FC236}">
                <a16:creationId xmlns:a16="http://schemas.microsoft.com/office/drawing/2014/main" id="{111F9404-8AE2-3B22-120C-CA9827AAC8A2}"/>
              </a:ext>
            </a:extLst>
          </p:cNvPr>
          <p:cNvGrpSpPr/>
          <p:nvPr/>
        </p:nvGrpSpPr>
        <p:grpSpPr>
          <a:xfrm>
            <a:off x="2418695" y="1028014"/>
            <a:ext cx="2635107" cy="1222656"/>
            <a:chOff x="2418695" y="1028014"/>
            <a:chExt cx="2635107" cy="1222656"/>
          </a:xfrm>
        </p:grpSpPr>
        <p:cxnSp>
          <p:nvCxnSpPr>
            <p:cNvPr id="197" name="Straight Connector 196">
              <a:extLst>
                <a:ext uri="{FF2B5EF4-FFF2-40B4-BE49-F238E27FC236}">
                  <a16:creationId xmlns:a16="http://schemas.microsoft.com/office/drawing/2014/main" id="{B00E57D7-33FC-41FA-9803-569F62E9F4FB}"/>
                </a:ext>
              </a:extLst>
            </p:cNvPr>
            <p:cNvCxnSpPr>
              <a:cxnSpLocks/>
              <a:endCxn id="231" idx="4"/>
            </p:cNvCxnSpPr>
            <p:nvPr/>
          </p:nvCxnSpPr>
          <p:spPr>
            <a:xfrm flipV="1">
              <a:off x="2491627" y="1208268"/>
              <a:ext cx="1" cy="104240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93">
              <a:extLst>
                <a:ext uri="{FF2B5EF4-FFF2-40B4-BE49-F238E27FC236}">
                  <a16:creationId xmlns:a16="http://schemas.microsoft.com/office/drawing/2014/main" id="{3BAA6E80-2726-4105-AFC3-ED5DF0E96E3E}"/>
                </a:ext>
              </a:extLst>
            </p:cNvPr>
            <p:cNvSpPr txBox="1">
              <a:spLocks noChangeArrowheads="1"/>
            </p:cNvSpPr>
            <p:nvPr/>
          </p:nvSpPr>
          <p:spPr bwMode="auto">
            <a:xfrm>
              <a:off x="2720676" y="1028014"/>
              <a:ext cx="23331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Develop the Business Roadmap</a:t>
              </a:r>
            </a:p>
            <a:p>
              <a:pPr>
                <a:buNone/>
              </a:pPr>
              <a:r>
                <a:rPr lang="en-US" sz="1000" b="1"/>
                <a:t>Refine the financial model</a:t>
              </a:r>
            </a:p>
            <a:p>
              <a:pPr>
                <a:buNone/>
              </a:pPr>
              <a:r>
                <a:rPr lang="en-US" sz="1000" b="1"/>
                <a:t>Refine the business plan</a:t>
              </a:r>
            </a:p>
            <a:p>
              <a:pPr>
                <a:buNone/>
              </a:pPr>
              <a:r>
                <a:rPr lang="en-US" sz="1000" b="1"/>
                <a:t>Modify pitch decks for multiple uses</a:t>
              </a:r>
            </a:p>
          </p:txBody>
        </p:sp>
        <p:cxnSp>
          <p:nvCxnSpPr>
            <p:cNvPr id="198" name="Straight Connector 197">
              <a:extLst>
                <a:ext uri="{FF2B5EF4-FFF2-40B4-BE49-F238E27FC236}">
                  <a16:creationId xmlns:a16="http://schemas.microsoft.com/office/drawing/2014/main" id="{22E01DCE-42BA-4A4C-9D97-C3362F9AD42B}"/>
                </a:ext>
              </a:extLst>
            </p:cNvPr>
            <p:cNvCxnSpPr/>
            <p:nvPr/>
          </p:nvCxnSpPr>
          <p:spPr>
            <a:xfrm rot="10800000" flipH="1">
              <a:off x="2564563" y="192819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24DF9A58-2A3C-4D9E-8B39-387893A6A2E5}"/>
                </a:ext>
              </a:extLst>
            </p:cNvPr>
            <p:cNvCxnSpPr/>
            <p:nvPr/>
          </p:nvCxnSpPr>
          <p:spPr>
            <a:xfrm rot="10800000" flipH="1">
              <a:off x="2564563" y="1656818"/>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F73A201-D937-41FD-AB27-77BBF75751CC}"/>
                </a:ext>
              </a:extLst>
            </p:cNvPr>
            <p:cNvCxnSpPr/>
            <p:nvPr/>
          </p:nvCxnSpPr>
          <p:spPr>
            <a:xfrm rot="10800000" flipH="1">
              <a:off x="2564563" y="1396077"/>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4E65D38B-60D2-444D-B8EB-F69307D9AE87}"/>
                </a:ext>
              </a:extLst>
            </p:cNvPr>
            <p:cNvCxnSpPr/>
            <p:nvPr/>
          </p:nvCxnSpPr>
          <p:spPr>
            <a:xfrm rot="10800000" flipH="1">
              <a:off x="2564563" y="1135337"/>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8" name="Oval 227">
              <a:extLst>
                <a:ext uri="{FF2B5EF4-FFF2-40B4-BE49-F238E27FC236}">
                  <a16:creationId xmlns:a16="http://schemas.microsoft.com/office/drawing/2014/main" id="{7687CA6A-D63F-4C42-B7EE-BE77AC7ACFC4}"/>
                </a:ext>
              </a:extLst>
            </p:cNvPr>
            <p:cNvSpPr/>
            <p:nvPr/>
          </p:nvSpPr>
          <p:spPr>
            <a:xfrm flipH="1">
              <a:off x="2418695" y="1855258"/>
              <a:ext cx="145866" cy="145866"/>
            </a:xfrm>
            <a:prstGeom prst="ellipse">
              <a:avLst/>
            </a:prstGeom>
            <a:solidFill>
              <a:srgbClr val="E2495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9" name="Oval 228">
              <a:extLst>
                <a:ext uri="{FF2B5EF4-FFF2-40B4-BE49-F238E27FC236}">
                  <a16:creationId xmlns:a16="http://schemas.microsoft.com/office/drawing/2014/main" id="{CC0B5EFE-BCC7-4367-BF89-164C87FF0C52}"/>
                </a:ext>
              </a:extLst>
            </p:cNvPr>
            <p:cNvSpPr/>
            <p:nvPr/>
          </p:nvSpPr>
          <p:spPr>
            <a:xfrm flipH="1">
              <a:off x="2418695" y="1583885"/>
              <a:ext cx="145866" cy="145866"/>
            </a:xfrm>
            <a:prstGeom prst="ellipse">
              <a:avLst/>
            </a:prstGeom>
            <a:solidFill>
              <a:srgbClr val="E2495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0" name="Oval 229">
              <a:extLst>
                <a:ext uri="{FF2B5EF4-FFF2-40B4-BE49-F238E27FC236}">
                  <a16:creationId xmlns:a16="http://schemas.microsoft.com/office/drawing/2014/main" id="{70850039-B7DC-496F-ACC0-74589921B5C2}"/>
                </a:ext>
              </a:extLst>
            </p:cNvPr>
            <p:cNvSpPr/>
            <p:nvPr/>
          </p:nvSpPr>
          <p:spPr>
            <a:xfrm flipH="1">
              <a:off x="2418695" y="1323143"/>
              <a:ext cx="145866" cy="145866"/>
            </a:xfrm>
            <a:prstGeom prst="ellipse">
              <a:avLst/>
            </a:prstGeom>
            <a:solidFill>
              <a:srgbClr val="E2495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1" name="Oval 230">
              <a:extLst>
                <a:ext uri="{FF2B5EF4-FFF2-40B4-BE49-F238E27FC236}">
                  <a16:creationId xmlns:a16="http://schemas.microsoft.com/office/drawing/2014/main" id="{902A9356-6EE2-436E-B60F-FF63B768A8C4}"/>
                </a:ext>
              </a:extLst>
            </p:cNvPr>
            <p:cNvSpPr/>
            <p:nvPr/>
          </p:nvSpPr>
          <p:spPr>
            <a:xfrm flipH="1">
              <a:off x="2418695" y="1062402"/>
              <a:ext cx="145866" cy="145866"/>
            </a:xfrm>
            <a:prstGeom prst="ellipse">
              <a:avLst/>
            </a:prstGeom>
            <a:solidFill>
              <a:srgbClr val="E2495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8" name="Group 17">
            <a:extLst>
              <a:ext uri="{FF2B5EF4-FFF2-40B4-BE49-F238E27FC236}">
                <a16:creationId xmlns:a16="http://schemas.microsoft.com/office/drawing/2014/main" id="{99CB5D7A-B3FC-7330-2AD1-946373700B05}"/>
              </a:ext>
            </a:extLst>
          </p:cNvPr>
          <p:cNvGrpSpPr/>
          <p:nvPr/>
        </p:nvGrpSpPr>
        <p:grpSpPr>
          <a:xfrm>
            <a:off x="5143926" y="2215004"/>
            <a:ext cx="1769618" cy="1058580"/>
            <a:chOff x="5143926" y="2215004"/>
            <a:chExt cx="1769618" cy="1058580"/>
          </a:xfrm>
        </p:grpSpPr>
        <p:sp>
          <p:nvSpPr>
            <p:cNvPr id="246" name="Chevron 147">
              <a:extLst>
                <a:ext uri="{FF2B5EF4-FFF2-40B4-BE49-F238E27FC236}">
                  <a16:creationId xmlns:a16="http://schemas.microsoft.com/office/drawing/2014/main" id="{E4B1AAF9-8687-4144-A79D-E2749863A347}"/>
                </a:ext>
              </a:extLst>
            </p:cNvPr>
            <p:cNvSpPr/>
            <p:nvPr/>
          </p:nvSpPr>
          <p:spPr>
            <a:xfrm>
              <a:off x="5143926" y="2215004"/>
              <a:ext cx="1769618" cy="1058580"/>
            </a:xfrm>
            <a:prstGeom prst="chevron">
              <a:avLst>
                <a:gd name="adj" fmla="val 22344"/>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40">
              <a:extLst>
                <a:ext uri="{FF2B5EF4-FFF2-40B4-BE49-F238E27FC236}">
                  <a16:creationId xmlns:a16="http://schemas.microsoft.com/office/drawing/2014/main" id="{6F547858-B472-45F5-905C-AB60D6802177}"/>
                </a:ext>
              </a:extLst>
            </p:cNvPr>
            <p:cNvSpPr>
              <a:spLocks noChangeArrowheads="1"/>
            </p:cNvSpPr>
            <p:nvPr/>
          </p:nvSpPr>
          <p:spPr bwMode="auto">
            <a:xfrm>
              <a:off x="5650603" y="2526007"/>
              <a:ext cx="903685"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Formation</a:t>
              </a:r>
            </a:p>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and</a:t>
              </a:r>
            </a:p>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Governance</a:t>
              </a:r>
              <a:endParaRPr lang="en-US" altLang="en-US" sz="1050">
                <a:solidFill>
                  <a:schemeClr val="bg1"/>
                </a:solidFill>
              </a:endParaRPr>
            </a:p>
          </p:txBody>
        </p:sp>
      </p:grpSp>
      <p:grpSp>
        <p:nvGrpSpPr>
          <p:cNvPr id="12" name="Group 11">
            <a:extLst>
              <a:ext uri="{FF2B5EF4-FFF2-40B4-BE49-F238E27FC236}">
                <a16:creationId xmlns:a16="http://schemas.microsoft.com/office/drawing/2014/main" id="{2914931C-38C1-8351-66C8-5FCC4B74F582}"/>
              </a:ext>
            </a:extLst>
          </p:cNvPr>
          <p:cNvGrpSpPr/>
          <p:nvPr/>
        </p:nvGrpSpPr>
        <p:grpSpPr>
          <a:xfrm>
            <a:off x="5430248" y="1026532"/>
            <a:ext cx="2951376" cy="1224138"/>
            <a:chOff x="5430248" y="1026532"/>
            <a:chExt cx="2951376" cy="1224138"/>
          </a:xfrm>
        </p:grpSpPr>
        <p:cxnSp>
          <p:nvCxnSpPr>
            <p:cNvPr id="208" name="Straight Connector 207">
              <a:extLst>
                <a:ext uri="{FF2B5EF4-FFF2-40B4-BE49-F238E27FC236}">
                  <a16:creationId xmlns:a16="http://schemas.microsoft.com/office/drawing/2014/main" id="{40F359A9-D2D7-4355-8E35-D0F9BFA9C1FE}"/>
                </a:ext>
              </a:extLst>
            </p:cNvPr>
            <p:cNvCxnSpPr>
              <a:cxnSpLocks/>
              <a:endCxn id="236" idx="4"/>
            </p:cNvCxnSpPr>
            <p:nvPr/>
          </p:nvCxnSpPr>
          <p:spPr>
            <a:xfrm flipV="1">
              <a:off x="5503180" y="1208268"/>
              <a:ext cx="1" cy="104240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93">
              <a:extLst>
                <a:ext uri="{FF2B5EF4-FFF2-40B4-BE49-F238E27FC236}">
                  <a16:creationId xmlns:a16="http://schemas.microsoft.com/office/drawing/2014/main" id="{0AB81EBF-41D4-48BB-9036-79844768A93D}"/>
                </a:ext>
              </a:extLst>
            </p:cNvPr>
            <p:cNvSpPr txBox="1">
              <a:spLocks noChangeArrowheads="1"/>
            </p:cNvSpPr>
            <p:nvPr/>
          </p:nvSpPr>
          <p:spPr bwMode="auto">
            <a:xfrm>
              <a:off x="5732231" y="1026532"/>
              <a:ext cx="2649393"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Company formation</a:t>
              </a:r>
            </a:p>
            <a:p>
              <a:pPr>
                <a:buNone/>
              </a:pPr>
              <a:r>
                <a:rPr lang="en-US" sz="1000" b="1"/>
                <a:t>Development of corporate documents</a:t>
              </a:r>
            </a:p>
            <a:p>
              <a:pPr>
                <a:buNone/>
              </a:pPr>
              <a:r>
                <a:rPr lang="en-US" sz="1000" b="1"/>
                <a:t>Registration of equity holdings</a:t>
              </a:r>
            </a:p>
            <a:p>
              <a:pPr>
                <a:buNone/>
              </a:pPr>
              <a:r>
                <a:rPr lang="en-US" sz="1000" b="1"/>
                <a:t>Board recruiting</a:t>
              </a:r>
            </a:p>
          </p:txBody>
        </p:sp>
        <p:cxnSp>
          <p:nvCxnSpPr>
            <p:cNvPr id="209" name="Straight Connector 208">
              <a:extLst>
                <a:ext uri="{FF2B5EF4-FFF2-40B4-BE49-F238E27FC236}">
                  <a16:creationId xmlns:a16="http://schemas.microsoft.com/office/drawing/2014/main" id="{9F9D3A7B-092A-495F-AE8B-FD4E56465C71}"/>
                </a:ext>
              </a:extLst>
            </p:cNvPr>
            <p:cNvCxnSpPr/>
            <p:nvPr/>
          </p:nvCxnSpPr>
          <p:spPr>
            <a:xfrm rot="10800000" flipH="1">
              <a:off x="5576116" y="1922875"/>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F50DBC9-52E7-4773-BD18-F0B49582DF82}"/>
                </a:ext>
              </a:extLst>
            </p:cNvPr>
            <p:cNvCxnSpPr/>
            <p:nvPr/>
          </p:nvCxnSpPr>
          <p:spPr>
            <a:xfrm rot="10800000" flipH="1">
              <a:off x="5576116" y="1656818"/>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B6CA825-4C8C-4B01-81F3-BC2C248D43BD}"/>
                </a:ext>
              </a:extLst>
            </p:cNvPr>
            <p:cNvCxnSpPr/>
            <p:nvPr/>
          </p:nvCxnSpPr>
          <p:spPr>
            <a:xfrm rot="10800000" flipH="1">
              <a:off x="5576116" y="1396077"/>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311D490-A3E0-4EBD-8312-A61BD68A909E}"/>
                </a:ext>
              </a:extLst>
            </p:cNvPr>
            <p:cNvCxnSpPr/>
            <p:nvPr/>
          </p:nvCxnSpPr>
          <p:spPr>
            <a:xfrm rot="10800000" flipH="1">
              <a:off x="5576116" y="1135337"/>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3" name="Oval 232">
              <a:extLst>
                <a:ext uri="{FF2B5EF4-FFF2-40B4-BE49-F238E27FC236}">
                  <a16:creationId xmlns:a16="http://schemas.microsoft.com/office/drawing/2014/main" id="{15E09BBE-E1EC-4124-A406-906711F604A9}"/>
                </a:ext>
              </a:extLst>
            </p:cNvPr>
            <p:cNvSpPr/>
            <p:nvPr/>
          </p:nvSpPr>
          <p:spPr>
            <a:xfrm flipH="1">
              <a:off x="5430248" y="1849942"/>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4" name="Oval 233">
              <a:extLst>
                <a:ext uri="{FF2B5EF4-FFF2-40B4-BE49-F238E27FC236}">
                  <a16:creationId xmlns:a16="http://schemas.microsoft.com/office/drawing/2014/main" id="{6FD9A87E-BD18-4818-88DA-C7778F2BBC4E}"/>
                </a:ext>
              </a:extLst>
            </p:cNvPr>
            <p:cNvSpPr/>
            <p:nvPr/>
          </p:nvSpPr>
          <p:spPr>
            <a:xfrm flipH="1">
              <a:off x="5430248" y="1583885"/>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5" name="Oval 234">
              <a:extLst>
                <a:ext uri="{FF2B5EF4-FFF2-40B4-BE49-F238E27FC236}">
                  <a16:creationId xmlns:a16="http://schemas.microsoft.com/office/drawing/2014/main" id="{EC8F0243-7AE2-45AC-A647-2E0D83C24603}"/>
                </a:ext>
              </a:extLst>
            </p:cNvPr>
            <p:cNvSpPr/>
            <p:nvPr/>
          </p:nvSpPr>
          <p:spPr>
            <a:xfrm flipH="1">
              <a:off x="5430248" y="1323143"/>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6" name="Oval 235">
              <a:extLst>
                <a:ext uri="{FF2B5EF4-FFF2-40B4-BE49-F238E27FC236}">
                  <a16:creationId xmlns:a16="http://schemas.microsoft.com/office/drawing/2014/main" id="{2D52E021-BE73-4E68-9497-B93EB3166EF5}"/>
                </a:ext>
              </a:extLst>
            </p:cNvPr>
            <p:cNvSpPr/>
            <p:nvPr/>
          </p:nvSpPr>
          <p:spPr>
            <a:xfrm flipH="1">
              <a:off x="5430248" y="1062402"/>
              <a:ext cx="145866" cy="145866"/>
            </a:xfrm>
            <a:prstGeom prst="ellipse">
              <a:avLst/>
            </a:prstGeom>
            <a:solidFill>
              <a:srgbClr val="1F6C9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7" name="Group 16">
            <a:extLst>
              <a:ext uri="{FF2B5EF4-FFF2-40B4-BE49-F238E27FC236}">
                <a16:creationId xmlns:a16="http://schemas.microsoft.com/office/drawing/2014/main" id="{899359D8-60BA-23E4-A724-BB35FD9714A1}"/>
              </a:ext>
            </a:extLst>
          </p:cNvPr>
          <p:cNvGrpSpPr/>
          <p:nvPr/>
        </p:nvGrpSpPr>
        <p:grpSpPr>
          <a:xfrm>
            <a:off x="3638150" y="2215004"/>
            <a:ext cx="1769618" cy="1058580"/>
            <a:chOff x="3638150" y="2215004"/>
            <a:chExt cx="1769618" cy="1058580"/>
          </a:xfrm>
        </p:grpSpPr>
        <p:sp>
          <p:nvSpPr>
            <p:cNvPr id="247" name="Chevron 148">
              <a:extLst>
                <a:ext uri="{FF2B5EF4-FFF2-40B4-BE49-F238E27FC236}">
                  <a16:creationId xmlns:a16="http://schemas.microsoft.com/office/drawing/2014/main" id="{EF698A41-4442-4EE1-B5FD-AA0788A24737}"/>
                </a:ext>
              </a:extLst>
            </p:cNvPr>
            <p:cNvSpPr/>
            <p:nvPr/>
          </p:nvSpPr>
          <p:spPr>
            <a:xfrm>
              <a:off x="3638150" y="2215004"/>
              <a:ext cx="1769618" cy="1058580"/>
            </a:xfrm>
            <a:prstGeom prst="chevron">
              <a:avLst>
                <a:gd name="adj" fmla="val 22344"/>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39">
              <a:extLst>
                <a:ext uri="{FF2B5EF4-FFF2-40B4-BE49-F238E27FC236}">
                  <a16:creationId xmlns:a16="http://schemas.microsoft.com/office/drawing/2014/main" id="{5F67D5FA-F735-4A8C-8395-DB0436C4D05E}"/>
                </a:ext>
              </a:extLst>
            </p:cNvPr>
            <p:cNvSpPr>
              <a:spLocks noChangeArrowheads="1"/>
            </p:cNvSpPr>
            <p:nvPr/>
          </p:nvSpPr>
          <p:spPr bwMode="auto">
            <a:xfrm>
              <a:off x="3984867" y="2655867"/>
              <a:ext cx="134002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Commercialization</a:t>
              </a:r>
              <a:endParaRPr lang="en-US" altLang="en-US" sz="1200">
                <a:solidFill>
                  <a:schemeClr val="bg1"/>
                </a:solidFill>
              </a:endParaRPr>
            </a:p>
          </p:txBody>
        </p:sp>
      </p:grpSp>
      <p:grpSp>
        <p:nvGrpSpPr>
          <p:cNvPr id="11" name="Group 10">
            <a:extLst>
              <a:ext uri="{FF2B5EF4-FFF2-40B4-BE49-F238E27FC236}">
                <a16:creationId xmlns:a16="http://schemas.microsoft.com/office/drawing/2014/main" id="{0B9503BF-B0DC-EC9D-2489-C5F3F0FF4DD8}"/>
              </a:ext>
            </a:extLst>
          </p:cNvPr>
          <p:cNvGrpSpPr/>
          <p:nvPr/>
        </p:nvGrpSpPr>
        <p:grpSpPr>
          <a:xfrm>
            <a:off x="3924472" y="3273584"/>
            <a:ext cx="2428481" cy="1203590"/>
            <a:chOff x="3924472" y="3273584"/>
            <a:chExt cx="2428481" cy="1203590"/>
          </a:xfrm>
        </p:grpSpPr>
        <p:sp>
          <p:nvSpPr>
            <p:cNvPr id="26" name="TextBox 93">
              <a:extLst>
                <a:ext uri="{FF2B5EF4-FFF2-40B4-BE49-F238E27FC236}">
                  <a16:creationId xmlns:a16="http://schemas.microsoft.com/office/drawing/2014/main" id="{2C38486B-FDF7-44D0-8A93-9AE3FBD47EA9}"/>
                </a:ext>
              </a:extLst>
            </p:cNvPr>
            <p:cNvSpPr txBox="1">
              <a:spLocks noChangeArrowheads="1"/>
            </p:cNvSpPr>
            <p:nvPr/>
          </p:nvSpPr>
          <p:spPr bwMode="auto">
            <a:xfrm>
              <a:off x="4228240" y="3446123"/>
              <a:ext cx="2124713"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IP protection and patenting</a:t>
              </a:r>
            </a:p>
            <a:p>
              <a:pPr>
                <a:buNone/>
              </a:pPr>
              <a:r>
                <a:rPr lang="en-US" sz="1000" b="1"/>
                <a:t>Proof of concept and prototyping</a:t>
              </a:r>
            </a:p>
            <a:p>
              <a:pPr>
                <a:buNone/>
              </a:pPr>
              <a:r>
                <a:rPr lang="en-US" sz="1000" b="1"/>
                <a:t>Development of diligence plans</a:t>
              </a:r>
            </a:p>
            <a:p>
              <a:pPr>
                <a:buNone/>
              </a:pPr>
              <a:r>
                <a:rPr lang="en-US" sz="1000" b="1"/>
                <a:t>Technology licensing</a:t>
              </a:r>
            </a:p>
          </p:txBody>
        </p:sp>
        <p:cxnSp>
          <p:nvCxnSpPr>
            <p:cNvPr id="214" name="Straight Connector 213">
              <a:extLst>
                <a:ext uri="{FF2B5EF4-FFF2-40B4-BE49-F238E27FC236}">
                  <a16:creationId xmlns:a16="http://schemas.microsoft.com/office/drawing/2014/main" id="{F9C71FC0-4D1B-4283-9C90-E7B17883212C}"/>
                </a:ext>
              </a:extLst>
            </p:cNvPr>
            <p:cNvCxnSpPr>
              <a:cxnSpLocks/>
              <a:endCxn id="265" idx="0"/>
            </p:cNvCxnSpPr>
            <p:nvPr/>
          </p:nvCxnSpPr>
          <p:spPr>
            <a:xfrm>
              <a:off x="3997405" y="3273584"/>
              <a:ext cx="0" cy="100038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5" name="Oval 214">
              <a:extLst>
                <a:ext uri="{FF2B5EF4-FFF2-40B4-BE49-F238E27FC236}">
                  <a16:creationId xmlns:a16="http://schemas.microsoft.com/office/drawing/2014/main" id="{0CFAC64E-DBB5-4553-B87A-92D70ADD757F}"/>
                </a:ext>
              </a:extLst>
            </p:cNvPr>
            <p:cNvSpPr/>
            <p:nvPr/>
          </p:nvSpPr>
          <p:spPr>
            <a:xfrm>
              <a:off x="3924472" y="3466200"/>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16" name="Straight Connector 215">
              <a:extLst>
                <a:ext uri="{FF2B5EF4-FFF2-40B4-BE49-F238E27FC236}">
                  <a16:creationId xmlns:a16="http://schemas.microsoft.com/office/drawing/2014/main" id="{3DA8515A-456C-444D-87C5-33E1DC0C4376}"/>
                </a:ext>
              </a:extLst>
            </p:cNvPr>
            <p:cNvCxnSpPr>
              <a:stCxn id="215" idx="6"/>
            </p:cNvCxnSpPr>
            <p:nvPr/>
          </p:nvCxnSpPr>
          <p:spPr>
            <a:xfrm>
              <a:off x="4070339" y="353913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8" name="Oval 217">
              <a:extLst>
                <a:ext uri="{FF2B5EF4-FFF2-40B4-BE49-F238E27FC236}">
                  <a16:creationId xmlns:a16="http://schemas.microsoft.com/office/drawing/2014/main" id="{E90612A1-D394-41BC-9611-571B61C75C27}"/>
                </a:ext>
              </a:extLst>
            </p:cNvPr>
            <p:cNvSpPr/>
            <p:nvPr/>
          </p:nvSpPr>
          <p:spPr>
            <a:xfrm>
              <a:off x="3924472" y="3742888"/>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19" name="Straight Connector 218">
              <a:extLst>
                <a:ext uri="{FF2B5EF4-FFF2-40B4-BE49-F238E27FC236}">
                  <a16:creationId xmlns:a16="http://schemas.microsoft.com/office/drawing/2014/main" id="{96DF6103-4E8D-4F7F-A24E-1D6C5E7C5E20}"/>
                </a:ext>
              </a:extLst>
            </p:cNvPr>
            <p:cNvCxnSpPr>
              <a:stCxn id="218" idx="6"/>
            </p:cNvCxnSpPr>
            <p:nvPr/>
          </p:nvCxnSpPr>
          <p:spPr>
            <a:xfrm>
              <a:off x="4070339" y="381582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70C2E959-EA45-410B-A60F-1448EA456A65}"/>
                </a:ext>
              </a:extLst>
            </p:cNvPr>
            <p:cNvSpPr/>
            <p:nvPr/>
          </p:nvSpPr>
          <p:spPr>
            <a:xfrm>
              <a:off x="3924472" y="4019577"/>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2" name="Straight Connector 221">
              <a:extLst>
                <a:ext uri="{FF2B5EF4-FFF2-40B4-BE49-F238E27FC236}">
                  <a16:creationId xmlns:a16="http://schemas.microsoft.com/office/drawing/2014/main" id="{6C28B9A8-78AA-47E9-BA60-BED179C8E844}"/>
                </a:ext>
              </a:extLst>
            </p:cNvPr>
            <p:cNvCxnSpPr>
              <a:stCxn id="221" idx="6"/>
            </p:cNvCxnSpPr>
            <p:nvPr/>
          </p:nvCxnSpPr>
          <p:spPr>
            <a:xfrm>
              <a:off x="4070339" y="4092511"/>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5" name="Oval 264">
              <a:extLst>
                <a:ext uri="{FF2B5EF4-FFF2-40B4-BE49-F238E27FC236}">
                  <a16:creationId xmlns:a16="http://schemas.microsoft.com/office/drawing/2014/main" id="{2BA3174B-A1D4-4679-932E-85DC682D730F}"/>
                </a:ext>
              </a:extLst>
            </p:cNvPr>
            <p:cNvSpPr/>
            <p:nvPr/>
          </p:nvSpPr>
          <p:spPr>
            <a:xfrm>
              <a:off x="3924472" y="4273968"/>
              <a:ext cx="145866" cy="145866"/>
            </a:xfrm>
            <a:prstGeom prst="ellipse">
              <a:avLst/>
            </a:prstGeom>
            <a:solidFill>
              <a:srgbClr val="8C103D"/>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7" name="Straight Connector 266">
              <a:extLst>
                <a:ext uri="{FF2B5EF4-FFF2-40B4-BE49-F238E27FC236}">
                  <a16:creationId xmlns:a16="http://schemas.microsoft.com/office/drawing/2014/main" id="{9FE99201-7C2C-4E5E-BED4-63F5624B4B23}"/>
                </a:ext>
              </a:extLst>
            </p:cNvPr>
            <p:cNvCxnSpPr/>
            <p:nvPr/>
          </p:nvCxnSpPr>
          <p:spPr>
            <a:xfrm>
              <a:off x="4070339" y="4347935"/>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FB29A85-9B96-4425-B940-C2460F8351CA}"/>
              </a:ext>
            </a:extLst>
          </p:cNvPr>
          <p:cNvGrpSpPr/>
          <p:nvPr/>
        </p:nvGrpSpPr>
        <p:grpSpPr>
          <a:xfrm>
            <a:off x="626597" y="2215004"/>
            <a:ext cx="1769618" cy="1058580"/>
            <a:chOff x="626597" y="2215004"/>
            <a:chExt cx="1769618" cy="1058580"/>
          </a:xfrm>
        </p:grpSpPr>
        <p:sp>
          <p:nvSpPr>
            <p:cNvPr id="242" name="Chevron 143">
              <a:extLst>
                <a:ext uri="{FF2B5EF4-FFF2-40B4-BE49-F238E27FC236}">
                  <a16:creationId xmlns:a16="http://schemas.microsoft.com/office/drawing/2014/main" id="{5277CA50-6F47-417E-9244-EAA579363F64}"/>
                </a:ext>
              </a:extLst>
            </p:cNvPr>
            <p:cNvSpPr/>
            <p:nvPr/>
          </p:nvSpPr>
          <p:spPr>
            <a:xfrm>
              <a:off x="626597" y="2215004"/>
              <a:ext cx="1769618" cy="1058580"/>
            </a:xfrm>
            <a:prstGeom prst="chevron">
              <a:avLst>
                <a:gd name="adj" fmla="val 22344"/>
              </a:avLst>
            </a:prstGeom>
            <a:solidFill>
              <a:srgbClr val="FF9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37">
              <a:extLst>
                <a:ext uri="{FF2B5EF4-FFF2-40B4-BE49-F238E27FC236}">
                  <a16:creationId xmlns:a16="http://schemas.microsoft.com/office/drawing/2014/main" id="{3FA7A2DF-C661-488A-BED6-DB1D9DB1B8BD}"/>
                </a:ext>
              </a:extLst>
            </p:cNvPr>
            <p:cNvSpPr>
              <a:spLocks noChangeArrowheads="1"/>
            </p:cNvSpPr>
            <p:nvPr/>
          </p:nvSpPr>
          <p:spPr bwMode="auto">
            <a:xfrm>
              <a:off x="1135565" y="2495495"/>
              <a:ext cx="925116"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en-US" sz="1050" b="1">
                  <a:solidFill>
                    <a:schemeClr val="bg1"/>
                  </a:solidFill>
                  <a:latin typeface="Montserrat" panose="02000505000000020004" pitchFamily="2" charset="0"/>
                </a:rPr>
                <a:t>Validation and Viability Testing</a:t>
              </a:r>
              <a:endParaRPr lang="en-US" altLang="en-US" sz="1050">
                <a:solidFill>
                  <a:schemeClr val="bg1"/>
                </a:solidFill>
              </a:endParaRPr>
            </a:p>
          </p:txBody>
        </p:sp>
      </p:grpSp>
      <p:grpSp>
        <p:nvGrpSpPr>
          <p:cNvPr id="9" name="Group 8">
            <a:extLst>
              <a:ext uri="{FF2B5EF4-FFF2-40B4-BE49-F238E27FC236}">
                <a16:creationId xmlns:a16="http://schemas.microsoft.com/office/drawing/2014/main" id="{1B6E0DFD-6AD4-4EB4-F63B-8B578844DA3D}"/>
              </a:ext>
            </a:extLst>
          </p:cNvPr>
          <p:cNvGrpSpPr/>
          <p:nvPr/>
        </p:nvGrpSpPr>
        <p:grpSpPr>
          <a:xfrm>
            <a:off x="912919" y="3260464"/>
            <a:ext cx="2641771" cy="1775140"/>
            <a:chOff x="912919" y="3260464"/>
            <a:chExt cx="2641771" cy="1775140"/>
          </a:xfrm>
        </p:grpSpPr>
        <p:cxnSp>
          <p:nvCxnSpPr>
            <p:cNvPr id="156" name="Straight Connector 155">
              <a:extLst>
                <a:ext uri="{FF2B5EF4-FFF2-40B4-BE49-F238E27FC236}">
                  <a16:creationId xmlns:a16="http://schemas.microsoft.com/office/drawing/2014/main" id="{866A2991-6999-41D7-9D23-AE37BCFA0E42}"/>
                </a:ext>
              </a:extLst>
            </p:cNvPr>
            <p:cNvCxnSpPr>
              <a:cxnSpLocks/>
              <a:endCxn id="268" idx="0"/>
            </p:cNvCxnSpPr>
            <p:nvPr/>
          </p:nvCxnSpPr>
          <p:spPr>
            <a:xfrm>
              <a:off x="993508" y="3260464"/>
              <a:ext cx="0" cy="153485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93">
              <a:extLst>
                <a:ext uri="{FF2B5EF4-FFF2-40B4-BE49-F238E27FC236}">
                  <a16:creationId xmlns:a16="http://schemas.microsoft.com/office/drawing/2014/main" id="{3A3FCDBE-F6CA-4DB6-BB93-9074518437C4}"/>
                </a:ext>
              </a:extLst>
            </p:cNvPr>
            <p:cNvSpPr txBox="1">
              <a:spLocks noChangeArrowheads="1"/>
            </p:cNvSpPr>
            <p:nvPr/>
          </p:nvSpPr>
          <p:spPr bwMode="auto">
            <a:xfrm>
              <a:off x="1216421" y="3429523"/>
              <a:ext cx="2338269" cy="160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1000" b="1"/>
                <a:t>Inventor interview</a:t>
              </a:r>
            </a:p>
            <a:p>
              <a:pPr>
                <a:buNone/>
              </a:pPr>
              <a:r>
                <a:rPr lang="en-US" sz="1000" b="1"/>
                <a:t>Triage of new venture opportunity</a:t>
              </a:r>
            </a:p>
            <a:p>
              <a:pPr>
                <a:buNone/>
              </a:pPr>
              <a:r>
                <a:rPr lang="en-US" sz="1000" b="1"/>
                <a:t>SWOT analysis</a:t>
              </a:r>
            </a:p>
            <a:p>
              <a:pPr>
                <a:buNone/>
              </a:pPr>
              <a:r>
                <a:rPr lang="en-US" sz="1000" b="1"/>
                <a:t>Evaluation of key business opportunity</a:t>
              </a:r>
            </a:p>
            <a:p>
              <a:pPr>
                <a:buNone/>
              </a:pPr>
              <a:r>
                <a:rPr lang="en-US" sz="1000" b="1"/>
                <a:t>EIR review</a:t>
              </a:r>
            </a:p>
            <a:p>
              <a:pPr>
                <a:buNone/>
              </a:pPr>
              <a:r>
                <a:rPr lang="en-US" sz="1000" b="1"/>
                <a:t>External (EAC) assessment</a:t>
              </a:r>
            </a:p>
          </p:txBody>
        </p:sp>
        <p:sp>
          <p:nvSpPr>
            <p:cNvPr id="157" name="Oval 156">
              <a:extLst>
                <a:ext uri="{FF2B5EF4-FFF2-40B4-BE49-F238E27FC236}">
                  <a16:creationId xmlns:a16="http://schemas.microsoft.com/office/drawing/2014/main" id="{D05E3211-0AF1-43B1-A110-E1B76C6B8E79}"/>
                </a:ext>
              </a:extLst>
            </p:cNvPr>
            <p:cNvSpPr/>
            <p:nvPr/>
          </p:nvSpPr>
          <p:spPr>
            <a:xfrm>
              <a:off x="912919" y="3466200"/>
              <a:ext cx="145866" cy="145866"/>
            </a:xfrm>
            <a:prstGeom prst="ellipse">
              <a:avLst/>
            </a:prstGeom>
            <a:solidFill>
              <a:srgbClr val="FF9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8" name="Straight Connector 157">
              <a:extLst>
                <a:ext uri="{FF2B5EF4-FFF2-40B4-BE49-F238E27FC236}">
                  <a16:creationId xmlns:a16="http://schemas.microsoft.com/office/drawing/2014/main" id="{98F7809A-CF29-48BB-A82E-AF4A3E391171}"/>
                </a:ext>
              </a:extLst>
            </p:cNvPr>
            <p:cNvCxnSpPr>
              <a:stCxn id="157" idx="6"/>
            </p:cNvCxnSpPr>
            <p:nvPr/>
          </p:nvCxnSpPr>
          <p:spPr>
            <a:xfrm>
              <a:off x="1058787" y="353913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0" name="Oval 159">
              <a:extLst>
                <a:ext uri="{FF2B5EF4-FFF2-40B4-BE49-F238E27FC236}">
                  <a16:creationId xmlns:a16="http://schemas.microsoft.com/office/drawing/2014/main" id="{7B344182-FC45-4C6A-9381-AA2054A72E39}"/>
                </a:ext>
              </a:extLst>
            </p:cNvPr>
            <p:cNvSpPr/>
            <p:nvPr/>
          </p:nvSpPr>
          <p:spPr>
            <a:xfrm>
              <a:off x="912919" y="3726940"/>
              <a:ext cx="145866" cy="145866"/>
            </a:xfrm>
            <a:prstGeom prst="ellipse">
              <a:avLst/>
            </a:prstGeom>
            <a:solidFill>
              <a:srgbClr val="FF9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1" name="Straight Connector 160">
              <a:extLst>
                <a:ext uri="{FF2B5EF4-FFF2-40B4-BE49-F238E27FC236}">
                  <a16:creationId xmlns:a16="http://schemas.microsoft.com/office/drawing/2014/main" id="{4463AFB5-01E0-4704-99BD-545F0E4CBF5A}"/>
                </a:ext>
              </a:extLst>
            </p:cNvPr>
            <p:cNvCxnSpPr>
              <a:stCxn id="160" idx="6"/>
            </p:cNvCxnSpPr>
            <p:nvPr/>
          </p:nvCxnSpPr>
          <p:spPr>
            <a:xfrm>
              <a:off x="1058787" y="379987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DB77CC62-8DB9-460F-ABD9-DE3D89FDEB20}"/>
                </a:ext>
              </a:extLst>
            </p:cNvPr>
            <p:cNvSpPr/>
            <p:nvPr/>
          </p:nvSpPr>
          <p:spPr>
            <a:xfrm>
              <a:off x="912919" y="3987681"/>
              <a:ext cx="145866" cy="145866"/>
            </a:xfrm>
            <a:prstGeom prst="ellipse">
              <a:avLst/>
            </a:prstGeom>
            <a:solidFill>
              <a:srgbClr val="FF9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4" name="Straight Connector 163">
              <a:extLst>
                <a:ext uri="{FF2B5EF4-FFF2-40B4-BE49-F238E27FC236}">
                  <a16:creationId xmlns:a16="http://schemas.microsoft.com/office/drawing/2014/main" id="{C0E88217-35EA-4382-8807-30CE8D1FDB19}"/>
                </a:ext>
              </a:extLst>
            </p:cNvPr>
            <p:cNvCxnSpPr>
              <a:stCxn id="163" idx="6"/>
            </p:cNvCxnSpPr>
            <p:nvPr/>
          </p:nvCxnSpPr>
          <p:spPr>
            <a:xfrm>
              <a:off x="1058787" y="4060615"/>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DD7EF9DD-63AC-4E44-AC84-F96F48C69242}"/>
                </a:ext>
              </a:extLst>
            </p:cNvPr>
            <p:cNvSpPr/>
            <p:nvPr/>
          </p:nvSpPr>
          <p:spPr>
            <a:xfrm>
              <a:off x="912919" y="4264371"/>
              <a:ext cx="145866" cy="145866"/>
            </a:xfrm>
            <a:prstGeom prst="ellipse">
              <a:avLst/>
            </a:prstGeom>
            <a:solidFill>
              <a:srgbClr val="FF9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7" name="Straight Connector 166">
              <a:extLst>
                <a:ext uri="{FF2B5EF4-FFF2-40B4-BE49-F238E27FC236}">
                  <a16:creationId xmlns:a16="http://schemas.microsoft.com/office/drawing/2014/main" id="{B9AF773F-B5AD-4371-AA8D-A0EF68FADC81}"/>
                </a:ext>
              </a:extLst>
            </p:cNvPr>
            <p:cNvCxnSpPr>
              <a:stCxn id="166" idx="6"/>
            </p:cNvCxnSpPr>
            <p:nvPr/>
          </p:nvCxnSpPr>
          <p:spPr>
            <a:xfrm>
              <a:off x="1058787" y="4337303"/>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49CC2201-C1F2-46BD-9041-4479936CFEAA}"/>
                </a:ext>
              </a:extLst>
            </p:cNvPr>
            <p:cNvSpPr/>
            <p:nvPr/>
          </p:nvSpPr>
          <p:spPr>
            <a:xfrm>
              <a:off x="912919" y="4519795"/>
              <a:ext cx="145866" cy="145866"/>
            </a:xfrm>
            <a:prstGeom prst="ellipse">
              <a:avLst/>
            </a:prstGeom>
            <a:solidFill>
              <a:srgbClr val="FF9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0" name="Straight Connector 169">
              <a:extLst>
                <a:ext uri="{FF2B5EF4-FFF2-40B4-BE49-F238E27FC236}">
                  <a16:creationId xmlns:a16="http://schemas.microsoft.com/office/drawing/2014/main" id="{305B4850-C355-400F-924A-E53020D813A1}"/>
                </a:ext>
              </a:extLst>
            </p:cNvPr>
            <p:cNvCxnSpPr>
              <a:stCxn id="169" idx="6"/>
            </p:cNvCxnSpPr>
            <p:nvPr/>
          </p:nvCxnSpPr>
          <p:spPr>
            <a:xfrm>
              <a:off x="1058787" y="4592729"/>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8" name="Oval 267">
              <a:extLst>
                <a:ext uri="{FF2B5EF4-FFF2-40B4-BE49-F238E27FC236}">
                  <a16:creationId xmlns:a16="http://schemas.microsoft.com/office/drawing/2014/main" id="{72DDA6F0-A8A9-494E-B206-C655072FCE79}"/>
                </a:ext>
              </a:extLst>
            </p:cNvPr>
            <p:cNvSpPr/>
            <p:nvPr/>
          </p:nvSpPr>
          <p:spPr>
            <a:xfrm>
              <a:off x="920575" y="4795320"/>
              <a:ext cx="145866" cy="145866"/>
            </a:xfrm>
            <a:prstGeom prst="ellipse">
              <a:avLst/>
            </a:prstGeom>
            <a:solidFill>
              <a:srgbClr val="FF912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9" name="Straight Connector 268">
              <a:extLst>
                <a:ext uri="{FF2B5EF4-FFF2-40B4-BE49-F238E27FC236}">
                  <a16:creationId xmlns:a16="http://schemas.microsoft.com/office/drawing/2014/main" id="{A59FCF9C-72FA-442F-91FB-C3E16E71C7D7}"/>
                </a:ext>
              </a:extLst>
            </p:cNvPr>
            <p:cNvCxnSpPr>
              <a:stCxn id="268" idx="6"/>
            </p:cNvCxnSpPr>
            <p:nvPr/>
          </p:nvCxnSpPr>
          <p:spPr>
            <a:xfrm>
              <a:off x="1066443" y="4868254"/>
              <a:ext cx="183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9" name="Title 1">
            <a:extLst>
              <a:ext uri="{FF2B5EF4-FFF2-40B4-BE49-F238E27FC236}">
                <a16:creationId xmlns:a16="http://schemas.microsoft.com/office/drawing/2014/main" id="{C3F0A475-DEE1-4498-9447-5E038002CE12}"/>
              </a:ext>
            </a:extLst>
          </p:cNvPr>
          <p:cNvSpPr>
            <a:spLocks noGrp="1"/>
          </p:cNvSpPr>
          <p:nvPr>
            <p:ph type="title"/>
          </p:nvPr>
        </p:nvSpPr>
        <p:spPr>
          <a:xfrm>
            <a:off x="91603" y="-23539"/>
            <a:ext cx="6926173" cy="857250"/>
          </a:xfrm>
        </p:spPr>
        <p:txBody>
          <a:bodyPr>
            <a:noAutofit/>
          </a:bodyPr>
          <a:lstStyle/>
          <a:p>
            <a:pPr algn="l"/>
            <a:r>
              <a:rPr lang="en-US" sz="2400" dirty="0"/>
              <a:t>CTTC Venture Studio - Entrepreneurship Services</a:t>
            </a:r>
          </a:p>
        </p:txBody>
      </p:sp>
    </p:spTree>
    <p:extLst>
      <p:ext uri="{BB962C8B-B14F-4D97-AF65-F5344CB8AC3E}">
        <p14:creationId xmlns:p14="http://schemas.microsoft.com/office/powerpoint/2010/main" val="23531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16"/>
                                        </p:tgtEl>
                                        <p:attrNameLst>
                                          <p:attrName>style.opacity</p:attrName>
                                        </p:attrNameLst>
                                      </p:cBhvr>
                                      <p:to>
                                        <p:strVal val="0.25"/>
                                      </p:to>
                                    </p:set>
                                    <p:animEffect filter="image" prLst="opacity: 0.25">
                                      <p:cBhvr rctx="IE">
                                        <p:cTn id="28" dur="indefinite"/>
                                        <p:tgtEl>
                                          <p:spTgt spid="16"/>
                                        </p:tgtEl>
                                      </p:cBhvr>
                                    </p:animEffect>
                                  </p:childTnLst>
                                </p:cTn>
                              </p:par>
                              <p:par>
                                <p:cTn id="29" presetID="9" presetClass="emph" presetSubtype="0" nodeType="withEffect">
                                  <p:stCondLst>
                                    <p:cond delay="0"/>
                                  </p:stCondLst>
                                  <p:childTnLst>
                                    <p:set>
                                      <p:cBhvr>
                                        <p:cTn id="30" dur="indefinite"/>
                                        <p:tgtEl>
                                          <p:spTgt spid="17"/>
                                        </p:tgtEl>
                                        <p:attrNameLst>
                                          <p:attrName>style.opacity</p:attrName>
                                        </p:attrNameLst>
                                      </p:cBhvr>
                                      <p:to>
                                        <p:strVal val="0.25"/>
                                      </p:to>
                                    </p:set>
                                    <p:animEffect filter="image" prLst="opacity: 0.25">
                                      <p:cBhvr rctx="IE">
                                        <p:cTn id="31" dur="indefinite"/>
                                        <p:tgtEl>
                                          <p:spTgt spid="17"/>
                                        </p:tgtEl>
                                      </p:cBhvr>
                                    </p:animEffect>
                                  </p:childTnLst>
                                </p:cTn>
                              </p:par>
                              <p:par>
                                <p:cTn id="32" presetID="9" presetClass="emph" presetSubtype="0" nodeType="withEffect">
                                  <p:stCondLst>
                                    <p:cond delay="0"/>
                                  </p:stCondLst>
                                  <p:childTnLst>
                                    <p:set>
                                      <p:cBhvr>
                                        <p:cTn id="33" dur="indefinite"/>
                                        <p:tgtEl>
                                          <p:spTgt spid="18"/>
                                        </p:tgtEl>
                                        <p:attrNameLst>
                                          <p:attrName>style.opacity</p:attrName>
                                        </p:attrNameLst>
                                      </p:cBhvr>
                                      <p:to>
                                        <p:strVal val="0.25"/>
                                      </p:to>
                                    </p:set>
                                    <p:animEffect filter="image" prLst="opacity: 0.25">
                                      <p:cBhvr rctx="IE">
                                        <p:cTn id="34" dur="indefinite"/>
                                        <p:tgtEl>
                                          <p:spTgt spid="18"/>
                                        </p:tgtEl>
                                      </p:cBhvr>
                                    </p:animEffect>
                                  </p:childTnLst>
                                </p:cTn>
                              </p:par>
                              <p:par>
                                <p:cTn id="35" presetID="9" presetClass="emph" presetSubtype="0" nodeType="withEffect">
                                  <p:stCondLst>
                                    <p:cond delay="0"/>
                                  </p:stCondLst>
                                  <p:childTnLst>
                                    <p:set>
                                      <p:cBhvr>
                                        <p:cTn id="36" dur="indefinite"/>
                                        <p:tgtEl>
                                          <p:spTgt spid="29"/>
                                        </p:tgtEl>
                                        <p:attrNameLst>
                                          <p:attrName>style.opacity</p:attrName>
                                        </p:attrNameLst>
                                      </p:cBhvr>
                                      <p:to>
                                        <p:strVal val="0.25"/>
                                      </p:to>
                                    </p:set>
                                    <p:animEffect filter="image" prLst="opacity: 0.25">
                                      <p:cBhvr rctx="IE">
                                        <p:cTn id="37" dur="indefinite"/>
                                        <p:tgtEl>
                                          <p:spTgt spid="29"/>
                                        </p:tgtEl>
                                      </p:cBhvr>
                                    </p:animEffect>
                                  </p:childTnLst>
                                </p:cTn>
                              </p:par>
                            </p:childTnLst>
                          </p:cTn>
                        </p:par>
                        <p:par>
                          <p:cTn id="38" fill="hold">
                            <p:stCondLst>
                              <p:cond delay="0"/>
                            </p:stCondLst>
                            <p:childTnLst>
                              <p:par>
                                <p:cTn id="39" presetID="26" presetClass="emph" presetSubtype="0" fill="hold" nodeType="afterEffect">
                                  <p:stCondLst>
                                    <p:cond delay="0"/>
                                  </p:stCondLst>
                                  <p:childTnLst>
                                    <p:animEffect transition="out" filter="fade">
                                      <p:cBhvr>
                                        <p:cTn id="40" dur="500" tmFilter="0, 0; .2, .5; .8, .5; 1, 0"/>
                                        <p:tgtEl>
                                          <p:spTgt spid="15"/>
                                        </p:tgtEl>
                                      </p:cBhvr>
                                    </p:animEffect>
                                    <p:animScale>
                                      <p:cBhvr>
                                        <p:cTn id="41" dur="250" autoRev="1" fill="hold"/>
                                        <p:tgtEl>
                                          <p:spTgt spid="15"/>
                                        </p:tgtEl>
                                      </p:cBhvr>
                                      <p:by x="105000" y="105000"/>
                                    </p:animScale>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p:cTn id="48" dur="indefinite"/>
                                        <p:tgtEl>
                                          <p:spTgt spid="15"/>
                                        </p:tgtEl>
                                        <p:attrNameLst>
                                          <p:attrName>style.opacity</p:attrName>
                                        </p:attrNameLst>
                                      </p:cBhvr>
                                      <p:to>
                                        <p:strVal val="0.25"/>
                                      </p:to>
                                    </p:set>
                                    <p:animEffect filter="image" prLst="opacity: 0.25">
                                      <p:cBhvr rctx="IE">
                                        <p:cTn id="49" dur="indefinite"/>
                                        <p:tgtEl>
                                          <p:spTgt spid="15"/>
                                        </p:tgtEl>
                                      </p:cBhvr>
                                    </p:animEffec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9" presetClass="emph" presetSubtype="0" nodeType="afterEffect">
                                  <p:stCondLst>
                                    <p:cond delay="0"/>
                                  </p:stCondLst>
                                  <p:childTnLst>
                                    <p:set>
                                      <p:cBhvr>
                                        <p:cTn id="55" dur="indefinite"/>
                                        <p:tgtEl>
                                          <p:spTgt spid="16"/>
                                        </p:tgtEl>
                                        <p:attrNameLst>
                                          <p:attrName>style.opacity</p:attrName>
                                        </p:attrNameLst>
                                      </p:cBhvr>
                                      <p:to>
                                        <p:strVal val="1"/>
                                      </p:to>
                                    </p:set>
                                    <p:animEffect filter="image" prLst="opacity: 1">
                                      <p:cBhvr rctx="IE">
                                        <p:cTn id="56" dur="indefinite"/>
                                        <p:tgtEl>
                                          <p:spTgt spid="16"/>
                                        </p:tgtEl>
                                      </p:cBhvr>
                                    </p:animEffect>
                                  </p:childTnLst>
                                </p:cTn>
                              </p:par>
                            </p:childTnLst>
                          </p:cTn>
                        </p:par>
                        <p:par>
                          <p:cTn id="57" fill="hold">
                            <p:stCondLst>
                              <p:cond delay="500"/>
                            </p:stCondLst>
                            <p:childTnLst>
                              <p:par>
                                <p:cTn id="58" presetID="26" presetClass="emph" presetSubtype="0" fill="hold" nodeType="after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nodeType="clickEffect">
                                  <p:stCondLst>
                                    <p:cond delay="100"/>
                                  </p:stCondLst>
                                  <p:childTnLst>
                                    <p:set>
                                      <p:cBhvr>
                                        <p:cTn id="67" dur="indefinite"/>
                                        <p:tgtEl>
                                          <p:spTgt spid="16"/>
                                        </p:tgtEl>
                                        <p:attrNameLst>
                                          <p:attrName>style.opacity</p:attrName>
                                        </p:attrNameLst>
                                      </p:cBhvr>
                                      <p:to>
                                        <p:strVal val="0.25"/>
                                      </p:to>
                                    </p:set>
                                    <p:animEffect filter="image" prLst="opacity: 0.25">
                                      <p:cBhvr rctx="IE">
                                        <p:cTn id="68" dur="indefinite"/>
                                        <p:tgtEl>
                                          <p:spTgt spid="16"/>
                                        </p:tgtEl>
                                      </p:cBhvr>
                                    </p:animEffect>
                                  </p:childTnLst>
                                </p:cTn>
                              </p:par>
                              <p:par>
                                <p:cTn id="69" presetID="10" presetClass="exit" presetSubtype="0" fill="hold" nodeType="withEffect">
                                  <p:stCondLst>
                                    <p:cond delay="10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childTnLst>
                          </p:cTn>
                        </p:par>
                        <p:par>
                          <p:cTn id="72" fill="hold">
                            <p:stCondLst>
                              <p:cond delay="600"/>
                            </p:stCondLst>
                            <p:childTnLst>
                              <p:par>
                                <p:cTn id="73" presetID="9" presetClass="emph" presetSubtype="0" nodeType="afterEffect">
                                  <p:stCondLst>
                                    <p:cond delay="0"/>
                                  </p:stCondLst>
                                  <p:childTnLst>
                                    <p:set>
                                      <p:cBhvr>
                                        <p:cTn id="74" dur="indefinite"/>
                                        <p:tgtEl>
                                          <p:spTgt spid="17"/>
                                        </p:tgtEl>
                                        <p:attrNameLst>
                                          <p:attrName>style.opacity</p:attrName>
                                        </p:attrNameLst>
                                      </p:cBhvr>
                                      <p:to>
                                        <p:strVal val="1"/>
                                      </p:to>
                                    </p:set>
                                    <p:animEffect filter="image" prLst="opacity: 1">
                                      <p:cBhvr rctx="IE">
                                        <p:cTn id="75" dur="indefinite"/>
                                        <p:tgtEl>
                                          <p:spTgt spid="17"/>
                                        </p:tgtEl>
                                      </p:cBhvr>
                                    </p:animEffect>
                                  </p:childTnLst>
                                </p:cTn>
                              </p:par>
                            </p:childTnLst>
                          </p:cTn>
                        </p:par>
                        <p:par>
                          <p:cTn id="76" fill="hold">
                            <p:stCondLst>
                              <p:cond delay="600"/>
                            </p:stCondLst>
                            <p:childTnLst>
                              <p:par>
                                <p:cTn id="77" presetID="26" presetClass="emph" presetSubtype="0" fill="hold" nodeType="after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par>
                                <p:cTn id="80" presetID="10" presetClass="entr" presetSubtype="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mph" presetSubtype="0" nodeType="clickEffect">
                                  <p:stCondLst>
                                    <p:cond delay="0"/>
                                  </p:stCondLst>
                                  <p:childTnLst>
                                    <p:set>
                                      <p:cBhvr>
                                        <p:cTn id="86" dur="indefinite"/>
                                        <p:tgtEl>
                                          <p:spTgt spid="17"/>
                                        </p:tgtEl>
                                        <p:attrNameLst>
                                          <p:attrName>style.opacity</p:attrName>
                                        </p:attrNameLst>
                                      </p:cBhvr>
                                      <p:to>
                                        <p:strVal val="0.25"/>
                                      </p:to>
                                    </p:set>
                                    <p:animEffect filter="image" prLst="opacity: 0.25">
                                      <p:cBhvr rctx="IE">
                                        <p:cTn id="87" dur="indefinite"/>
                                        <p:tgtEl>
                                          <p:spTgt spid="17"/>
                                        </p:tgtEl>
                                      </p:cBhvr>
                                    </p:animEffect>
                                  </p:childTnLst>
                                </p:cTn>
                              </p:par>
                              <p:par>
                                <p:cTn id="88" presetID="10" presetClass="exit" presetSubtype="0" fill="hold"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childTnLst>
                          </p:cTn>
                        </p:par>
                        <p:par>
                          <p:cTn id="91" fill="hold">
                            <p:stCondLst>
                              <p:cond delay="500"/>
                            </p:stCondLst>
                            <p:childTnLst>
                              <p:par>
                                <p:cTn id="92" presetID="9" presetClass="emph" presetSubtype="0" nodeType="afterEffect">
                                  <p:stCondLst>
                                    <p:cond delay="0"/>
                                  </p:stCondLst>
                                  <p:childTnLst>
                                    <p:set>
                                      <p:cBhvr>
                                        <p:cTn id="93" dur="indefinite"/>
                                        <p:tgtEl>
                                          <p:spTgt spid="18"/>
                                        </p:tgtEl>
                                        <p:attrNameLst>
                                          <p:attrName>style.opacity</p:attrName>
                                        </p:attrNameLst>
                                      </p:cBhvr>
                                      <p:to>
                                        <p:strVal val="1"/>
                                      </p:to>
                                    </p:set>
                                    <p:animEffect filter="image" prLst="opacity: 1">
                                      <p:cBhvr rctx="IE">
                                        <p:cTn id="94" dur="indefinite"/>
                                        <p:tgtEl>
                                          <p:spTgt spid="18"/>
                                        </p:tgtEl>
                                      </p:cBhvr>
                                    </p:animEffect>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8"/>
                                        </p:tgtEl>
                                      </p:cBhvr>
                                    </p:animEffect>
                                    <p:animScale>
                                      <p:cBhvr>
                                        <p:cTn id="98" dur="250" autoRev="1" fill="hold"/>
                                        <p:tgtEl>
                                          <p:spTgt spid="18"/>
                                        </p:tgtEl>
                                      </p:cBhvr>
                                      <p:by x="105000" y="105000"/>
                                    </p:animScale>
                                  </p:childTnLst>
                                </p:cTn>
                              </p:par>
                              <p:par>
                                <p:cTn id="99" presetID="10" presetClass="entr" presetSubtype="0" fill="hold"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mph" presetSubtype="0" nodeType="clickEffect">
                                  <p:stCondLst>
                                    <p:cond delay="0"/>
                                  </p:stCondLst>
                                  <p:childTnLst>
                                    <p:set>
                                      <p:cBhvr>
                                        <p:cTn id="105" dur="indefinite"/>
                                        <p:tgtEl>
                                          <p:spTgt spid="18"/>
                                        </p:tgtEl>
                                        <p:attrNameLst>
                                          <p:attrName>style.opacity</p:attrName>
                                        </p:attrNameLst>
                                      </p:cBhvr>
                                      <p:to>
                                        <p:strVal val="0.25"/>
                                      </p:to>
                                    </p:set>
                                    <p:animEffect filter="image" prLst="opacity: 0.25">
                                      <p:cBhvr rctx="IE">
                                        <p:cTn id="106" dur="indefinite"/>
                                        <p:tgtEl>
                                          <p:spTgt spid="18"/>
                                        </p:tgtEl>
                                      </p:cBhvr>
                                    </p:animEffect>
                                  </p:childTnLst>
                                </p:cTn>
                              </p:par>
                              <p:par>
                                <p:cTn id="107" presetID="10" presetClass="exit" presetSubtype="0" fill="hold" nodeType="withEffect">
                                  <p:stCondLst>
                                    <p:cond delay="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childTnLst>
                          </p:cTn>
                        </p:par>
                        <p:par>
                          <p:cTn id="110" fill="hold">
                            <p:stCondLst>
                              <p:cond delay="500"/>
                            </p:stCondLst>
                            <p:childTnLst>
                              <p:par>
                                <p:cTn id="111" presetID="9" presetClass="emph" presetSubtype="0" nodeType="afterEffect">
                                  <p:stCondLst>
                                    <p:cond delay="0"/>
                                  </p:stCondLst>
                                  <p:childTnLst>
                                    <p:set>
                                      <p:cBhvr>
                                        <p:cTn id="112" dur="indefinite"/>
                                        <p:tgtEl>
                                          <p:spTgt spid="29"/>
                                        </p:tgtEl>
                                        <p:attrNameLst>
                                          <p:attrName>style.opacity</p:attrName>
                                        </p:attrNameLst>
                                      </p:cBhvr>
                                      <p:to>
                                        <p:strVal val="1"/>
                                      </p:to>
                                    </p:set>
                                    <p:animEffect filter="image" prLst="opacity: 1">
                                      <p:cBhvr rctx="IE">
                                        <p:cTn id="113" dur="indefinite"/>
                                        <p:tgtEl>
                                          <p:spTgt spid="29"/>
                                        </p:tgtEl>
                                      </p:cBhvr>
                                    </p:animEffect>
                                  </p:childTnLst>
                                </p:cTn>
                              </p:par>
                            </p:childTnLst>
                          </p:cTn>
                        </p:par>
                        <p:par>
                          <p:cTn id="114" fill="hold">
                            <p:stCondLst>
                              <p:cond delay="500"/>
                            </p:stCondLst>
                            <p:childTnLst>
                              <p:par>
                                <p:cTn id="115" presetID="26" presetClass="emph" presetSubtype="0" fill="hold" nodeType="afterEffect">
                                  <p:stCondLst>
                                    <p:cond delay="0"/>
                                  </p:stCondLst>
                                  <p:childTnLst>
                                    <p:animEffect transition="out" filter="fade">
                                      <p:cBhvr>
                                        <p:cTn id="116" dur="500" tmFilter="0, 0; .2, .5; .8, .5; 1, 0"/>
                                        <p:tgtEl>
                                          <p:spTgt spid="29"/>
                                        </p:tgtEl>
                                      </p:cBhvr>
                                    </p:animEffect>
                                    <p:animScale>
                                      <p:cBhvr>
                                        <p:cTn id="117" dur="250" autoRev="1" fill="hold"/>
                                        <p:tgtEl>
                                          <p:spTgt spid="29"/>
                                        </p:tgtEl>
                                      </p:cBhvr>
                                      <p:by x="105000" y="105000"/>
                                    </p:animScale>
                                  </p:childTnLst>
                                </p:cTn>
                              </p:par>
                              <p:par>
                                <p:cTn id="118" presetID="10" presetClass="entr" presetSubtype="0" fill="hold"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2"/>
                                        </p:tgtEl>
                                        <p:attrNameLst>
                                          <p:attrName>style.visibility</p:attrName>
                                        </p:attrNameLst>
                                      </p:cBhvr>
                                      <p:to>
                                        <p:strVal val="visible"/>
                                      </p:to>
                                    </p:set>
                                  </p:childTnLst>
                                </p:cTn>
                              </p:par>
                              <p:par>
                                <p:cTn id="131" presetID="9" presetClass="emph" presetSubtype="0" nodeType="withEffect">
                                  <p:stCondLst>
                                    <p:cond delay="0"/>
                                  </p:stCondLst>
                                  <p:childTnLst>
                                    <p:set>
                                      <p:cBhvr>
                                        <p:cTn id="132" dur="indefinite"/>
                                        <p:tgtEl>
                                          <p:spTgt spid="15"/>
                                        </p:tgtEl>
                                        <p:attrNameLst>
                                          <p:attrName>style.opacity</p:attrName>
                                        </p:attrNameLst>
                                      </p:cBhvr>
                                      <p:to>
                                        <p:strVal val="1"/>
                                      </p:to>
                                    </p:set>
                                    <p:animEffect filter="image" prLst="opacity: 1">
                                      <p:cBhvr rctx="IE">
                                        <p:cTn id="133" dur="indefinite"/>
                                        <p:tgtEl>
                                          <p:spTgt spid="15"/>
                                        </p:tgtEl>
                                      </p:cBhvr>
                                    </p:animEffect>
                                  </p:childTnLst>
                                </p:cTn>
                              </p:par>
                              <p:par>
                                <p:cTn id="134" presetID="9" presetClass="emph" presetSubtype="0" nodeType="withEffect">
                                  <p:stCondLst>
                                    <p:cond delay="0"/>
                                  </p:stCondLst>
                                  <p:childTnLst>
                                    <p:set>
                                      <p:cBhvr>
                                        <p:cTn id="135" dur="indefinite"/>
                                        <p:tgtEl>
                                          <p:spTgt spid="16"/>
                                        </p:tgtEl>
                                        <p:attrNameLst>
                                          <p:attrName>style.opacity</p:attrName>
                                        </p:attrNameLst>
                                      </p:cBhvr>
                                      <p:to>
                                        <p:strVal val="1"/>
                                      </p:to>
                                    </p:set>
                                    <p:animEffect filter="image" prLst="opacity: 1">
                                      <p:cBhvr rctx="IE">
                                        <p:cTn id="136" dur="indefinite"/>
                                        <p:tgtEl>
                                          <p:spTgt spid="16"/>
                                        </p:tgtEl>
                                      </p:cBhvr>
                                    </p:animEffect>
                                  </p:childTnLst>
                                </p:cTn>
                              </p:par>
                              <p:par>
                                <p:cTn id="137" presetID="9" presetClass="emph" presetSubtype="0" nodeType="withEffect">
                                  <p:stCondLst>
                                    <p:cond delay="0"/>
                                  </p:stCondLst>
                                  <p:childTnLst>
                                    <p:set>
                                      <p:cBhvr>
                                        <p:cTn id="138" dur="indefinite"/>
                                        <p:tgtEl>
                                          <p:spTgt spid="17"/>
                                        </p:tgtEl>
                                        <p:attrNameLst>
                                          <p:attrName>style.opacity</p:attrName>
                                        </p:attrNameLst>
                                      </p:cBhvr>
                                      <p:to>
                                        <p:strVal val="1"/>
                                      </p:to>
                                    </p:set>
                                    <p:animEffect filter="image" prLst="opacity: 1">
                                      <p:cBhvr rctx="IE">
                                        <p:cTn id="139" dur="indefinite"/>
                                        <p:tgtEl>
                                          <p:spTgt spid="17"/>
                                        </p:tgtEl>
                                      </p:cBhvr>
                                    </p:animEffect>
                                  </p:childTnLst>
                                </p:cTn>
                              </p:par>
                              <p:par>
                                <p:cTn id="140" presetID="9" presetClass="emph" presetSubtype="0" nodeType="withEffect">
                                  <p:stCondLst>
                                    <p:cond delay="0"/>
                                  </p:stCondLst>
                                  <p:childTnLst>
                                    <p:set>
                                      <p:cBhvr>
                                        <p:cTn id="141" dur="indefinite"/>
                                        <p:tgtEl>
                                          <p:spTgt spid="18"/>
                                        </p:tgtEl>
                                        <p:attrNameLst>
                                          <p:attrName>style.opacity</p:attrName>
                                        </p:attrNameLst>
                                      </p:cBhvr>
                                      <p:to>
                                        <p:strVal val="1"/>
                                      </p:to>
                                    </p:set>
                                    <p:animEffect filter="image" prLst="opacity: 1">
                                      <p:cBhvr rctx="IE">
                                        <p:cTn id="142"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EB03-BA0E-4FA9-BDBA-54CF27F3AE76}"/>
              </a:ext>
            </a:extLst>
          </p:cNvPr>
          <p:cNvSpPr>
            <a:spLocks noGrp="1"/>
          </p:cNvSpPr>
          <p:nvPr>
            <p:ph type="title"/>
          </p:nvPr>
        </p:nvSpPr>
        <p:spPr>
          <a:xfrm>
            <a:off x="302217" y="-22957"/>
            <a:ext cx="6926173" cy="857250"/>
          </a:xfrm>
        </p:spPr>
        <p:txBody>
          <a:bodyPr>
            <a:noAutofit/>
          </a:bodyPr>
          <a:lstStyle/>
          <a:p>
            <a:pPr algn="l"/>
            <a:r>
              <a:rPr lang="en-US" sz="2400" dirty="0"/>
              <a:t>CTTC Venture Studio - Institutional Services</a:t>
            </a:r>
          </a:p>
        </p:txBody>
      </p:sp>
      <p:sp>
        <p:nvSpPr>
          <p:cNvPr id="97" name="Freeform 64">
            <a:extLst>
              <a:ext uri="{FF2B5EF4-FFF2-40B4-BE49-F238E27FC236}">
                <a16:creationId xmlns:a16="http://schemas.microsoft.com/office/drawing/2014/main" id="{2792402F-FF73-49D8-9998-815FB45A350F}"/>
              </a:ext>
            </a:extLst>
          </p:cNvPr>
          <p:cNvSpPr>
            <a:spLocks noEditPoints="1"/>
          </p:cNvSpPr>
          <p:nvPr/>
        </p:nvSpPr>
        <p:spPr bwMode="auto">
          <a:xfrm>
            <a:off x="2794000" y="127000"/>
            <a:ext cx="3770313" cy="3300413"/>
          </a:xfrm>
          <a:custGeom>
            <a:avLst/>
            <a:gdLst>
              <a:gd name="T0" fmla="*/ 2147483646 w 889"/>
              <a:gd name="T1" fmla="*/ 2147483646 h 778"/>
              <a:gd name="T2" fmla="*/ 2147483646 w 889"/>
              <a:gd name="T3" fmla="*/ 2147483646 h 778"/>
              <a:gd name="T4" fmla="*/ 2147483646 w 889"/>
              <a:gd name="T5" fmla="*/ 2147483646 h 778"/>
              <a:gd name="T6" fmla="*/ 2147483646 w 889"/>
              <a:gd name="T7" fmla="*/ 2147483646 h 778"/>
              <a:gd name="T8" fmla="*/ 2147483646 w 889"/>
              <a:gd name="T9" fmla="*/ 0 h 778"/>
              <a:gd name="T10" fmla="*/ 0 w 889"/>
              <a:gd name="T11" fmla="*/ 2147483646 h 778"/>
              <a:gd name="T12" fmla="*/ 0 w 889"/>
              <a:gd name="T13" fmla="*/ 2147483646 h 778"/>
              <a:gd name="T14" fmla="*/ 2147483646 w 889"/>
              <a:gd name="T15" fmla="*/ 0 h 778"/>
              <a:gd name="T16" fmla="*/ 2147483646 w 889"/>
              <a:gd name="T17" fmla="*/ 0 h 7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9" h="778">
                <a:moveTo>
                  <a:pt x="889" y="219"/>
                </a:moveTo>
                <a:cubicBezTo>
                  <a:pt x="888" y="221"/>
                  <a:pt x="888" y="221"/>
                  <a:pt x="888" y="221"/>
                </a:cubicBezTo>
                <a:cubicBezTo>
                  <a:pt x="888" y="221"/>
                  <a:pt x="888" y="221"/>
                  <a:pt x="888" y="221"/>
                </a:cubicBezTo>
                <a:cubicBezTo>
                  <a:pt x="889" y="219"/>
                  <a:pt x="889" y="219"/>
                  <a:pt x="889" y="219"/>
                </a:cubicBezTo>
                <a:moveTo>
                  <a:pt x="764" y="0"/>
                </a:moveTo>
                <a:cubicBezTo>
                  <a:pt x="342" y="7"/>
                  <a:pt x="0" y="354"/>
                  <a:pt x="0" y="778"/>
                </a:cubicBezTo>
                <a:cubicBezTo>
                  <a:pt x="0" y="778"/>
                  <a:pt x="0" y="778"/>
                  <a:pt x="0" y="778"/>
                </a:cubicBezTo>
                <a:cubicBezTo>
                  <a:pt x="0" y="354"/>
                  <a:pt x="342" y="7"/>
                  <a:pt x="764" y="0"/>
                </a:cubicBezTo>
                <a:cubicBezTo>
                  <a:pt x="764" y="0"/>
                  <a:pt x="764" y="0"/>
                  <a:pt x="76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0" name="Group 19">
            <a:extLst>
              <a:ext uri="{FF2B5EF4-FFF2-40B4-BE49-F238E27FC236}">
                <a16:creationId xmlns:a16="http://schemas.microsoft.com/office/drawing/2014/main" id="{A36517ED-A08B-D9EF-D256-264548ABB331}"/>
              </a:ext>
            </a:extLst>
          </p:cNvPr>
          <p:cNvGrpSpPr/>
          <p:nvPr/>
        </p:nvGrpSpPr>
        <p:grpSpPr>
          <a:xfrm>
            <a:off x="3315212" y="2515648"/>
            <a:ext cx="2386687" cy="875061"/>
            <a:chOff x="3315212" y="2515648"/>
            <a:chExt cx="2386687" cy="875061"/>
          </a:xfrm>
        </p:grpSpPr>
        <p:sp>
          <p:nvSpPr>
            <p:cNvPr id="98" name="TextBox 1">
              <a:extLst>
                <a:ext uri="{FF2B5EF4-FFF2-40B4-BE49-F238E27FC236}">
                  <a16:creationId xmlns:a16="http://schemas.microsoft.com/office/drawing/2014/main" id="{8C7B501A-AC83-46B1-9531-03B792F88797}"/>
                </a:ext>
              </a:extLst>
            </p:cNvPr>
            <p:cNvSpPr txBox="1">
              <a:spLocks noChangeArrowheads="1"/>
            </p:cNvSpPr>
            <p:nvPr/>
          </p:nvSpPr>
          <p:spPr bwMode="auto">
            <a:xfrm>
              <a:off x="3315212" y="2515648"/>
              <a:ext cx="23866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ru-RU" sz="3000" b="1">
                  <a:solidFill>
                    <a:schemeClr val="tx1">
                      <a:lumMod val="65000"/>
                      <a:lumOff val="35000"/>
                    </a:schemeClr>
                  </a:solidFill>
                  <a:latin typeface="PT Sans" panose="020B0503020203020204" pitchFamily="34" charset="-52"/>
                </a:rPr>
                <a:t>Institutional</a:t>
              </a:r>
              <a:endParaRPr lang="ru-RU" altLang="ru-RU" sz="3000" b="1">
                <a:solidFill>
                  <a:schemeClr val="tx1">
                    <a:lumMod val="65000"/>
                    <a:lumOff val="35000"/>
                  </a:schemeClr>
                </a:solidFill>
                <a:latin typeface="PT Sans" panose="020B0503020203020204" pitchFamily="34" charset="-52"/>
              </a:endParaRPr>
            </a:p>
          </p:txBody>
        </p:sp>
        <p:sp>
          <p:nvSpPr>
            <p:cNvPr id="99" name="TextBox 33">
              <a:extLst>
                <a:ext uri="{FF2B5EF4-FFF2-40B4-BE49-F238E27FC236}">
                  <a16:creationId xmlns:a16="http://schemas.microsoft.com/office/drawing/2014/main" id="{5C77B84F-5FA7-4262-84D3-26EB2478B2AE}"/>
                </a:ext>
              </a:extLst>
            </p:cNvPr>
            <p:cNvSpPr txBox="1">
              <a:spLocks noChangeArrowheads="1"/>
            </p:cNvSpPr>
            <p:nvPr/>
          </p:nvSpPr>
          <p:spPr bwMode="auto">
            <a:xfrm>
              <a:off x="3500507" y="2928746"/>
              <a:ext cx="193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ru-RU" sz="2300" b="1">
                  <a:solidFill>
                    <a:schemeClr val="tx1">
                      <a:lumMod val="65000"/>
                      <a:lumOff val="35000"/>
                    </a:schemeClr>
                  </a:solidFill>
                  <a:latin typeface="PT Sans" panose="020B0503020203020204" pitchFamily="34" charset="-52"/>
                </a:rPr>
                <a:t>Services</a:t>
              </a:r>
              <a:endParaRPr lang="ru-RU" altLang="ru-RU" sz="2300" b="1">
                <a:solidFill>
                  <a:schemeClr val="tx1">
                    <a:lumMod val="65000"/>
                    <a:lumOff val="35000"/>
                  </a:schemeClr>
                </a:solidFill>
                <a:latin typeface="PT Sans" panose="020B0503020203020204" pitchFamily="34" charset="-52"/>
              </a:endParaRPr>
            </a:p>
          </p:txBody>
        </p:sp>
      </p:grpSp>
      <p:grpSp>
        <p:nvGrpSpPr>
          <p:cNvPr id="9" name="Group 8">
            <a:extLst>
              <a:ext uri="{FF2B5EF4-FFF2-40B4-BE49-F238E27FC236}">
                <a16:creationId xmlns:a16="http://schemas.microsoft.com/office/drawing/2014/main" id="{E76ECFBA-D6EC-E351-7F06-CD16C3423A76}"/>
              </a:ext>
            </a:extLst>
          </p:cNvPr>
          <p:cNvGrpSpPr/>
          <p:nvPr/>
        </p:nvGrpSpPr>
        <p:grpSpPr>
          <a:xfrm>
            <a:off x="2747817" y="1030548"/>
            <a:ext cx="1565135" cy="1565135"/>
            <a:chOff x="2747817" y="1030548"/>
            <a:chExt cx="1565135" cy="1565135"/>
          </a:xfrm>
        </p:grpSpPr>
        <p:grpSp>
          <p:nvGrpSpPr>
            <p:cNvPr id="4" name="Group 3">
              <a:extLst>
                <a:ext uri="{FF2B5EF4-FFF2-40B4-BE49-F238E27FC236}">
                  <a16:creationId xmlns:a16="http://schemas.microsoft.com/office/drawing/2014/main" id="{7659581A-9DD8-4182-9441-1EBC84298867}"/>
                </a:ext>
              </a:extLst>
            </p:cNvPr>
            <p:cNvGrpSpPr/>
            <p:nvPr/>
          </p:nvGrpSpPr>
          <p:grpSpPr>
            <a:xfrm>
              <a:off x="2747817" y="1030548"/>
              <a:ext cx="1565135" cy="1565135"/>
              <a:chOff x="3067050" y="403225"/>
              <a:chExt cx="2446338" cy="2446338"/>
            </a:xfrm>
          </p:grpSpPr>
          <p:sp>
            <p:nvSpPr>
              <p:cNvPr id="104" name="Freeform 14">
                <a:extLst>
                  <a:ext uri="{FF2B5EF4-FFF2-40B4-BE49-F238E27FC236}">
                    <a16:creationId xmlns:a16="http://schemas.microsoft.com/office/drawing/2014/main" id="{B577967D-6D83-4D5B-9EED-2ED94E010803}"/>
                  </a:ext>
                </a:extLst>
              </p:cNvPr>
              <p:cNvSpPr>
                <a:spLocks/>
              </p:cNvSpPr>
              <p:nvPr/>
            </p:nvSpPr>
            <p:spPr bwMode="auto">
              <a:xfrm>
                <a:off x="4210049" y="1546224"/>
                <a:ext cx="1303339" cy="1303339"/>
              </a:xfrm>
              <a:custGeom>
                <a:avLst/>
                <a:gdLst>
                  <a:gd name="T0" fmla="*/ 2147483646 w 170"/>
                  <a:gd name="T1" fmla="*/ 646562982 h 170"/>
                  <a:gd name="T2" fmla="*/ 2147483646 w 170"/>
                  <a:gd name="T3" fmla="*/ 0 h 170"/>
                  <a:gd name="T4" fmla="*/ 0 w 170"/>
                  <a:gd name="T5" fmla="*/ 0 h 170"/>
                  <a:gd name="T6" fmla="*/ 0 w 170"/>
                  <a:gd name="T7" fmla="*/ 2147483646 h 170"/>
                  <a:gd name="T8" fmla="*/ 646562982 w 170"/>
                  <a:gd name="T9" fmla="*/ 2147483646 h 170"/>
                  <a:gd name="T10" fmla="*/ 2147483646 w 170"/>
                  <a:gd name="T11" fmla="*/ 646562982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0" h="170">
                    <a:moveTo>
                      <a:pt x="170" y="11"/>
                    </a:moveTo>
                    <a:cubicBezTo>
                      <a:pt x="170" y="7"/>
                      <a:pt x="170" y="4"/>
                      <a:pt x="170" y="0"/>
                    </a:cubicBezTo>
                    <a:cubicBezTo>
                      <a:pt x="0" y="0"/>
                      <a:pt x="0" y="0"/>
                      <a:pt x="0" y="0"/>
                    </a:cubicBezTo>
                    <a:cubicBezTo>
                      <a:pt x="0" y="170"/>
                      <a:pt x="0" y="170"/>
                      <a:pt x="0" y="170"/>
                    </a:cubicBezTo>
                    <a:cubicBezTo>
                      <a:pt x="4" y="170"/>
                      <a:pt x="7" y="170"/>
                      <a:pt x="11" y="170"/>
                    </a:cubicBezTo>
                    <a:cubicBezTo>
                      <a:pt x="99" y="170"/>
                      <a:pt x="170" y="99"/>
                      <a:pt x="170" y="11"/>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15">
                <a:extLst>
                  <a:ext uri="{FF2B5EF4-FFF2-40B4-BE49-F238E27FC236}">
                    <a16:creationId xmlns:a16="http://schemas.microsoft.com/office/drawing/2014/main" id="{2A45B5B4-4D66-4049-AC8A-2FDD03D7C75F}"/>
                  </a:ext>
                </a:extLst>
              </p:cNvPr>
              <p:cNvSpPr>
                <a:spLocks/>
              </p:cNvSpPr>
              <p:nvPr/>
            </p:nvSpPr>
            <p:spPr bwMode="auto">
              <a:xfrm>
                <a:off x="3067050" y="763589"/>
                <a:ext cx="1142999" cy="2085974"/>
              </a:xfrm>
              <a:custGeom>
                <a:avLst/>
                <a:gdLst>
                  <a:gd name="T0" fmla="*/ 0 w 149"/>
                  <a:gd name="T1" fmla="*/ 2147483646 h 272"/>
                  <a:gd name="T2" fmla="*/ 2147483646 w 149"/>
                  <a:gd name="T3" fmla="*/ 2147483646 h 272"/>
                  <a:gd name="T4" fmla="*/ 2147483646 w 149"/>
                  <a:gd name="T5" fmla="*/ 2147483646 h 272"/>
                  <a:gd name="T6" fmla="*/ 2147483646 w 149"/>
                  <a:gd name="T7" fmla="*/ 0 h 272"/>
                  <a:gd name="T8" fmla="*/ 0 w 149"/>
                  <a:gd name="T9" fmla="*/ 2147483646 h 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72">
                    <a:moveTo>
                      <a:pt x="0" y="113"/>
                    </a:moveTo>
                    <a:cubicBezTo>
                      <a:pt x="0" y="197"/>
                      <a:pt x="66" y="266"/>
                      <a:pt x="149" y="272"/>
                    </a:cubicBezTo>
                    <a:cubicBezTo>
                      <a:pt x="149" y="102"/>
                      <a:pt x="149" y="102"/>
                      <a:pt x="149" y="102"/>
                    </a:cubicBezTo>
                    <a:cubicBezTo>
                      <a:pt x="47" y="0"/>
                      <a:pt x="47" y="0"/>
                      <a:pt x="47" y="0"/>
                    </a:cubicBezTo>
                    <a:cubicBezTo>
                      <a:pt x="18" y="29"/>
                      <a:pt x="0" y="68"/>
                      <a:pt x="0" y="113"/>
                    </a:cubicBezTo>
                    <a:close/>
                  </a:path>
                </a:pathLst>
              </a:custGeom>
              <a:solidFill>
                <a:srgbClr val="647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16">
                <a:extLst>
                  <a:ext uri="{FF2B5EF4-FFF2-40B4-BE49-F238E27FC236}">
                    <a16:creationId xmlns:a16="http://schemas.microsoft.com/office/drawing/2014/main" id="{86745B33-38DE-4CE7-AAFE-D23240586903}"/>
                  </a:ext>
                </a:extLst>
              </p:cNvPr>
              <p:cNvSpPr>
                <a:spLocks/>
              </p:cNvSpPr>
              <p:nvPr/>
            </p:nvSpPr>
            <p:spPr bwMode="auto">
              <a:xfrm>
                <a:off x="3427414" y="403225"/>
                <a:ext cx="2085974" cy="1142999"/>
              </a:xfrm>
              <a:custGeom>
                <a:avLst/>
                <a:gdLst>
                  <a:gd name="T0" fmla="*/ 2147483646 w 272"/>
                  <a:gd name="T1" fmla="*/ 0 h 149"/>
                  <a:gd name="T2" fmla="*/ 0 w 272"/>
                  <a:gd name="T3" fmla="*/ 2147483646 h 149"/>
                  <a:gd name="T4" fmla="*/ 2147483646 w 272"/>
                  <a:gd name="T5" fmla="*/ 2147483646 h 149"/>
                  <a:gd name="T6" fmla="*/ 2147483646 w 272"/>
                  <a:gd name="T7" fmla="*/ 2147483646 h 149"/>
                  <a:gd name="T8" fmla="*/ 2147483646 w 272"/>
                  <a:gd name="T9" fmla="*/ 0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149">
                    <a:moveTo>
                      <a:pt x="113" y="0"/>
                    </a:moveTo>
                    <a:cubicBezTo>
                      <a:pt x="68" y="0"/>
                      <a:pt x="29" y="18"/>
                      <a:pt x="0" y="47"/>
                    </a:cubicBezTo>
                    <a:cubicBezTo>
                      <a:pt x="102" y="149"/>
                      <a:pt x="102" y="149"/>
                      <a:pt x="102" y="149"/>
                    </a:cubicBezTo>
                    <a:cubicBezTo>
                      <a:pt x="272" y="149"/>
                      <a:pt x="272" y="149"/>
                      <a:pt x="272" y="149"/>
                    </a:cubicBezTo>
                    <a:cubicBezTo>
                      <a:pt x="266" y="66"/>
                      <a:pt x="197" y="0"/>
                      <a:pt x="113"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4" name="Freeform 24">
              <a:extLst>
                <a:ext uri="{FF2B5EF4-FFF2-40B4-BE49-F238E27FC236}">
                  <a16:creationId xmlns:a16="http://schemas.microsoft.com/office/drawing/2014/main" id="{A0B969FE-C11B-4825-ADF3-F365E3069C81}"/>
                </a:ext>
              </a:extLst>
            </p:cNvPr>
            <p:cNvSpPr>
              <a:spLocks noEditPoints="1"/>
            </p:cNvSpPr>
            <p:nvPr/>
          </p:nvSpPr>
          <p:spPr bwMode="auto">
            <a:xfrm>
              <a:off x="3683618" y="1947042"/>
              <a:ext cx="413540" cy="275396"/>
            </a:xfrm>
            <a:custGeom>
              <a:avLst/>
              <a:gdLst>
                <a:gd name="T0" fmla="*/ 2147483646 w 96"/>
                <a:gd name="T1" fmla="*/ 1938648212 h 64"/>
                <a:gd name="T2" fmla="*/ 2060577117 w 96"/>
                <a:gd name="T3" fmla="*/ 881203733 h 64"/>
                <a:gd name="T4" fmla="*/ 1883954248 w 96"/>
                <a:gd name="T5" fmla="*/ 587471710 h 64"/>
                <a:gd name="T6" fmla="*/ 2147483646 w 96"/>
                <a:gd name="T7" fmla="*/ 352481493 h 64"/>
                <a:gd name="T8" fmla="*/ 2147483646 w 96"/>
                <a:gd name="T9" fmla="*/ 58749470 h 64"/>
                <a:gd name="T10" fmla="*/ 2147483646 w 96"/>
                <a:gd name="T11" fmla="*/ 1644908525 h 64"/>
                <a:gd name="T12" fmla="*/ 2147483646 w 96"/>
                <a:gd name="T13" fmla="*/ 1527417248 h 64"/>
                <a:gd name="T14" fmla="*/ 2147483646 w 96"/>
                <a:gd name="T15" fmla="*/ 0 h 64"/>
                <a:gd name="T16" fmla="*/ 117748579 w 96"/>
                <a:gd name="T17" fmla="*/ 1997390018 h 64"/>
                <a:gd name="T18" fmla="*/ 647609513 w 96"/>
                <a:gd name="T19" fmla="*/ 352481493 h 64"/>
                <a:gd name="T20" fmla="*/ 235497158 w 96"/>
                <a:gd name="T21" fmla="*/ 176240747 h 64"/>
                <a:gd name="T22" fmla="*/ 0 w 96"/>
                <a:gd name="T23" fmla="*/ 1879898741 h 64"/>
                <a:gd name="T24" fmla="*/ 1942828538 w 96"/>
                <a:gd name="T25" fmla="*/ 2147483646 h 64"/>
                <a:gd name="T26" fmla="*/ 1707339052 w 96"/>
                <a:gd name="T27" fmla="*/ 2147483646 h 64"/>
                <a:gd name="T28" fmla="*/ 2060577117 w 96"/>
                <a:gd name="T29" fmla="*/ 2147483646 h 64"/>
                <a:gd name="T30" fmla="*/ 2147483646 w 96"/>
                <a:gd name="T31" fmla="*/ 2147483646 h 64"/>
                <a:gd name="T32" fmla="*/ 1295219025 w 96"/>
                <a:gd name="T33" fmla="*/ 2147483646 h 64"/>
                <a:gd name="T34" fmla="*/ 1766213342 w 96"/>
                <a:gd name="T35" fmla="*/ 2147483646 h 64"/>
                <a:gd name="T36" fmla="*/ 1354093315 w 96"/>
                <a:gd name="T37" fmla="*/ 2147483646 h 64"/>
                <a:gd name="T38" fmla="*/ 824232381 w 96"/>
                <a:gd name="T39" fmla="*/ 2147483646 h 64"/>
                <a:gd name="T40" fmla="*/ 1118596156 w 96"/>
                <a:gd name="T41" fmla="*/ 2147483646 h 64"/>
                <a:gd name="T42" fmla="*/ 1412967604 w 96"/>
                <a:gd name="T43" fmla="*/ 2147483646 h 64"/>
                <a:gd name="T44" fmla="*/ 941980960 w 96"/>
                <a:gd name="T45" fmla="*/ 2147483646 h 64"/>
                <a:gd name="T46" fmla="*/ 765358092 w 96"/>
                <a:gd name="T47" fmla="*/ 2147483646 h 64"/>
                <a:gd name="T48" fmla="*/ 706483802 w 96"/>
                <a:gd name="T49" fmla="*/ 1997390018 h 64"/>
                <a:gd name="T50" fmla="*/ 588735223 w 96"/>
                <a:gd name="T51" fmla="*/ 2147483646 h 64"/>
                <a:gd name="T52" fmla="*/ 470986644 w 96"/>
                <a:gd name="T53" fmla="*/ 2147483646 h 64"/>
                <a:gd name="T54" fmla="*/ 2147483646 w 96"/>
                <a:gd name="T55" fmla="*/ 2147483646 h 64"/>
                <a:gd name="T56" fmla="*/ 2147483646 w 96"/>
                <a:gd name="T57" fmla="*/ 822454262 h 64"/>
                <a:gd name="T58" fmla="*/ 2060577117 w 96"/>
                <a:gd name="T59" fmla="*/ 1057444479 h 64"/>
                <a:gd name="T60" fmla="*/ 1825079958 w 96"/>
                <a:gd name="T61" fmla="*/ 469972769 h 64"/>
                <a:gd name="T62" fmla="*/ 883106671 w 96"/>
                <a:gd name="T63" fmla="*/ 1821149271 h 64"/>
                <a:gd name="T64" fmla="*/ 1471841894 w 96"/>
                <a:gd name="T65" fmla="*/ 2147483646 h 64"/>
                <a:gd name="T66" fmla="*/ 2001702827 w 96"/>
                <a:gd name="T67" fmla="*/ 2147483646 h 64"/>
                <a:gd name="T68" fmla="*/ 2147483646 w 96"/>
                <a:gd name="T69" fmla="*/ 2147483646 h 64"/>
                <a:gd name="T70" fmla="*/ 2147483646 w 96"/>
                <a:gd name="T71" fmla="*/ 2147483646 h 64"/>
                <a:gd name="T72" fmla="*/ 2147483646 w 96"/>
                <a:gd name="T73" fmla="*/ 2147483646 h 64"/>
                <a:gd name="T74" fmla="*/ 2147483646 w 96"/>
                <a:gd name="T75" fmla="*/ 2147483646 h 64"/>
                <a:gd name="T76" fmla="*/ 2147483646 w 96"/>
                <a:gd name="T77" fmla="*/ 2147483646 h 64"/>
                <a:gd name="T78" fmla="*/ 2147483646 w 96"/>
                <a:gd name="T79" fmla="*/ 2147483646 h 64"/>
                <a:gd name="T80" fmla="*/ 2147483646 w 96"/>
                <a:gd name="T81" fmla="*/ 2147483646 h 64"/>
                <a:gd name="T82" fmla="*/ 2147483646 w 96"/>
                <a:gd name="T83" fmla="*/ 2147483646 h 64"/>
                <a:gd name="T84" fmla="*/ 2147483646 w 96"/>
                <a:gd name="T85" fmla="*/ 2147483646 h 64"/>
                <a:gd name="T86" fmla="*/ 2147483646 w 96"/>
                <a:gd name="T87" fmla="*/ 2147483646 h 64"/>
                <a:gd name="T88" fmla="*/ 2147483646 w 96"/>
                <a:gd name="T89" fmla="*/ 1997390018 h 64"/>
                <a:gd name="T90" fmla="*/ 2147483646 w 96"/>
                <a:gd name="T91" fmla="*/ 2147483646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6" h="64">
                  <a:moveTo>
                    <a:pt x="76" y="6"/>
                  </a:moveTo>
                  <a:cubicBezTo>
                    <a:pt x="85" y="28"/>
                    <a:pt x="85" y="28"/>
                    <a:pt x="85" y="28"/>
                  </a:cubicBezTo>
                  <a:cubicBezTo>
                    <a:pt x="74" y="33"/>
                    <a:pt x="74" y="33"/>
                    <a:pt x="74" y="33"/>
                  </a:cubicBezTo>
                  <a:cubicBezTo>
                    <a:pt x="68" y="28"/>
                    <a:pt x="50" y="12"/>
                    <a:pt x="48" y="12"/>
                  </a:cubicBezTo>
                  <a:cubicBezTo>
                    <a:pt x="47" y="12"/>
                    <a:pt x="42" y="14"/>
                    <a:pt x="41" y="14"/>
                  </a:cubicBezTo>
                  <a:cubicBezTo>
                    <a:pt x="41" y="14"/>
                    <a:pt x="38" y="15"/>
                    <a:pt x="35" y="15"/>
                  </a:cubicBezTo>
                  <a:cubicBezTo>
                    <a:pt x="33" y="15"/>
                    <a:pt x="32" y="15"/>
                    <a:pt x="31" y="15"/>
                  </a:cubicBezTo>
                  <a:cubicBezTo>
                    <a:pt x="31" y="14"/>
                    <a:pt x="30" y="14"/>
                    <a:pt x="30" y="13"/>
                  </a:cubicBezTo>
                  <a:cubicBezTo>
                    <a:pt x="30" y="12"/>
                    <a:pt x="32" y="11"/>
                    <a:pt x="32" y="10"/>
                  </a:cubicBezTo>
                  <a:cubicBezTo>
                    <a:pt x="37" y="8"/>
                    <a:pt x="50" y="3"/>
                    <a:pt x="51" y="3"/>
                  </a:cubicBezTo>
                  <a:cubicBezTo>
                    <a:pt x="51" y="3"/>
                    <a:pt x="51" y="3"/>
                    <a:pt x="51" y="3"/>
                  </a:cubicBezTo>
                  <a:cubicBezTo>
                    <a:pt x="54" y="3"/>
                    <a:pt x="74" y="6"/>
                    <a:pt x="76" y="6"/>
                  </a:cubicBezTo>
                  <a:close/>
                  <a:moveTo>
                    <a:pt x="84" y="0"/>
                  </a:moveTo>
                  <a:cubicBezTo>
                    <a:pt x="84" y="0"/>
                    <a:pt x="83" y="0"/>
                    <a:pt x="83" y="0"/>
                  </a:cubicBezTo>
                  <a:cubicBezTo>
                    <a:pt x="79" y="1"/>
                    <a:pt x="79" y="1"/>
                    <a:pt x="79" y="1"/>
                  </a:cubicBezTo>
                  <a:cubicBezTo>
                    <a:pt x="79" y="1"/>
                    <a:pt x="78" y="2"/>
                    <a:pt x="78" y="3"/>
                  </a:cubicBezTo>
                  <a:cubicBezTo>
                    <a:pt x="78" y="3"/>
                    <a:pt x="78" y="4"/>
                    <a:pt x="78" y="4"/>
                  </a:cubicBezTo>
                  <a:cubicBezTo>
                    <a:pt x="87" y="28"/>
                    <a:pt x="87" y="28"/>
                    <a:pt x="87" y="28"/>
                  </a:cubicBezTo>
                  <a:cubicBezTo>
                    <a:pt x="88" y="29"/>
                    <a:pt x="89" y="30"/>
                    <a:pt x="90" y="29"/>
                  </a:cubicBezTo>
                  <a:cubicBezTo>
                    <a:pt x="94" y="28"/>
                    <a:pt x="94" y="28"/>
                    <a:pt x="94" y="28"/>
                  </a:cubicBezTo>
                  <a:cubicBezTo>
                    <a:pt x="95" y="28"/>
                    <a:pt x="95" y="27"/>
                    <a:pt x="96" y="26"/>
                  </a:cubicBezTo>
                  <a:cubicBezTo>
                    <a:pt x="96" y="26"/>
                    <a:pt x="96" y="25"/>
                    <a:pt x="96" y="25"/>
                  </a:cubicBezTo>
                  <a:cubicBezTo>
                    <a:pt x="86" y="1"/>
                    <a:pt x="86" y="1"/>
                    <a:pt x="86" y="1"/>
                  </a:cubicBezTo>
                  <a:cubicBezTo>
                    <a:pt x="86" y="0"/>
                    <a:pt x="85" y="0"/>
                    <a:pt x="84" y="0"/>
                  </a:cubicBezTo>
                  <a:close/>
                  <a:moveTo>
                    <a:pt x="0" y="32"/>
                  </a:moveTo>
                  <a:cubicBezTo>
                    <a:pt x="0" y="32"/>
                    <a:pt x="0" y="33"/>
                    <a:pt x="0" y="33"/>
                  </a:cubicBezTo>
                  <a:cubicBezTo>
                    <a:pt x="1" y="34"/>
                    <a:pt x="1" y="34"/>
                    <a:pt x="2" y="34"/>
                  </a:cubicBezTo>
                  <a:cubicBezTo>
                    <a:pt x="6" y="35"/>
                    <a:pt x="6" y="35"/>
                    <a:pt x="6" y="35"/>
                  </a:cubicBezTo>
                  <a:cubicBezTo>
                    <a:pt x="7" y="35"/>
                    <a:pt x="9" y="34"/>
                    <a:pt x="9" y="32"/>
                  </a:cubicBezTo>
                  <a:cubicBezTo>
                    <a:pt x="11" y="6"/>
                    <a:pt x="11" y="6"/>
                    <a:pt x="11" y="6"/>
                  </a:cubicBezTo>
                  <a:cubicBezTo>
                    <a:pt x="11" y="5"/>
                    <a:pt x="10" y="5"/>
                    <a:pt x="10" y="4"/>
                  </a:cubicBezTo>
                  <a:cubicBezTo>
                    <a:pt x="10" y="4"/>
                    <a:pt x="9" y="3"/>
                    <a:pt x="8" y="3"/>
                  </a:cubicBezTo>
                  <a:cubicBezTo>
                    <a:pt x="4" y="3"/>
                    <a:pt x="4" y="3"/>
                    <a:pt x="4" y="3"/>
                  </a:cubicBezTo>
                  <a:cubicBezTo>
                    <a:pt x="4" y="3"/>
                    <a:pt x="4" y="3"/>
                    <a:pt x="4" y="3"/>
                  </a:cubicBezTo>
                  <a:cubicBezTo>
                    <a:pt x="3" y="3"/>
                    <a:pt x="2" y="4"/>
                    <a:pt x="2" y="5"/>
                  </a:cubicBezTo>
                  <a:lnTo>
                    <a:pt x="0" y="32"/>
                  </a:lnTo>
                  <a:close/>
                  <a:moveTo>
                    <a:pt x="39" y="55"/>
                  </a:moveTo>
                  <a:cubicBezTo>
                    <a:pt x="39" y="54"/>
                    <a:pt x="38" y="53"/>
                    <a:pt x="38" y="53"/>
                  </a:cubicBezTo>
                  <a:cubicBezTo>
                    <a:pt x="36" y="51"/>
                    <a:pt x="34" y="52"/>
                    <a:pt x="33" y="53"/>
                  </a:cubicBezTo>
                  <a:cubicBezTo>
                    <a:pt x="31" y="56"/>
                    <a:pt x="31" y="56"/>
                    <a:pt x="31" y="56"/>
                  </a:cubicBezTo>
                  <a:cubicBezTo>
                    <a:pt x="31" y="56"/>
                    <a:pt x="31" y="56"/>
                    <a:pt x="31" y="56"/>
                  </a:cubicBezTo>
                  <a:cubicBezTo>
                    <a:pt x="29" y="58"/>
                    <a:pt x="29" y="58"/>
                    <a:pt x="29" y="58"/>
                  </a:cubicBezTo>
                  <a:cubicBezTo>
                    <a:pt x="27" y="60"/>
                    <a:pt x="29" y="62"/>
                    <a:pt x="30" y="63"/>
                  </a:cubicBezTo>
                  <a:cubicBezTo>
                    <a:pt x="31" y="63"/>
                    <a:pt x="31" y="64"/>
                    <a:pt x="32" y="64"/>
                  </a:cubicBezTo>
                  <a:cubicBezTo>
                    <a:pt x="33" y="64"/>
                    <a:pt x="34" y="63"/>
                    <a:pt x="35" y="62"/>
                  </a:cubicBezTo>
                  <a:cubicBezTo>
                    <a:pt x="37" y="59"/>
                    <a:pt x="37" y="59"/>
                    <a:pt x="37" y="59"/>
                  </a:cubicBezTo>
                  <a:cubicBezTo>
                    <a:pt x="37" y="59"/>
                    <a:pt x="37" y="59"/>
                    <a:pt x="37" y="59"/>
                  </a:cubicBezTo>
                  <a:cubicBezTo>
                    <a:pt x="38" y="58"/>
                    <a:pt x="38" y="58"/>
                    <a:pt x="38" y="58"/>
                  </a:cubicBezTo>
                  <a:cubicBezTo>
                    <a:pt x="39" y="57"/>
                    <a:pt x="39" y="56"/>
                    <a:pt x="39" y="55"/>
                  </a:cubicBezTo>
                  <a:close/>
                  <a:moveTo>
                    <a:pt x="20" y="54"/>
                  </a:moveTo>
                  <a:cubicBezTo>
                    <a:pt x="19" y="55"/>
                    <a:pt x="19" y="57"/>
                    <a:pt x="22" y="58"/>
                  </a:cubicBezTo>
                  <a:cubicBezTo>
                    <a:pt x="23" y="60"/>
                    <a:pt x="25" y="59"/>
                    <a:pt x="26" y="58"/>
                  </a:cubicBezTo>
                  <a:cubicBezTo>
                    <a:pt x="31" y="52"/>
                    <a:pt x="31" y="52"/>
                    <a:pt x="31" y="52"/>
                  </a:cubicBezTo>
                  <a:cubicBezTo>
                    <a:pt x="33" y="49"/>
                    <a:pt x="31" y="47"/>
                    <a:pt x="30" y="47"/>
                  </a:cubicBezTo>
                  <a:cubicBezTo>
                    <a:pt x="29" y="46"/>
                    <a:pt x="27" y="46"/>
                    <a:pt x="25" y="48"/>
                  </a:cubicBezTo>
                  <a:cubicBezTo>
                    <a:pt x="23" y="51"/>
                    <a:pt x="23" y="51"/>
                    <a:pt x="23" y="51"/>
                  </a:cubicBezTo>
                  <a:cubicBezTo>
                    <a:pt x="23" y="51"/>
                    <a:pt x="23" y="51"/>
                    <a:pt x="23" y="51"/>
                  </a:cubicBezTo>
                  <a:cubicBezTo>
                    <a:pt x="23" y="51"/>
                    <a:pt x="23" y="51"/>
                    <a:pt x="23" y="51"/>
                  </a:cubicBezTo>
                  <a:lnTo>
                    <a:pt x="20" y="54"/>
                  </a:lnTo>
                  <a:close/>
                  <a:moveTo>
                    <a:pt x="14" y="47"/>
                  </a:moveTo>
                  <a:cubicBezTo>
                    <a:pt x="13" y="48"/>
                    <a:pt x="13" y="49"/>
                    <a:pt x="13" y="50"/>
                  </a:cubicBezTo>
                  <a:cubicBezTo>
                    <a:pt x="13" y="51"/>
                    <a:pt x="14" y="51"/>
                    <a:pt x="14" y="52"/>
                  </a:cubicBezTo>
                  <a:cubicBezTo>
                    <a:pt x="16" y="53"/>
                    <a:pt x="18" y="53"/>
                    <a:pt x="19" y="51"/>
                  </a:cubicBezTo>
                  <a:cubicBezTo>
                    <a:pt x="24" y="45"/>
                    <a:pt x="24" y="45"/>
                    <a:pt x="24" y="45"/>
                  </a:cubicBezTo>
                  <a:cubicBezTo>
                    <a:pt x="25" y="45"/>
                    <a:pt x="25" y="44"/>
                    <a:pt x="25" y="43"/>
                  </a:cubicBezTo>
                  <a:cubicBezTo>
                    <a:pt x="25" y="42"/>
                    <a:pt x="25" y="41"/>
                    <a:pt x="24" y="40"/>
                  </a:cubicBezTo>
                  <a:cubicBezTo>
                    <a:pt x="22" y="39"/>
                    <a:pt x="20" y="39"/>
                    <a:pt x="19" y="41"/>
                  </a:cubicBezTo>
                  <a:cubicBezTo>
                    <a:pt x="16" y="44"/>
                    <a:pt x="16" y="44"/>
                    <a:pt x="16" y="44"/>
                  </a:cubicBezTo>
                  <a:cubicBezTo>
                    <a:pt x="16" y="44"/>
                    <a:pt x="16" y="44"/>
                    <a:pt x="16" y="44"/>
                  </a:cubicBezTo>
                  <a:cubicBezTo>
                    <a:pt x="16" y="44"/>
                    <a:pt x="16" y="44"/>
                    <a:pt x="16" y="44"/>
                  </a:cubicBezTo>
                  <a:lnTo>
                    <a:pt x="14" y="47"/>
                  </a:lnTo>
                  <a:close/>
                  <a:moveTo>
                    <a:pt x="13" y="45"/>
                  </a:moveTo>
                  <a:cubicBezTo>
                    <a:pt x="18" y="39"/>
                    <a:pt x="18" y="39"/>
                    <a:pt x="18" y="39"/>
                  </a:cubicBezTo>
                  <a:cubicBezTo>
                    <a:pt x="20" y="36"/>
                    <a:pt x="18" y="34"/>
                    <a:pt x="17" y="34"/>
                  </a:cubicBezTo>
                  <a:cubicBezTo>
                    <a:pt x="15" y="32"/>
                    <a:pt x="14" y="33"/>
                    <a:pt x="12" y="34"/>
                  </a:cubicBezTo>
                  <a:cubicBezTo>
                    <a:pt x="11" y="36"/>
                    <a:pt x="11" y="36"/>
                    <a:pt x="11" y="36"/>
                  </a:cubicBezTo>
                  <a:cubicBezTo>
                    <a:pt x="11" y="36"/>
                    <a:pt x="11" y="36"/>
                    <a:pt x="11" y="36"/>
                  </a:cubicBezTo>
                  <a:cubicBezTo>
                    <a:pt x="10" y="37"/>
                    <a:pt x="10" y="37"/>
                    <a:pt x="10" y="37"/>
                  </a:cubicBezTo>
                  <a:cubicBezTo>
                    <a:pt x="8" y="39"/>
                    <a:pt x="8" y="39"/>
                    <a:pt x="8" y="39"/>
                  </a:cubicBezTo>
                  <a:cubicBezTo>
                    <a:pt x="7" y="40"/>
                    <a:pt x="7" y="41"/>
                    <a:pt x="7" y="42"/>
                  </a:cubicBezTo>
                  <a:cubicBezTo>
                    <a:pt x="7" y="43"/>
                    <a:pt x="8" y="44"/>
                    <a:pt x="8" y="44"/>
                  </a:cubicBezTo>
                  <a:cubicBezTo>
                    <a:pt x="9" y="45"/>
                    <a:pt x="10" y="46"/>
                    <a:pt x="11" y="46"/>
                  </a:cubicBezTo>
                  <a:cubicBezTo>
                    <a:pt x="12" y="46"/>
                    <a:pt x="12" y="45"/>
                    <a:pt x="13" y="45"/>
                  </a:cubicBezTo>
                  <a:close/>
                  <a:moveTo>
                    <a:pt x="72" y="40"/>
                  </a:moveTo>
                  <a:cubicBezTo>
                    <a:pt x="74" y="38"/>
                    <a:pt x="74" y="36"/>
                    <a:pt x="72" y="34"/>
                  </a:cubicBezTo>
                  <a:cubicBezTo>
                    <a:pt x="70" y="33"/>
                    <a:pt x="70" y="33"/>
                    <a:pt x="70" y="33"/>
                  </a:cubicBezTo>
                  <a:cubicBezTo>
                    <a:pt x="61" y="25"/>
                    <a:pt x="51" y="16"/>
                    <a:pt x="48" y="14"/>
                  </a:cubicBezTo>
                  <a:cubicBezTo>
                    <a:pt x="47" y="15"/>
                    <a:pt x="44" y="16"/>
                    <a:pt x="42" y="16"/>
                  </a:cubicBezTo>
                  <a:cubicBezTo>
                    <a:pt x="42" y="17"/>
                    <a:pt x="42" y="17"/>
                    <a:pt x="42" y="17"/>
                  </a:cubicBezTo>
                  <a:cubicBezTo>
                    <a:pt x="41" y="17"/>
                    <a:pt x="38" y="18"/>
                    <a:pt x="35" y="18"/>
                  </a:cubicBezTo>
                  <a:cubicBezTo>
                    <a:pt x="33" y="18"/>
                    <a:pt x="31" y="17"/>
                    <a:pt x="30" y="17"/>
                  </a:cubicBezTo>
                  <a:cubicBezTo>
                    <a:pt x="28" y="15"/>
                    <a:pt x="28" y="14"/>
                    <a:pt x="28" y="13"/>
                  </a:cubicBezTo>
                  <a:cubicBezTo>
                    <a:pt x="28" y="11"/>
                    <a:pt x="30" y="9"/>
                    <a:pt x="31" y="8"/>
                  </a:cubicBezTo>
                  <a:cubicBezTo>
                    <a:pt x="13" y="6"/>
                    <a:pt x="13" y="6"/>
                    <a:pt x="13" y="6"/>
                  </a:cubicBezTo>
                  <a:cubicBezTo>
                    <a:pt x="11" y="32"/>
                    <a:pt x="11" y="32"/>
                    <a:pt x="11" y="32"/>
                  </a:cubicBezTo>
                  <a:cubicBezTo>
                    <a:pt x="12" y="31"/>
                    <a:pt x="14" y="31"/>
                    <a:pt x="15" y="31"/>
                  </a:cubicBezTo>
                  <a:cubicBezTo>
                    <a:pt x="16" y="31"/>
                    <a:pt x="17" y="31"/>
                    <a:pt x="19" y="32"/>
                  </a:cubicBezTo>
                  <a:cubicBezTo>
                    <a:pt x="20" y="33"/>
                    <a:pt x="21" y="35"/>
                    <a:pt x="21" y="37"/>
                  </a:cubicBezTo>
                  <a:cubicBezTo>
                    <a:pt x="22" y="37"/>
                    <a:pt x="24" y="37"/>
                    <a:pt x="25" y="39"/>
                  </a:cubicBezTo>
                  <a:cubicBezTo>
                    <a:pt x="27" y="40"/>
                    <a:pt x="28" y="42"/>
                    <a:pt x="27" y="44"/>
                  </a:cubicBezTo>
                  <a:cubicBezTo>
                    <a:pt x="29" y="44"/>
                    <a:pt x="30" y="44"/>
                    <a:pt x="32" y="45"/>
                  </a:cubicBezTo>
                  <a:cubicBezTo>
                    <a:pt x="33" y="46"/>
                    <a:pt x="34" y="48"/>
                    <a:pt x="34" y="50"/>
                  </a:cubicBezTo>
                  <a:cubicBezTo>
                    <a:pt x="36" y="49"/>
                    <a:pt x="38" y="50"/>
                    <a:pt x="39" y="51"/>
                  </a:cubicBezTo>
                  <a:cubicBezTo>
                    <a:pt x="41" y="53"/>
                    <a:pt x="42" y="55"/>
                    <a:pt x="41" y="57"/>
                  </a:cubicBezTo>
                  <a:cubicBezTo>
                    <a:pt x="43" y="59"/>
                    <a:pt x="43" y="59"/>
                    <a:pt x="43" y="59"/>
                  </a:cubicBezTo>
                  <a:cubicBezTo>
                    <a:pt x="43" y="59"/>
                    <a:pt x="43" y="59"/>
                    <a:pt x="43" y="59"/>
                  </a:cubicBezTo>
                  <a:cubicBezTo>
                    <a:pt x="43" y="59"/>
                    <a:pt x="43" y="59"/>
                    <a:pt x="43" y="59"/>
                  </a:cubicBezTo>
                  <a:cubicBezTo>
                    <a:pt x="44" y="59"/>
                    <a:pt x="44" y="60"/>
                    <a:pt x="45" y="60"/>
                  </a:cubicBezTo>
                  <a:cubicBezTo>
                    <a:pt x="46" y="60"/>
                    <a:pt x="47" y="59"/>
                    <a:pt x="48" y="58"/>
                  </a:cubicBezTo>
                  <a:cubicBezTo>
                    <a:pt x="49" y="57"/>
                    <a:pt x="49" y="56"/>
                    <a:pt x="48" y="54"/>
                  </a:cubicBezTo>
                  <a:cubicBezTo>
                    <a:pt x="48" y="54"/>
                    <a:pt x="48" y="54"/>
                    <a:pt x="48" y="54"/>
                  </a:cubicBezTo>
                  <a:cubicBezTo>
                    <a:pt x="40" y="47"/>
                    <a:pt x="40" y="47"/>
                    <a:pt x="40" y="47"/>
                  </a:cubicBezTo>
                  <a:cubicBezTo>
                    <a:pt x="39" y="47"/>
                    <a:pt x="39" y="47"/>
                    <a:pt x="39" y="47"/>
                  </a:cubicBezTo>
                  <a:cubicBezTo>
                    <a:pt x="39" y="46"/>
                    <a:pt x="39" y="46"/>
                    <a:pt x="40" y="46"/>
                  </a:cubicBezTo>
                  <a:cubicBezTo>
                    <a:pt x="40" y="45"/>
                    <a:pt x="41" y="45"/>
                    <a:pt x="41" y="45"/>
                  </a:cubicBezTo>
                  <a:cubicBezTo>
                    <a:pt x="52" y="54"/>
                    <a:pt x="52" y="54"/>
                    <a:pt x="52" y="54"/>
                  </a:cubicBezTo>
                  <a:cubicBezTo>
                    <a:pt x="53" y="55"/>
                    <a:pt x="53" y="55"/>
                    <a:pt x="54" y="55"/>
                  </a:cubicBezTo>
                  <a:cubicBezTo>
                    <a:pt x="55" y="55"/>
                    <a:pt x="56" y="54"/>
                    <a:pt x="57" y="53"/>
                  </a:cubicBezTo>
                  <a:cubicBezTo>
                    <a:pt x="57" y="53"/>
                    <a:pt x="58" y="52"/>
                    <a:pt x="58" y="51"/>
                  </a:cubicBezTo>
                  <a:cubicBezTo>
                    <a:pt x="57" y="50"/>
                    <a:pt x="57" y="49"/>
                    <a:pt x="56" y="48"/>
                  </a:cubicBezTo>
                  <a:cubicBezTo>
                    <a:pt x="55" y="47"/>
                    <a:pt x="55" y="47"/>
                    <a:pt x="55" y="47"/>
                  </a:cubicBezTo>
                  <a:cubicBezTo>
                    <a:pt x="55" y="47"/>
                    <a:pt x="55" y="47"/>
                    <a:pt x="55" y="47"/>
                  </a:cubicBezTo>
                  <a:cubicBezTo>
                    <a:pt x="49" y="42"/>
                    <a:pt x="49" y="42"/>
                    <a:pt x="49" y="42"/>
                  </a:cubicBezTo>
                  <a:cubicBezTo>
                    <a:pt x="49" y="42"/>
                    <a:pt x="48" y="42"/>
                    <a:pt x="48" y="42"/>
                  </a:cubicBezTo>
                  <a:cubicBezTo>
                    <a:pt x="48" y="41"/>
                    <a:pt x="48" y="41"/>
                    <a:pt x="49" y="41"/>
                  </a:cubicBezTo>
                  <a:cubicBezTo>
                    <a:pt x="49" y="40"/>
                    <a:pt x="50" y="40"/>
                    <a:pt x="50" y="40"/>
                  </a:cubicBezTo>
                  <a:cubicBezTo>
                    <a:pt x="60" y="48"/>
                    <a:pt x="60" y="48"/>
                    <a:pt x="60" y="48"/>
                  </a:cubicBezTo>
                  <a:cubicBezTo>
                    <a:pt x="61" y="49"/>
                    <a:pt x="62" y="49"/>
                    <a:pt x="62" y="49"/>
                  </a:cubicBezTo>
                  <a:cubicBezTo>
                    <a:pt x="64" y="49"/>
                    <a:pt x="65" y="49"/>
                    <a:pt x="66" y="47"/>
                  </a:cubicBezTo>
                  <a:cubicBezTo>
                    <a:pt x="66" y="47"/>
                    <a:pt x="67" y="46"/>
                    <a:pt x="67" y="45"/>
                  </a:cubicBezTo>
                  <a:cubicBezTo>
                    <a:pt x="67" y="44"/>
                    <a:pt x="66" y="43"/>
                    <a:pt x="65" y="42"/>
                  </a:cubicBezTo>
                  <a:cubicBezTo>
                    <a:pt x="62" y="40"/>
                    <a:pt x="62" y="40"/>
                    <a:pt x="62" y="40"/>
                  </a:cubicBezTo>
                  <a:cubicBezTo>
                    <a:pt x="62" y="40"/>
                    <a:pt x="62" y="40"/>
                    <a:pt x="62" y="40"/>
                  </a:cubicBezTo>
                  <a:cubicBezTo>
                    <a:pt x="57" y="36"/>
                    <a:pt x="57" y="36"/>
                    <a:pt x="57" y="36"/>
                  </a:cubicBezTo>
                  <a:cubicBezTo>
                    <a:pt x="57" y="35"/>
                    <a:pt x="57" y="35"/>
                    <a:pt x="57" y="34"/>
                  </a:cubicBezTo>
                  <a:cubicBezTo>
                    <a:pt x="57" y="33"/>
                    <a:pt x="58" y="33"/>
                    <a:pt x="59" y="34"/>
                  </a:cubicBezTo>
                  <a:cubicBezTo>
                    <a:pt x="67" y="41"/>
                    <a:pt x="67" y="41"/>
                    <a:pt x="67" y="41"/>
                  </a:cubicBezTo>
                  <a:cubicBezTo>
                    <a:pt x="69" y="42"/>
                    <a:pt x="71" y="42"/>
                    <a:pt x="72"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Rectangle 37">
              <a:extLst>
                <a:ext uri="{FF2B5EF4-FFF2-40B4-BE49-F238E27FC236}">
                  <a16:creationId xmlns:a16="http://schemas.microsoft.com/office/drawing/2014/main" id="{803F1B1B-9B25-45B8-A6AF-15C374E1DFF8}"/>
                </a:ext>
              </a:extLst>
            </p:cNvPr>
            <p:cNvSpPr>
              <a:spLocks noChangeArrowheads="1"/>
            </p:cNvSpPr>
            <p:nvPr/>
          </p:nvSpPr>
          <p:spPr bwMode="auto">
            <a:xfrm>
              <a:off x="2773804" y="1176115"/>
              <a:ext cx="14652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a:solidFill>
                    <a:srgbClr val="FFFFFF"/>
                  </a:solidFill>
                  <a:effectLst>
                    <a:outerShdw blurRad="38100" dist="38100" dir="2700000" algn="tl">
                      <a:srgbClr val="000000">
                        <a:alpha val="43137"/>
                      </a:srgbClr>
                    </a:outerShdw>
                  </a:effectLst>
                  <a:latin typeface="Montserrat" panose="00000500000000000000" pitchFamily="2" charset="0"/>
                </a:rPr>
                <a:t>Regional Outreach &amp; Engagement</a:t>
              </a:r>
              <a:endParaRPr lang="en-US" altLang="en-US" sz="1200">
                <a:effectLst>
                  <a:outerShdw blurRad="38100" dist="38100" dir="2700000" algn="tl">
                    <a:srgbClr val="000000">
                      <a:alpha val="43137"/>
                    </a:srgbClr>
                  </a:outerShdw>
                </a:effectLst>
              </a:endParaRPr>
            </a:p>
          </p:txBody>
        </p:sp>
      </p:grpSp>
      <p:grpSp>
        <p:nvGrpSpPr>
          <p:cNvPr id="21" name="Group 20">
            <a:extLst>
              <a:ext uri="{FF2B5EF4-FFF2-40B4-BE49-F238E27FC236}">
                <a16:creationId xmlns:a16="http://schemas.microsoft.com/office/drawing/2014/main" id="{D5C1FAF7-6BFA-9BC8-3BA2-212129808FA3}"/>
              </a:ext>
            </a:extLst>
          </p:cNvPr>
          <p:cNvGrpSpPr/>
          <p:nvPr/>
        </p:nvGrpSpPr>
        <p:grpSpPr>
          <a:xfrm>
            <a:off x="4700679" y="1038365"/>
            <a:ext cx="1552737" cy="1555248"/>
            <a:chOff x="4700679" y="1038365"/>
            <a:chExt cx="1552737" cy="1555248"/>
          </a:xfrm>
        </p:grpSpPr>
        <p:grpSp>
          <p:nvGrpSpPr>
            <p:cNvPr id="12" name="Group 11">
              <a:extLst>
                <a:ext uri="{FF2B5EF4-FFF2-40B4-BE49-F238E27FC236}">
                  <a16:creationId xmlns:a16="http://schemas.microsoft.com/office/drawing/2014/main" id="{906C2A56-2E45-3796-4B55-161A6E760073}"/>
                </a:ext>
              </a:extLst>
            </p:cNvPr>
            <p:cNvGrpSpPr/>
            <p:nvPr/>
          </p:nvGrpSpPr>
          <p:grpSpPr>
            <a:xfrm>
              <a:off x="4700679" y="1038365"/>
              <a:ext cx="1552737" cy="1555248"/>
              <a:chOff x="4700679" y="1038365"/>
              <a:chExt cx="1552737" cy="1555248"/>
            </a:xfrm>
          </p:grpSpPr>
          <p:sp>
            <p:nvSpPr>
              <p:cNvPr id="101" name="Freeform 11">
                <a:extLst>
                  <a:ext uri="{FF2B5EF4-FFF2-40B4-BE49-F238E27FC236}">
                    <a16:creationId xmlns:a16="http://schemas.microsoft.com/office/drawing/2014/main" id="{AA4E0DB2-229A-4007-9C6D-364A868DC894}"/>
                  </a:ext>
                </a:extLst>
              </p:cNvPr>
              <p:cNvSpPr>
                <a:spLocks/>
              </p:cNvSpPr>
              <p:nvPr/>
            </p:nvSpPr>
            <p:spPr bwMode="auto">
              <a:xfrm>
                <a:off x="4700679" y="1765022"/>
                <a:ext cx="828591" cy="828591"/>
              </a:xfrm>
              <a:custGeom>
                <a:avLst/>
                <a:gdLst>
                  <a:gd name="T0" fmla="*/ 2147483646 w 170"/>
                  <a:gd name="T1" fmla="*/ 2147483646 h 170"/>
                  <a:gd name="T2" fmla="*/ 2147483646 w 170"/>
                  <a:gd name="T3" fmla="*/ 2147483646 h 170"/>
                  <a:gd name="T4" fmla="*/ 2147483646 w 170"/>
                  <a:gd name="T5" fmla="*/ 0 h 170"/>
                  <a:gd name="T6" fmla="*/ 0 w 170"/>
                  <a:gd name="T7" fmla="*/ 0 h 170"/>
                  <a:gd name="T8" fmla="*/ 0 w 170"/>
                  <a:gd name="T9" fmla="*/ 646562982 h 170"/>
                  <a:gd name="T10" fmla="*/ 2147483646 w 170"/>
                  <a:gd name="T11" fmla="*/ 2147483646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0" h="170">
                    <a:moveTo>
                      <a:pt x="159" y="170"/>
                    </a:moveTo>
                    <a:cubicBezTo>
                      <a:pt x="163" y="170"/>
                      <a:pt x="166" y="170"/>
                      <a:pt x="170" y="170"/>
                    </a:cubicBezTo>
                    <a:cubicBezTo>
                      <a:pt x="170" y="0"/>
                      <a:pt x="170" y="0"/>
                      <a:pt x="170" y="0"/>
                    </a:cubicBezTo>
                    <a:cubicBezTo>
                      <a:pt x="0" y="0"/>
                      <a:pt x="0" y="0"/>
                      <a:pt x="0" y="0"/>
                    </a:cubicBezTo>
                    <a:cubicBezTo>
                      <a:pt x="0" y="4"/>
                      <a:pt x="0" y="7"/>
                      <a:pt x="0" y="11"/>
                    </a:cubicBezTo>
                    <a:cubicBezTo>
                      <a:pt x="0" y="99"/>
                      <a:pt x="71" y="170"/>
                      <a:pt x="159" y="17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12">
                <a:extLst>
                  <a:ext uri="{FF2B5EF4-FFF2-40B4-BE49-F238E27FC236}">
                    <a16:creationId xmlns:a16="http://schemas.microsoft.com/office/drawing/2014/main" id="{42887911-2135-4DF1-89F9-597666CBBF15}"/>
                  </a:ext>
                </a:extLst>
              </p:cNvPr>
              <p:cNvSpPr>
                <a:spLocks/>
              </p:cNvSpPr>
              <p:nvPr/>
            </p:nvSpPr>
            <p:spPr bwMode="auto">
              <a:xfrm>
                <a:off x="5526759" y="1267464"/>
                <a:ext cx="726657" cy="1326149"/>
              </a:xfrm>
              <a:custGeom>
                <a:avLst/>
                <a:gdLst>
                  <a:gd name="T0" fmla="*/ 0 w 149"/>
                  <a:gd name="T1" fmla="*/ 2147483646 h 272"/>
                  <a:gd name="T2" fmla="*/ 2147483646 w 149"/>
                  <a:gd name="T3" fmla="*/ 2147483646 h 272"/>
                  <a:gd name="T4" fmla="*/ 2147483646 w 149"/>
                  <a:gd name="T5" fmla="*/ 0 h 272"/>
                  <a:gd name="T6" fmla="*/ 0 w 149"/>
                  <a:gd name="T7" fmla="*/ 2147483646 h 272"/>
                  <a:gd name="T8" fmla="*/ 0 w 149"/>
                  <a:gd name="T9" fmla="*/ 2147483646 h 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72">
                    <a:moveTo>
                      <a:pt x="0" y="272"/>
                    </a:moveTo>
                    <a:cubicBezTo>
                      <a:pt x="83" y="266"/>
                      <a:pt x="149" y="197"/>
                      <a:pt x="149" y="113"/>
                    </a:cubicBezTo>
                    <a:cubicBezTo>
                      <a:pt x="149" y="68"/>
                      <a:pt x="131" y="29"/>
                      <a:pt x="102" y="0"/>
                    </a:cubicBezTo>
                    <a:cubicBezTo>
                      <a:pt x="0" y="102"/>
                      <a:pt x="0" y="102"/>
                      <a:pt x="0" y="102"/>
                    </a:cubicBezTo>
                    <a:lnTo>
                      <a:pt x="0" y="272"/>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13">
                <a:extLst>
                  <a:ext uri="{FF2B5EF4-FFF2-40B4-BE49-F238E27FC236}">
                    <a16:creationId xmlns:a16="http://schemas.microsoft.com/office/drawing/2014/main" id="{08B40527-7BE4-494D-B002-46A14EF1790C}"/>
                  </a:ext>
                </a:extLst>
              </p:cNvPr>
              <p:cNvSpPr>
                <a:spLocks/>
              </p:cNvSpPr>
              <p:nvPr/>
            </p:nvSpPr>
            <p:spPr bwMode="auto">
              <a:xfrm>
                <a:off x="4700679" y="1038365"/>
                <a:ext cx="1326149" cy="726657"/>
              </a:xfrm>
              <a:custGeom>
                <a:avLst/>
                <a:gdLst>
                  <a:gd name="T0" fmla="*/ 2147483646 w 272"/>
                  <a:gd name="T1" fmla="*/ 2147483646 h 149"/>
                  <a:gd name="T2" fmla="*/ 2147483646 w 272"/>
                  <a:gd name="T3" fmla="*/ 0 h 149"/>
                  <a:gd name="T4" fmla="*/ 0 w 272"/>
                  <a:gd name="T5" fmla="*/ 2147483646 h 149"/>
                  <a:gd name="T6" fmla="*/ 2147483646 w 272"/>
                  <a:gd name="T7" fmla="*/ 2147483646 h 149"/>
                  <a:gd name="T8" fmla="*/ 2147483646 w 272"/>
                  <a:gd name="T9" fmla="*/ 2147483646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149">
                    <a:moveTo>
                      <a:pt x="272" y="47"/>
                    </a:moveTo>
                    <a:cubicBezTo>
                      <a:pt x="243" y="18"/>
                      <a:pt x="204" y="0"/>
                      <a:pt x="159" y="0"/>
                    </a:cubicBezTo>
                    <a:cubicBezTo>
                      <a:pt x="75" y="0"/>
                      <a:pt x="6" y="66"/>
                      <a:pt x="0" y="149"/>
                    </a:cubicBezTo>
                    <a:cubicBezTo>
                      <a:pt x="170" y="149"/>
                      <a:pt x="170" y="149"/>
                      <a:pt x="170" y="149"/>
                    </a:cubicBezTo>
                    <a:lnTo>
                      <a:pt x="272" y="47"/>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3" name="Freeform 23">
              <a:extLst>
                <a:ext uri="{FF2B5EF4-FFF2-40B4-BE49-F238E27FC236}">
                  <a16:creationId xmlns:a16="http://schemas.microsoft.com/office/drawing/2014/main" id="{368A4FCD-9832-4702-8217-283E3E4CD102}"/>
                </a:ext>
              </a:extLst>
            </p:cNvPr>
            <p:cNvSpPr>
              <a:spLocks noEditPoints="1"/>
            </p:cNvSpPr>
            <p:nvPr/>
          </p:nvSpPr>
          <p:spPr bwMode="auto">
            <a:xfrm>
              <a:off x="5028467" y="1871044"/>
              <a:ext cx="354922" cy="416739"/>
            </a:xfrm>
            <a:custGeom>
              <a:avLst/>
              <a:gdLst>
                <a:gd name="T0" fmla="*/ 1526131937 w 69"/>
                <a:gd name="T1" fmla="*/ 2147483646 h 81"/>
                <a:gd name="T2" fmla="*/ 1526131937 w 69"/>
                <a:gd name="T3" fmla="*/ 2147483646 h 81"/>
                <a:gd name="T4" fmla="*/ 2147483646 w 69"/>
                <a:gd name="T5" fmla="*/ 2147483646 h 81"/>
                <a:gd name="T6" fmla="*/ 1350041854 w 69"/>
                <a:gd name="T7" fmla="*/ 2147483646 h 81"/>
                <a:gd name="T8" fmla="*/ 2147483646 w 69"/>
                <a:gd name="T9" fmla="*/ 2147483646 h 81"/>
                <a:gd name="T10" fmla="*/ 1995708048 w 69"/>
                <a:gd name="T11" fmla="*/ 2147483646 h 81"/>
                <a:gd name="T12" fmla="*/ 2054409851 w 69"/>
                <a:gd name="T13" fmla="*/ 2147483646 h 81"/>
                <a:gd name="T14" fmla="*/ 2054409851 w 69"/>
                <a:gd name="T15" fmla="*/ 2147483646 h 81"/>
                <a:gd name="T16" fmla="*/ 2147483646 w 69"/>
                <a:gd name="T17" fmla="*/ 2147483646 h 81"/>
                <a:gd name="T18" fmla="*/ 1467437797 w 69"/>
                <a:gd name="T19" fmla="*/ 2147483646 h 81"/>
                <a:gd name="T20" fmla="*/ 1467437797 w 69"/>
                <a:gd name="T21" fmla="*/ 1702980845 h 81"/>
                <a:gd name="T22" fmla="*/ 2147483646 w 69"/>
                <a:gd name="T23" fmla="*/ 1937870527 h 81"/>
                <a:gd name="T24" fmla="*/ 2147483646 w 69"/>
                <a:gd name="T25" fmla="*/ 1937870527 h 81"/>
                <a:gd name="T26" fmla="*/ 704367997 w 69"/>
                <a:gd name="T27" fmla="*/ 1526805921 h 81"/>
                <a:gd name="T28" fmla="*/ 1408735994 w 69"/>
                <a:gd name="T29" fmla="*/ 2147483646 h 81"/>
                <a:gd name="T30" fmla="*/ 1702222021 w 69"/>
                <a:gd name="T31" fmla="*/ 2147483646 h 81"/>
                <a:gd name="T32" fmla="*/ 1115249967 w 69"/>
                <a:gd name="T33" fmla="*/ 1937870527 h 81"/>
                <a:gd name="T34" fmla="*/ 1878312105 w 69"/>
                <a:gd name="T35" fmla="*/ 1937870527 h 81"/>
                <a:gd name="T36" fmla="*/ 1995708048 w 69"/>
                <a:gd name="T37" fmla="*/ 2147483646 h 81"/>
                <a:gd name="T38" fmla="*/ 2147483646 w 69"/>
                <a:gd name="T39" fmla="*/ 1937870527 h 81"/>
                <a:gd name="T40" fmla="*/ 2147483646 w 69"/>
                <a:gd name="T41" fmla="*/ 1644250762 h 81"/>
                <a:gd name="T42" fmla="*/ 2147483646 w 69"/>
                <a:gd name="T43" fmla="*/ 2147483646 h 81"/>
                <a:gd name="T44" fmla="*/ 2147483646 w 69"/>
                <a:gd name="T45" fmla="*/ 2147483646 h 81"/>
                <a:gd name="T46" fmla="*/ 2147483646 w 69"/>
                <a:gd name="T47" fmla="*/ 2147483646 h 81"/>
                <a:gd name="T48" fmla="*/ 2054409851 w 69"/>
                <a:gd name="T49" fmla="*/ 0 h 81"/>
                <a:gd name="T50" fmla="*/ 1878312105 w 69"/>
                <a:gd name="T51" fmla="*/ 411064606 h 81"/>
                <a:gd name="T52" fmla="*/ 2147483646 w 69"/>
                <a:gd name="T53" fmla="*/ 411064606 h 81"/>
                <a:gd name="T54" fmla="*/ 2147483646 w 69"/>
                <a:gd name="T55" fmla="*/ 176167261 h 81"/>
                <a:gd name="T56" fmla="*/ 2147483646 w 69"/>
                <a:gd name="T57" fmla="*/ 469787027 h 81"/>
                <a:gd name="T58" fmla="*/ 2147483646 w 69"/>
                <a:gd name="T59" fmla="*/ 587231868 h 81"/>
                <a:gd name="T60" fmla="*/ 2147483646 w 69"/>
                <a:gd name="T61" fmla="*/ 645954288 h 81"/>
                <a:gd name="T62" fmla="*/ 2147483646 w 69"/>
                <a:gd name="T63" fmla="*/ 822129212 h 81"/>
                <a:gd name="T64" fmla="*/ 2147483646 w 69"/>
                <a:gd name="T65" fmla="*/ 998296474 h 81"/>
                <a:gd name="T66" fmla="*/ 2147483646 w 69"/>
                <a:gd name="T67" fmla="*/ 1409361080 h 81"/>
                <a:gd name="T68" fmla="*/ 2147483646 w 69"/>
                <a:gd name="T69" fmla="*/ 1291916239 h 81"/>
                <a:gd name="T70" fmla="*/ 2147483646 w 69"/>
                <a:gd name="T71" fmla="*/ 1585528341 h 81"/>
                <a:gd name="T72" fmla="*/ 2147483646 w 69"/>
                <a:gd name="T73" fmla="*/ 2147483646 h 81"/>
                <a:gd name="T74" fmla="*/ 2147483646 w 69"/>
                <a:gd name="T75" fmla="*/ 1996592948 h 81"/>
                <a:gd name="T76" fmla="*/ 2147483646 w 69"/>
                <a:gd name="T77" fmla="*/ 2147483646 h 81"/>
                <a:gd name="T78" fmla="*/ 1408735994 w 69"/>
                <a:gd name="T79" fmla="*/ 645954288 h 81"/>
                <a:gd name="T80" fmla="*/ 1350041854 w 69"/>
                <a:gd name="T81" fmla="*/ 234889682 h 81"/>
                <a:gd name="T82" fmla="*/ 1056555826 w 69"/>
                <a:gd name="T83" fmla="*/ 352342186 h 81"/>
                <a:gd name="T84" fmla="*/ 880458081 w 69"/>
                <a:gd name="T85" fmla="*/ 998296474 h 81"/>
                <a:gd name="T86" fmla="*/ 645673856 w 69"/>
                <a:gd name="T87" fmla="*/ 645954288 h 81"/>
                <a:gd name="T88" fmla="*/ 469576111 w 69"/>
                <a:gd name="T89" fmla="*/ 822129212 h 81"/>
                <a:gd name="T90" fmla="*/ 586972054 w 69"/>
                <a:gd name="T91" fmla="*/ 1468083500 h 81"/>
                <a:gd name="T92" fmla="*/ 234791886 w 69"/>
                <a:gd name="T93" fmla="*/ 1291916239 h 81"/>
                <a:gd name="T94" fmla="*/ 176090084 w 69"/>
                <a:gd name="T95" fmla="*/ 1526805921 h 81"/>
                <a:gd name="T96" fmla="*/ 586972054 w 69"/>
                <a:gd name="T97" fmla="*/ 2114037788 h 81"/>
                <a:gd name="T98" fmla="*/ 176090084 w 69"/>
                <a:gd name="T99" fmla="*/ 2055315368 h 81"/>
                <a:gd name="T100" fmla="*/ 234791886 w 69"/>
                <a:gd name="T101" fmla="*/ 214748364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 h="81">
                  <a:moveTo>
                    <a:pt x="46" y="78"/>
                  </a:moveTo>
                  <a:cubicBezTo>
                    <a:pt x="46" y="80"/>
                    <a:pt x="45" y="81"/>
                    <a:pt x="43" y="81"/>
                  </a:cubicBezTo>
                  <a:cubicBezTo>
                    <a:pt x="26" y="81"/>
                    <a:pt x="26" y="81"/>
                    <a:pt x="26" y="81"/>
                  </a:cubicBezTo>
                  <a:cubicBezTo>
                    <a:pt x="25" y="81"/>
                    <a:pt x="23" y="80"/>
                    <a:pt x="23" y="78"/>
                  </a:cubicBezTo>
                  <a:cubicBezTo>
                    <a:pt x="23" y="78"/>
                    <a:pt x="23" y="78"/>
                    <a:pt x="23" y="78"/>
                  </a:cubicBezTo>
                  <a:cubicBezTo>
                    <a:pt x="23" y="77"/>
                    <a:pt x="25" y="75"/>
                    <a:pt x="26" y="75"/>
                  </a:cubicBezTo>
                  <a:cubicBezTo>
                    <a:pt x="43" y="75"/>
                    <a:pt x="43" y="75"/>
                    <a:pt x="43" y="75"/>
                  </a:cubicBezTo>
                  <a:cubicBezTo>
                    <a:pt x="45" y="75"/>
                    <a:pt x="46" y="77"/>
                    <a:pt x="46" y="78"/>
                  </a:cubicBezTo>
                  <a:close/>
                  <a:moveTo>
                    <a:pt x="46" y="71"/>
                  </a:moveTo>
                  <a:cubicBezTo>
                    <a:pt x="46" y="69"/>
                    <a:pt x="45" y="68"/>
                    <a:pt x="43" y="68"/>
                  </a:cubicBezTo>
                  <a:cubicBezTo>
                    <a:pt x="26" y="68"/>
                    <a:pt x="26" y="68"/>
                    <a:pt x="26" y="68"/>
                  </a:cubicBezTo>
                  <a:cubicBezTo>
                    <a:pt x="25" y="68"/>
                    <a:pt x="23" y="69"/>
                    <a:pt x="23" y="71"/>
                  </a:cubicBezTo>
                  <a:cubicBezTo>
                    <a:pt x="23" y="71"/>
                    <a:pt x="23" y="71"/>
                    <a:pt x="23" y="71"/>
                  </a:cubicBezTo>
                  <a:cubicBezTo>
                    <a:pt x="23" y="72"/>
                    <a:pt x="25" y="74"/>
                    <a:pt x="26" y="74"/>
                  </a:cubicBezTo>
                  <a:cubicBezTo>
                    <a:pt x="43" y="74"/>
                    <a:pt x="43" y="74"/>
                    <a:pt x="43" y="74"/>
                  </a:cubicBezTo>
                  <a:cubicBezTo>
                    <a:pt x="45" y="74"/>
                    <a:pt x="46" y="72"/>
                    <a:pt x="46" y="71"/>
                  </a:cubicBezTo>
                  <a:close/>
                  <a:moveTo>
                    <a:pt x="37" y="40"/>
                  </a:moveTo>
                  <a:cubicBezTo>
                    <a:pt x="34" y="40"/>
                    <a:pt x="34" y="40"/>
                    <a:pt x="34" y="40"/>
                  </a:cubicBezTo>
                  <a:cubicBezTo>
                    <a:pt x="32" y="40"/>
                    <a:pt x="32" y="40"/>
                    <a:pt x="32" y="40"/>
                  </a:cubicBezTo>
                  <a:cubicBezTo>
                    <a:pt x="32" y="66"/>
                    <a:pt x="32" y="66"/>
                    <a:pt x="32" y="66"/>
                  </a:cubicBezTo>
                  <a:cubicBezTo>
                    <a:pt x="33" y="66"/>
                    <a:pt x="34" y="66"/>
                    <a:pt x="35" y="66"/>
                  </a:cubicBezTo>
                  <a:cubicBezTo>
                    <a:pt x="35" y="66"/>
                    <a:pt x="35" y="66"/>
                    <a:pt x="35" y="66"/>
                  </a:cubicBezTo>
                  <a:cubicBezTo>
                    <a:pt x="35" y="66"/>
                    <a:pt x="35" y="66"/>
                    <a:pt x="35" y="66"/>
                  </a:cubicBezTo>
                  <a:cubicBezTo>
                    <a:pt x="35" y="66"/>
                    <a:pt x="35" y="66"/>
                    <a:pt x="35" y="66"/>
                  </a:cubicBezTo>
                  <a:cubicBezTo>
                    <a:pt x="35" y="66"/>
                    <a:pt x="35" y="66"/>
                    <a:pt x="35" y="66"/>
                  </a:cubicBezTo>
                  <a:cubicBezTo>
                    <a:pt x="36" y="66"/>
                    <a:pt x="37" y="66"/>
                    <a:pt x="37" y="66"/>
                  </a:cubicBezTo>
                  <a:lnTo>
                    <a:pt x="37" y="40"/>
                  </a:lnTo>
                  <a:close/>
                  <a:moveTo>
                    <a:pt x="25" y="29"/>
                  </a:moveTo>
                  <a:cubicBezTo>
                    <a:pt x="23" y="29"/>
                    <a:pt x="21" y="31"/>
                    <a:pt x="21" y="33"/>
                  </a:cubicBezTo>
                  <a:cubicBezTo>
                    <a:pt x="21" y="35"/>
                    <a:pt x="23" y="37"/>
                    <a:pt x="25" y="37"/>
                  </a:cubicBezTo>
                  <a:cubicBezTo>
                    <a:pt x="29" y="37"/>
                    <a:pt x="29" y="37"/>
                    <a:pt x="29" y="37"/>
                  </a:cubicBezTo>
                  <a:cubicBezTo>
                    <a:pt x="29" y="33"/>
                    <a:pt x="29" y="33"/>
                    <a:pt x="29" y="33"/>
                  </a:cubicBezTo>
                  <a:cubicBezTo>
                    <a:pt x="29" y="31"/>
                    <a:pt x="28" y="29"/>
                    <a:pt x="25" y="29"/>
                  </a:cubicBezTo>
                  <a:close/>
                  <a:moveTo>
                    <a:pt x="48" y="33"/>
                  </a:moveTo>
                  <a:cubicBezTo>
                    <a:pt x="48" y="31"/>
                    <a:pt x="46" y="29"/>
                    <a:pt x="44" y="29"/>
                  </a:cubicBezTo>
                  <a:cubicBezTo>
                    <a:pt x="42" y="29"/>
                    <a:pt x="40" y="31"/>
                    <a:pt x="40" y="33"/>
                  </a:cubicBezTo>
                  <a:cubicBezTo>
                    <a:pt x="40" y="37"/>
                    <a:pt x="40" y="37"/>
                    <a:pt x="40" y="37"/>
                  </a:cubicBezTo>
                  <a:cubicBezTo>
                    <a:pt x="44" y="37"/>
                    <a:pt x="44" y="37"/>
                    <a:pt x="44" y="37"/>
                  </a:cubicBezTo>
                  <a:cubicBezTo>
                    <a:pt x="46" y="37"/>
                    <a:pt x="48" y="35"/>
                    <a:pt x="48" y="33"/>
                  </a:cubicBezTo>
                  <a:close/>
                  <a:moveTo>
                    <a:pt x="57" y="26"/>
                  </a:moveTo>
                  <a:cubicBezTo>
                    <a:pt x="55" y="18"/>
                    <a:pt x="47" y="11"/>
                    <a:pt x="35" y="11"/>
                  </a:cubicBezTo>
                  <a:cubicBezTo>
                    <a:pt x="23" y="11"/>
                    <a:pt x="14" y="18"/>
                    <a:pt x="12" y="26"/>
                  </a:cubicBezTo>
                  <a:cubicBezTo>
                    <a:pt x="11" y="31"/>
                    <a:pt x="12" y="36"/>
                    <a:pt x="15" y="41"/>
                  </a:cubicBezTo>
                  <a:cubicBezTo>
                    <a:pt x="17" y="46"/>
                    <a:pt x="20" y="50"/>
                    <a:pt x="22" y="55"/>
                  </a:cubicBezTo>
                  <a:cubicBezTo>
                    <a:pt x="23" y="57"/>
                    <a:pt x="23" y="61"/>
                    <a:pt x="24" y="63"/>
                  </a:cubicBezTo>
                  <a:cubicBezTo>
                    <a:pt x="24" y="66"/>
                    <a:pt x="25" y="66"/>
                    <a:pt x="28" y="66"/>
                  </a:cubicBezTo>
                  <a:cubicBezTo>
                    <a:pt x="28" y="66"/>
                    <a:pt x="29" y="66"/>
                    <a:pt x="29" y="66"/>
                  </a:cubicBezTo>
                  <a:cubicBezTo>
                    <a:pt x="29" y="40"/>
                    <a:pt x="29" y="40"/>
                    <a:pt x="29" y="40"/>
                  </a:cubicBezTo>
                  <a:cubicBezTo>
                    <a:pt x="25" y="40"/>
                    <a:pt x="25" y="40"/>
                    <a:pt x="25" y="40"/>
                  </a:cubicBezTo>
                  <a:cubicBezTo>
                    <a:pt x="23" y="40"/>
                    <a:pt x="22" y="39"/>
                    <a:pt x="21" y="38"/>
                  </a:cubicBezTo>
                  <a:cubicBezTo>
                    <a:pt x="19" y="37"/>
                    <a:pt x="19" y="35"/>
                    <a:pt x="19" y="33"/>
                  </a:cubicBezTo>
                  <a:cubicBezTo>
                    <a:pt x="19" y="31"/>
                    <a:pt x="19" y="30"/>
                    <a:pt x="21" y="28"/>
                  </a:cubicBezTo>
                  <a:cubicBezTo>
                    <a:pt x="22" y="27"/>
                    <a:pt x="23" y="26"/>
                    <a:pt x="25" y="26"/>
                  </a:cubicBezTo>
                  <a:cubicBezTo>
                    <a:pt x="29" y="26"/>
                    <a:pt x="32" y="29"/>
                    <a:pt x="32" y="33"/>
                  </a:cubicBezTo>
                  <a:cubicBezTo>
                    <a:pt x="32" y="33"/>
                    <a:pt x="32" y="33"/>
                    <a:pt x="32" y="33"/>
                  </a:cubicBezTo>
                  <a:cubicBezTo>
                    <a:pt x="32" y="37"/>
                    <a:pt x="32" y="37"/>
                    <a:pt x="32" y="37"/>
                  </a:cubicBezTo>
                  <a:cubicBezTo>
                    <a:pt x="34" y="37"/>
                    <a:pt x="34" y="37"/>
                    <a:pt x="34" y="37"/>
                  </a:cubicBezTo>
                  <a:cubicBezTo>
                    <a:pt x="37" y="37"/>
                    <a:pt x="37" y="37"/>
                    <a:pt x="37" y="37"/>
                  </a:cubicBezTo>
                  <a:cubicBezTo>
                    <a:pt x="37" y="33"/>
                    <a:pt x="37" y="33"/>
                    <a:pt x="37" y="33"/>
                  </a:cubicBezTo>
                  <a:cubicBezTo>
                    <a:pt x="37" y="33"/>
                    <a:pt x="37" y="33"/>
                    <a:pt x="37" y="33"/>
                  </a:cubicBezTo>
                  <a:cubicBezTo>
                    <a:pt x="37" y="31"/>
                    <a:pt x="38" y="30"/>
                    <a:pt x="39" y="28"/>
                  </a:cubicBezTo>
                  <a:cubicBezTo>
                    <a:pt x="41" y="27"/>
                    <a:pt x="42" y="26"/>
                    <a:pt x="44" y="26"/>
                  </a:cubicBezTo>
                  <a:cubicBezTo>
                    <a:pt x="46" y="26"/>
                    <a:pt x="48" y="27"/>
                    <a:pt x="49" y="28"/>
                  </a:cubicBezTo>
                  <a:cubicBezTo>
                    <a:pt x="50" y="30"/>
                    <a:pt x="51" y="31"/>
                    <a:pt x="51" y="33"/>
                  </a:cubicBezTo>
                  <a:cubicBezTo>
                    <a:pt x="51" y="35"/>
                    <a:pt x="50" y="37"/>
                    <a:pt x="49" y="38"/>
                  </a:cubicBezTo>
                  <a:cubicBezTo>
                    <a:pt x="48" y="39"/>
                    <a:pt x="46" y="40"/>
                    <a:pt x="44" y="40"/>
                  </a:cubicBezTo>
                  <a:cubicBezTo>
                    <a:pt x="40" y="40"/>
                    <a:pt x="40" y="40"/>
                    <a:pt x="40" y="40"/>
                  </a:cubicBezTo>
                  <a:cubicBezTo>
                    <a:pt x="40" y="66"/>
                    <a:pt x="40" y="66"/>
                    <a:pt x="40" y="66"/>
                  </a:cubicBezTo>
                  <a:cubicBezTo>
                    <a:pt x="41" y="66"/>
                    <a:pt x="41" y="66"/>
                    <a:pt x="42" y="66"/>
                  </a:cubicBezTo>
                  <a:cubicBezTo>
                    <a:pt x="44" y="66"/>
                    <a:pt x="45" y="66"/>
                    <a:pt x="46" y="63"/>
                  </a:cubicBezTo>
                  <a:cubicBezTo>
                    <a:pt x="46" y="61"/>
                    <a:pt x="47" y="57"/>
                    <a:pt x="48" y="55"/>
                  </a:cubicBezTo>
                  <a:cubicBezTo>
                    <a:pt x="50" y="50"/>
                    <a:pt x="52" y="46"/>
                    <a:pt x="55" y="41"/>
                  </a:cubicBezTo>
                  <a:cubicBezTo>
                    <a:pt x="57" y="36"/>
                    <a:pt x="59" y="31"/>
                    <a:pt x="57" y="26"/>
                  </a:cubicBezTo>
                  <a:close/>
                  <a:moveTo>
                    <a:pt x="37" y="2"/>
                  </a:moveTo>
                  <a:cubicBezTo>
                    <a:pt x="37" y="1"/>
                    <a:pt x="36" y="0"/>
                    <a:pt x="35" y="0"/>
                  </a:cubicBezTo>
                  <a:cubicBezTo>
                    <a:pt x="35" y="0"/>
                    <a:pt x="35" y="0"/>
                    <a:pt x="35" y="0"/>
                  </a:cubicBezTo>
                  <a:cubicBezTo>
                    <a:pt x="33" y="0"/>
                    <a:pt x="32" y="1"/>
                    <a:pt x="32" y="2"/>
                  </a:cubicBezTo>
                  <a:cubicBezTo>
                    <a:pt x="32" y="7"/>
                    <a:pt x="32" y="7"/>
                    <a:pt x="32" y="7"/>
                  </a:cubicBezTo>
                  <a:cubicBezTo>
                    <a:pt x="32" y="8"/>
                    <a:pt x="33" y="9"/>
                    <a:pt x="35" y="9"/>
                  </a:cubicBezTo>
                  <a:cubicBezTo>
                    <a:pt x="35" y="9"/>
                    <a:pt x="35" y="9"/>
                    <a:pt x="35" y="9"/>
                  </a:cubicBezTo>
                  <a:cubicBezTo>
                    <a:pt x="36" y="9"/>
                    <a:pt x="37" y="8"/>
                    <a:pt x="37" y="7"/>
                  </a:cubicBezTo>
                  <a:lnTo>
                    <a:pt x="37" y="2"/>
                  </a:lnTo>
                  <a:close/>
                  <a:moveTo>
                    <a:pt x="51" y="6"/>
                  </a:moveTo>
                  <a:cubicBezTo>
                    <a:pt x="52" y="5"/>
                    <a:pt x="51" y="4"/>
                    <a:pt x="50" y="3"/>
                  </a:cubicBezTo>
                  <a:cubicBezTo>
                    <a:pt x="50" y="3"/>
                    <a:pt x="50" y="3"/>
                    <a:pt x="50" y="3"/>
                  </a:cubicBezTo>
                  <a:cubicBezTo>
                    <a:pt x="49" y="2"/>
                    <a:pt x="47" y="3"/>
                    <a:pt x="47" y="4"/>
                  </a:cubicBezTo>
                  <a:cubicBezTo>
                    <a:pt x="44" y="8"/>
                    <a:pt x="44" y="8"/>
                    <a:pt x="44" y="8"/>
                  </a:cubicBezTo>
                  <a:cubicBezTo>
                    <a:pt x="44" y="9"/>
                    <a:pt x="44" y="11"/>
                    <a:pt x="45" y="11"/>
                  </a:cubicBezTo>
                  <a:cubicBezTo>
                    <a:pt x="45" y="11"/>
                    <a:pt x="45" y="11"/>
                    <a:pt x="45" y="11"/>
                  </a:cubicBezTo>
                  <a:cubicBezTo>
                    <a:pt x="47" y="12"/>
                    <a:pt x="48" y="12"/>
                    <a:pt x="49" y="10"/>
                  </a:cubicBezTo>
                  <a:lnTo>
                    <a:pt x="51" y="6"/>
                  </a:lnTo>
                  <a:close/>
                  <a:moveTo>
                    <a:pt x="61" y="14"/>
                  </a:moveTo>
                  <a:cubicBezTo>
                    <a:pt x="62" y="13"/>
                    <a:pt x="62" y="12"/>
                    <a:pt x="61" y="11"/>
                  </a:cubicBezTo>
                  <a:cubicBezTo>
                    <a:pt x="61" y="11"/>
                    <a:pt x="61" y="11"/>
                    <a:pt x="61" y="11"/>
                  </a:cubicBezTo>
                  <a:cubicBezTo>
                    <a:pt x="60" y="10"/>
                    <a:pt x="59" y="10"/>
                    <a:pt x="58" y="11"/>
                  </a:cubicBezTo>
                  <a:cubicBezTo>
                    <a:pt x="54" y="14"/>
                    <a:pt x="54" y="14"/>
                    <a:pt x="54" y="14"/>
                  </a:cubicBezTo>
                  <a:cubicBezTo>
                    <a:pt x="53" y="15"/>
                    <a:pt x="53" y="16"/>
                    <a:pt x="54" y="17"/>
                  </a:cubicBezTo>
                  <a:cubicBezTo>
                    <a:pt x="54" y="17"/>
                    <a:pt x="54" y="17"/>
                    <a:pt x="54" y="17"/>
                  </a:cubicBezTo>
                  <a:cubicBezTo>
                    <a:pt x="55" y="18"/>
                    <a:pt x="57" y="18"/>
                    <a:pt x="58" y="17"/>
                  </a:cubicBezTo>
                  <a:lnTo>
                    <a:pt x="61" y="14"/>
                  </a:lnTo>
                  <a:close/>
                  <a:moveTo>
                    <a:pt x="66" y="26"/>
                  </a:moveTo>
                  <a:cubicBezTo>
                    <a:pt x="68" y="26"/>
                    <a:pt x="69" y="25"/>
                    <a:pt x="68" y="24"/>
                  </a:cubicBezTo>
                  <a:cubicBezTo>
                    <a:pt x="68" y="24"/>
                    <a:pt x="68" y="24"/>
                    <a:pt x="68" y="24"/>
                  </a:cubicBezTo>
                  <a:cubicBezTo>
                    <a:pt x="68" y="22"/>
                    <a:pt x="67" y="21"/>
                    <a:pt x="65" y="22"/>
                  </a:cubicBezTo>
                  <a:cubicBezTo>
                    <a:pt x="61" y="22"/>
                    <a:pt x="61" y="22"/>
                    <a:pt x="61" y="22"/>
                  </a:cubicBezTo>
                  <a:cubicBezTo>
                    <a:pt x="60" y="23"/>
                    <a:pt x="59" y="24"/>
                    <a:pt x="59" y="25"/>
                  </a:cubicBezTo>
                  <a:cubicBezTo>
                    <a:pt x="59" y="25"/>
                    <a:pt x="59" y="25"/>
                    <a:pt x="59" y="25"/>
                  </a:cubicBezTo>
                  <a:cubicBezTo>
                    <a:pt x="59" y="27"/>
                    <a:pt x="61" y="27"/>
                    <a:pt x="62" y="27"/>
                  </a:cubicBezTo>
                  <a:lnTo>
                    <a:pt x="66" y="26"/>
                  </a:lnTo>
                  <a:close/>
                  <a:moveTo>
                    <a:pt x="65" y="40"/>
                  </a:moveTo>
                  <a:cubicBezTo>
                    <a:pt x="67" y="40"/>
                    <a:pt x="68" y="39"/>
                    <a:pt x="68" y="38"/>
                  </a:cubicBezTo>
                  <a:cubicBezTo>
                    <a:pt x="68" y="38"/>
                    <a:pt x="68" y="38"/>
                    <a:pt x="68" y="38"/>
                  </a:cubicBezTo>
                  <a:cubicBezTo>
                    <a:pt x="68" y="36"/>
                    <a:pt x="68" y="35"/>
                    <a:pt x="66" y="35"/>
                  </a:cubicBezTo>
                  <a:cubicBezTo>
                    <a:pt x="62" y="34"/>
                    <a:pt x="62" y="34"/>
                    <a:pt x="62" y="34"/>
                  </a:cubicBezTo>
                  <a:cubicBezTo>
                    <a:pt x="60" y="34"/>
                    <a:pt x="59" y="34"/>
                    <a:pt x="59" y="36"/>
                  </a:cubicBezTo>
                  <a:cubicBezTo>
                    <a:pt x="59" y="36"/>
                    <a:pt x="59" y="36"/>
                    <a:pt x="59" y="36"/>
                  </a:cubicBezTo>
                  <a:cubicBezTo>
                    <a:pt x="59" y="37"/>
                    <a:pt x="59" y="38"/>
                    <a:pt x="61" y="39"/>
                  </a:cubicBezTo>
                  <a:lnTo>
                    <a:pt x="65" y="40"/>
                  </a:lnTo>
                  <a:close/>
                  <a:moveTo>
                    <a:pt x="20" y="10"/>
                  </a:moveTo>
                  <a:cubicBezTo>
                    <a:pt x="21" y="12"/>
                    <a:pt x="23" y="12"/>
                    <a:pt x="24" y="11"/>
                  </a:cubicBezTo>
                  <a:cubicBezTo>
                    <a:pt x="24" y="11"/>
                    <a:pt x="24" y="11"/>
                    <a:pt x="24" y="11"/>
                  </a:cubicBezTo>
                  <a:cubicBezTo>
                    <a:pt x="25" y="11"/>
                    <a:pt x="25" y="9"/>
                    <a:pt x="25" y="8"/>
                  </a:cubicBezTo>
                  <a:cubicBezTo>
                    <a:pt x="23" y="4"/>
                    <a:pt x="23" y="4"/>
                    <a:pt x="23" y="4"/>
                  </a:cubicBezTo>
                  <a:cubicBezTo>
                    <a:pt x="22" y="3"/>
                    <a:pt x="20" y="2"/>
                    <a:pt x="19" y="3"/>
                  </a:cubicBezTo>
                  <a:cubicBezTo>
                    <a:pt x="19" y="3"/>
                    <a:pt x="19" y="3"/>
                    <a:pt x="19" y="3"/>
                  </a:cubicBezTo>
                  <a:cubicBezTo>
                    <a:pt x="18" y="4"/>
                    <a:pt x="18" y="5"/>
                    <a:pt x="18" y="6"/>
                  </a:cubicBezTo>
                  <a:lnTo>
                    <a:pt x="20" y="10"/>
                  </a:lnTo>
                  <a:close/>
                  <a:moveTo>
                    <a:pt x="11" y="17"/>
                  </a:moveTo>
                  <a:cubicBezTo>
                    <a:pt x="12" y="18"/>
                    <a:pt x="14" y="18"/>
                    <a:pt x="15" y="17"/>
                  </a:cubicBezTo>
                  <a:cubicBezTo>
                    <a:pt x="15" y="17"/>
                    <a:pt x="15" y="17"/>
                    <a:pt x="15" y="17"/>
                  </a:cubicBezTo>
                  <a:cubicBezTo>
                    <a:pt x="16" y="16"/>
                    <a:pt x="16" y="15"/>
                    <a:pt x="15" y="14"/>
                  </a:cubicBezTo>
                  <a:cubicBezTo>
                    <a:pt x="11" y="11"/>
                    <a:pt x="11" y="11"/>
                    <a:pt x="11" y="11"/>
                  </a:cubicBezTo>
                  <a:cubicBezTo>
                    <a:pt x="10" y="10"/>
                    <a:pt x="9" y="10"/>
                    <a:pt x="8" y="11"/>
                  </a:cubicBezTo>
                  <a:cubicBezTo>
                    <a:pt x="8" y="11"/>
                    <a:pt x="8" y="11"/>
                    <a:pt x="8" y="11"/>
                  </a:cubicBezTo>
                  <a:cubicBezTo>
                    <a:pt x="7" y="12"/>
                    <a:pt x="7" y="13"/>
                    <a:pt x="8" y="14"/>
                  </a:cubicBezTo>
                  <a:lnTo>
                    <a:pt x="11" y="17"/>
                  </a:lnTo>
                  <a:close/>
                  <a:moveTo>
                    <a:pt x="7" y="27"/>
                  </a:moveTo>
                  <a:cubicBezTo>
                    <a:pt x="9" y="27"/>
                    <a:pt x="10" y="27"/>
                    <a:pt x="10" y="25"/>
                  </a:cubicBezTo>
                  <a:cubicBezTo>
                    <a:pt x="10" y="25"/>
                    <a:pt x="10" y="25"/>
                    <a:pt x="10" y="25"/>
                  </a:cubicBezTo>
                  <a:cubicBezTo>
                    <a:pt x="10" y="24"/>
                    <a:pt x="9" y="23"/>
                    <a:pt x="8" y="22"/>
                  </a:cubicBezTo>
                  <a:cubicBezTo>
                    <a:pt x="4" y="22"/>
                    <a:pt x="4" y="22"/>
                    <a:pt x="4" y="22"/>
                  </a:cubicBezTo>
                  <a:cubicBezTo>
                    <a:pt x="2" y="21"/>
                    <a:pt x="1" y="22"/>
                    <a:pt x="1" y="24"/>
                  </a:cubicBezTo>
                  <a:cubicBezTo>
                    <a:pt x="1" y="24"/>
                    <a:pt x="1" y="24"/>
                    <a:pt x="1" y="24"/>
                  </a:cubicBezTo>
                  <a:cubicBezTo>
                    <a:pt x="0" y="25"/>
                    <a:pt x="1" y="26"/>
                    <a:pt x="3" y="26"/>
                  </a:cubicBezTo>
                  <a:lnTo>
                    <a:pt x="7" y="27"/>
                  </a:lnTo>
                  <a:close/>
                  <a:moveTo>
                    <a:pt x="8" y="39"/>
                  </a:moveTo>
                  <a:cubicBezTo>
                    <a:pt x="10" y="38"/>
                    <a:pt x="11" y="37"/>
                    <a:pt x="10" y="36"/>
                  </a:cubicBezTo>
                  <a:cubicBezTo>
                    <a:pt x="10" y="36"/>
                    <a:pt x="10" y="36"/>
                    <a:pt x="10" y="36"/>
                  </a:cubicBezTo>
                  <a:cubicBezTo>
                    <a:pt x="10" y="34"/>
                    <a:pt x="9" y="34"/>
                    <a:pt x="7" y="34"/>
                  </a:cubicBezTo>
                  <a:cubicBezTo>
                    <a:pt x="3" y="35"/>
                    <a:pt x="3" y="35"/>
                    <a:pt x="3" y="35"/>
                  </a:cubicBezTo>
                  <a:cubicBezTo>
                    <a:pt x="2" y="35"/>
                    <a:pt x="1" y="36"/>
                    <a:pt x="1" y="38"/>
                  </a:cubicBezTo>
                  <a:cubicBezTo>
                    <a:pt x="1" y="38"/>
                    <a:pt x="1" y="38"/>
                    <a:pt x="1" y="38"/>
                  </a:cubicBezTo>
                  <a:cubicBezTo>
                    <a:pt x="1" y="39"/>
                    <a:pt x="2" y="40"/>
                    <a:pt x="4" y="40"/>
                  </a:cubicBezTo>
                  <a:lnTo>
                    <a:pt x="8"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Rectangle 37">
              <a:extLst>
                <a:ext uri="{FF2B5EF4-FFF2-40B4-BE49-F238E27FC236}">
                  <a16:creationId xmlns:a16="http://schemas.microsoft.com/office/drawing/2014/main" id="{947F9F8C-247E-4461-BF33-CDA4E0B4F36A}"/>
                </a:ext>
              </a:extLst>
            </p:cNvPr>
            <p:cNvSpPr>
              <a:spLocks noChangeArrowheads="1"/>
            </p:cNvSpPr>
            <p:nvPr/>
          </p:nvSpPr>
          <p:spPr bwMode="auto">
            <a:xfrm>
              <a:off x="4855333" y="1254052"/>
              <a:ext cx="12564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a:solidFill>
                    <a:srgbClr val="FFFFFF"/>
                  </a:solidFill>
                  <a:effectLst>
                    <a:outerShdw blurRad="38100" dist="38100" dir="2700000" algn="tl">
                      <a:srgbClr val="000000">
                        <a:alpha val="43137"/>
                      </a:srgbClr>
                    </a:outerShdw>
                  </a:effectLst>
                  <a:latin typeface="Montserrat" panose="00000500000000000000" pitchFamily="2" charset="0"/>
                </a:rPr>
                <a:t>Ecosystem Development</a:t>
              </a:r>
              <a:endParaRPr lang="en-US" altLang="en-US" sz="1200">
                <a:effectLst>
                  <a:outerShdw blurRad="38100" dist="38100" dir="2700000" algn="tl">
                    <a:srgbClr val="000000">
                      <a:alpha val="43137"/>
                    </a:srgbClr>
                  </a:outerShdw>
                </a:effectLst>
              </a:endParaRPr>
            </a:p>
          </p:txBody>
        </p:sp>
      </p:grpSp>
      <p:grpSp>
        <p:nvGrpSpPr>
          <p:cNvPr id="11" name="Group 10">
            <a:extLst>
              <a:ext uri="{FF2B5EF4-FFF2-40B4-BE49-F238E27FC236}">
                <a16:creationId xmlns:a16="http://schemas.microsoft.com/office/drawing/2014/main" id="{4AC3BD19-6CB0-1E08-69CE-B708C9FB9E6F}"/>
              </a:ext>
            </a:extLst>
          </p:cNvPr>
          <p:cNvGrpSpPr/>
          <p:nvPr/>
        </p:nvGrpSpPr>
        <p:grpSpPr>
          <a:xfrm>
            <a:off x="4717145" y="3252336"/>
            <a:ext cx="1538319" cy="1542968"/>
            <a:chOff x="4717145" y="3252336"/>
            <a:chExt cx="1538319" cy="1542968"/>
          </a:xfrm>
        </p:grpSpPr>
        <p:grpSp>
          <p:nvGrpSpPr>
            <p:cNvPr id="8" name="Group 7">
              <a:extLst>
                <a:ext uri="{FF2B5EF4-FFF2-40B4-BE49-F238E27FC236}">
                  <a16:creationId xmlns:a16="http://schemas.microsoft.com/office/drawing/2014/main" id="{ADE00F7C-7EF8-431C-855E-3197D2FF60A6}"/>
                </a:ext>
              </a:extLst>
            </p:cNvPr>
            <p:cNvGrpSpPr/>
            <p:nvPr/>
          </p:nvGrpSpPr>
          <p:grpSpPr>
            <a:xfrm>
              <a:off x="4717145" y="3252336"/>
              <a:ext cx="1538319" cy="1542968"/>
              <a:chOff x="6678613" y="4014788"/>
              <a:chExt cx="2440550" cy="2447925"/>
            </a:xfrm>
          </p:grpSpPr>
          <p:sp>
            <p:nvSpPr>
              <p:cNvPr id="107" name="Freeform 17">
                <a:extLst>
                  <a:ext uri="{FF2B5EF4-FFF2-40B4-BE49-F238E27FC236}">
                    <a16:creationId xmlns:a16="http://schemas.microsoft.com/office/drawing/2014/main" id="{25F641C8-EF3C-4168-8EBE-22A92DD60DA8}"/>
                  </a:ext>
                </a:extLst>
              </p:cNvPr>
              <p:cNvSpPr>
                <a:spLocks/>
              </p:cNvSpPr>
              <p:nvPr/>
            </p:nvSpPr>
            <p:spPr bwMode="auto">
              <a:xfrm>
                <a:off x="6678613" y="4014788"/>
                <a:ext cx="1303337" cy="1304925"/>
              </a:xfrm>
              <a:custGeom>
                <a:avLst/>
                <a:gdLst>
                  <a:gd name="T0" fmla="*/ 2147483646 w 170"/>
                  <a:gd name="T1" fmla="*/ 0 h 170"/>
                  <a:gd name="T2" fmla="*/ 2147483646 w 170"/>
                  <a:gd name="T3" fmla="*/ 0 h 170"/>
                  <a:gd name="T4" fmla="*/ 0 w 170"/>
                  <a:gd name="T5" fmla="*/ 2147483646 h 170"/>
                  <a:gd name="T6" fmla="*/ 0 w 170"/>
                  <a:gd name="T7" fmla="*/ 2147483646 h 170"/>
                  <a:gd name="T8" fmla="*/ 2147483646 w 170"/>
                  <a:gd name="T9" fmla="*/ 2147483646 h 170"/>
                  <a:gd name="T10" fmla="*/ 2147483646 w 170"/>
                  <a:gd name="T11" fmla="*/ 0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0" h="170">
                    <a:moveTo>
                      <a:pt x="170" y="0"/>
                    </a:moveTo>
                    <a:cubicBezTo>
                      <a:pt x="166" y="0"/>
                      <a:pt x="163" y="0"/>
                      <a:pt x="159" y="0"/>
                    </a:cubicBezTo>
                    <a:cubicBezTo>
                      <a:pt x="71" y="0"/>
                      <a:pt x="0" y="71"/>
                      <a:pt x="0" y="159"/>
                    </a:cubicBezTo>
                    <a:cubicBezTo>
                      <a:pt x="0" y="163"/>
                      <a:pt x="0" y="166"/>
                      <a:pt x="0" y="170"/>
                    </a:cubicBezTo>
                    <a:cubicBezTo>
                      <a:pt x="170" y="170"/>
                      <a:pt x="170" y="170"/>
                      <a:pt x="170" y="170"/>
                    </a:cubicBezTo>
                    <a:lnTo>
                      <a:pt x="170" y="0"/>
                    </a:lnTo>
                    <a:close/>
                  </a:path>
                </a:pathLst>
              </a:custGeom>
              <a:solidFill>
                <a:srgbClr val="A32E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18">
                <a:extLst>
                  <a:ext uri="{FF2B5EF4-FFF2-40B4-BE49-F238E27FC236}">
                    <a16:creationId xmlns:a16="http://schemas.microsoft.com/office/drawing/2014/main" id="{95C03E12-E56F-4994-B044-DC13D997A9ED}"/>
                  </a:ext>
                </a:extLst>
              </p:cNvPr>
              <p:cNvSpPr>
                <a:spLocks/>
              </p:cNvSpPr>
              <p:nvPr/>
            </p:nvSpPr>
            <p:spPr bwMode="auto">
              <a:xfrm>
                <a:off x="7976163" y="4014788"/>
                <a:ext cx="1143000" cy="2087562"/>
              </a:xfrm>
              <a:custGeom>
                <a:avLst/>
                <a:gdLst>
                  <a:gd name="T0" fmla="*/ 0 w 149"/>
                  <a:gd name="T1" fmla="*/ 0 h 272"/>
                  <a:gd name="T2" fmla="*/ 0 w 149"/>
                  <a:gd name="T3" fmla="*/ 2147483646 h 272"/>
                  <a:gd name="T4" fmla="*/ 2147483646 w 149"/>
                  <a:gd name="T5" fmla="*/ 2147483646 h 272"/>
                  <a:gd name="T6" fmla="*/ 2147483646 w 149"/>
                  <a:gd name="T7" fmla="*/ 2147483646 h 272"/>
                  <a:gd name="T8" fmla="*/ 0 w 149"/>
                  <a:gd name="T9" fmla="*/ 0 h 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72">
                    <a:moveTo>
                      <a:pt x="0" y="0"/>
                    </a:moveTo>
                    <a:cubicBezTo>
                      <a:pt x="0" y="170"/>
                      <a:pt x="0" y="170"/>
                      <a:pt x="0" y="170"/>
                    </a:cubicBezTo>
                    <a:cubicBezTo>
                      <a:pt x="102" y="272"/>
                      <a:pt x="102" y="272"/>
                      <a:pt x="102" y="272"/>
                    </a:cubicBezTo>
                    <a:cubicBezTo>
                      <a:pt x="131" y="243"/>
                      <a:pt x="149" y="204"/>
                      <a:pt x="149" y="159"/>
                    </a:cubicBezTo>
                    <a:cubicBezTo>
                      <a:pt x="149" y="75"/>
                      <a:pt x="83" y="6"/>
                      <a:pt x="0" y="0"/>
                    </a:cubicBezTo>
                    <a:close/>
                  </a:path>
                </a:pathLst>
              </a:custGeom>
              <a:solidFill>
                <a:srgbClr val="8C10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9">
                <a:extLst>
                  <a:ext uri="{FF2B5EF4-FFF2-40B4-BE49-F238E27FC236}">
                    <a16:creationId xmlns:a16="http://schemas.microsoft.com/office/drawing/2014/main" id="{E8AD45B0-F9EB-478A-8AB1-32639D7339C1}"/>
                  </a:ext>
                </a:extLst>
              </p:cNvPr>
              <p:cNvSpPr>
                <a:spLocks/>
              </p:cNvSpPr>
              <p:nvPr/>
            </p:nvSpPr>
            <p:spPr bwMode="auto">
              <a:xfrm>
                <a:off x="6678613" y="5319713"/>
                <a:ext cx="2085975" cy="1143000"/>
              </a:xfrm>
              <a:custGeom>
                <a:avLst/>
                <a:gdLst>
                  <a:gd name="T0" fmla="*/ 2147483646 w 272"/>
                  <a:gd name="T1" fmla="*/ 0 h 149"/>
                  <a:gd name="T2" fmla="*/ 0 w 272"/>
                  <a:gd name="T3" fmla="*/ 0 h 149"/>
                  <a:gd name="T4" fmla="*/ 2147483646 w 272"/>
                  <a:gd name="T5" fmla="*/ 2147483646 h 149"/>
                  <a:gd name="T6" fmla="*/ 2147483646 w 272"/>
                  <a:gd name="T7" fmla="*/ 2147483646 h 149"/>
                  <a:gd name="T8" fmla="*/ 2147483646 w 272"/>
                  <a:gd name="T9" fmla="*/ 0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149">
                    <a:moveTo>
                      <a:pt x="170" y="0"/>
                    </a:moveTo>
                    <a:cubicBezTo>
                      <a:pt x="0" y="0"/>
                      <a:pt x="0" y="0"/>
                      <a:pt x="0" y="0"/>
                    </a:cubicBezTo>
                    <a:cubicBezTo>
                      <a:pt x="6" y="83"/>
                      <a:pt x="75" y="149"/>
                      <a:pt x="159" y="149"/>
                    </a:cubicBezTo>
                    <a:cubicBezTo>
                      <a:pt x="204" y="149"/>
                      <a:pt x="243" y="131"/>
                      <a:pt x="272" y="102"/>
                    </a:cubicBezTo>
                    <a:cubicBezTo>
                      <a:pt x="170" y="0"/>
                      <a:pt x="170" y="0"/>
                      <a:pt x="170" y="0"/>
                    </a:cubicBezTo>
                    <a:close/>
                  </a:path>
                </a:pathLst>
              </a:custGeom>
              <a:solidFill>
                <a:srgbClr val="7801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6" name="Freeform 25">
              <a:extLst>
                <a:ext uri="{FF2B5EF4-FFF2-40B4-BE49-F238E27FC236}">
                  <a16:creationId xmlns:a16="http://schemas.microsoft.com/office/drawing/2014/main" id="{AD5A5A12-483D-46DB-8ADE-72766A7A7479}"/>
                </a:ext>
              </a:extLst>
            </p:cNvPr>
            <p:cNvSpPr>
              <a:spLocks noEditPoints="1"/>
            </p:cNvSpPr>
            <p:nvPr/>
          </p:nvSpPr>
          <p:spPr bwMode="auto">
            <a:xfrm>
              <a:off x="4908467" y="3564102"/>
              <a:ext cx="575103" cy="296827"/>
            </a:xfrm>
            <a:custGeom>
              <a:avLst/>
              <a:gdLst>
                <a:gd name="T0" fmla="*/ 2147483646 w 122"/>
                <a:gd name="T1" fmla="*/ 2147483646 h 63"/>
                <a:gd name="T2" fmla="*/ 2147483646 w 122"/>
                <a:gd name="T3" fmla="*/ 2147483646 h 63"/>
                <a:gd name="T4" fmla="*/ 2147483646 w 122"/>
                <a:gd name="T5" fmla="*/ 2147483646 h 63"/>
                <a:gd name="T6" fmla="*/ 2147483646 w 122"/>
                <a:gd name="T7" fmla="*/ 2147483646 h 63"/>
                <a:gd name="T8" fmla="*/ 2147483646 w 122"/>
                <a:gd name="T9" fmla="*/ 2147483646 h 63"/>
                <a:gd name="T10" fmla="*/ 2055924100 w 122"/>
                <a:gd name="T11" fmla="*/ 2147483646 h 63"/>
                <a:gd name="T12" fmla="*/ 2147483646 w 122"/>
                <a:gd name="T13" fmla="*/ 2147483646 h 63"/>
                <a:gd name="T14" fmla="*/ 2147483646 w 122"/>
                <a:gd name="T15" fmla="*/ 2147483646 h 63"/>
                <a:gd name="T16" fmla="*/ 2147483646 w 122"/>
                <a:gd name="T17" fmla="*/ 1877773619 h 63"/>
                <a:gd name="T18" fmla="*/ 2147483646 w 122"/>
                <a:gd name="T19" fmla="*/ 762845054 h 63"/>
                <a:gd name="T20" fmla="*/ 2147483646 w 122"/>
                <a:gd name="T21" fmla="*/ 0 h 63"/>
                <a:gd name="T22" fmla="*/ 2147483646 w 122"/>
                <a:gd name="T23" fmla="*/ 0 h 63"/>
                <a:gd name="T24" fmla="*/ 2147483646 w 122"/>
                <a:gd name="T25" fmla="*/ 0 h 63"/>
                <a:gd name="T26" fmla="*/ 2147483646 w 122"/>
                <a:gd name="T27" fmla="*/ 762845054 h 63"/>
                <a:gd name="T28" fmla="*/ 2147483646 w 122"/>
                <a:gd name="T29" fmla="*/ 1877773619 h 63"/>
                <a:gd name="T30" fmla="*/ 2147483646 w 122"/>
                <a:gd name="T31" fmla="*/ 2147483646 h 63"/>
                <a:gd name="T32" fmla="*/ 2147483646 w 122"/>
                <a:gd name="T33" fmla="*/ 2147483646 h 63"/>
                <a:gd name="T34" fmla="*/ 2147483646 w 122"/>
                <a:gd name="T35" fmla="*/ 2147483646 h 63"/>
                <a:gd name="T36" fmla="*/ 2147483646 w 122"/>
                <a:gd name="T37" fmla="*/ 2147483646 h 63"/>
                <a:gd name="T38" fmla="*/ 2147483646 w 122"/>
                <a:gd name="T39" fmla="*/ 2147483646 h 63"/>
                <a:gd name="T40" fmla="*/ 2147483646 w 122"/>
                <a:gd name="T41" fmla="*/ 2147483646 h 63"/>
                <a:gd name="T42" fmla="*/ 2147483646 w 122"/>
                <a:gd name="T43" fmla="*/ 2147483646 h 63"/>
                <a:gd name="T44" fmla="*/ 2147483646 w 122"/>
                <a:gd name="T45" fmla="*/ 2147483646 h 63"/>
                <a:gd name="T46" fmla="*/ 2147483646 w 122"/>
                <a:gd name="T47" fmla="*/ 1701731863 h 63"/>
                <a:gd name="T48" fmla="*/ 2147483646 w 122"/>
                <a:gd name="T49" fmla="*/ 1114928565 h 63"/>
                <a:gd name="T50" fmla="*/ 2147483646 w 122"/>
                <a:gd name="T51" fmla="*/ 1114928565 h 63"/>
                <a:gd name="T52" fmla="*/ 2147483646 w 122"/>
                <a:gd name="T53" fmla="*/ 1114928565 h 63"/>
                <a:gd name="T54" fmla="*/ 2147483646 w 122"/>
                <a:gd name="T55" fmla="*/ 1701731863 h 63"/>
                <a:gd name="T56" fmla="*/ 2147483646 w 122"/>
                <a:gd name="T57" fmla="*/ 2147483646 h 63"/>
                <a:gd name="T58" fmla="*/ 2147483646 w 122"/>
                <a:gd name="T59" fmla="*/ 2147483646 h 63"/>
                <a:gd name="T60" fmla="*/ 2147483646 w 122"/>
                <a:gd name="T61" fmla="*/ 2147483646 h 63"/>
                <a:gd name="T62" fmla="*/ 2147483646 w 122"/>
                <a:gd name="T63" fmla="*/ 2147483646 h 63"/>
                <a:gd name="T64" fmla="*/ 2147483646 w 122"/>
                <a:gd name="T65" fmla="*/ 2147483646 h 63"/>
                <a:gd name="T66" fmla="*/ 2147483646 w 122"/>
                <a:gd name="T67" fmla="*/ 2147483646 h 63"/>
                <a:gd name="T68" fmla="*/ 2147483646 w 122"/>
                <a:gd name="T69" fmla="*/ 2147483646 h 63"/>
                <a:gd name="T70" fmla="*/ 2147483646 w 122"/>
                <a:gd name="T71" fmla="*/ 2147483646 h 63"/>
                <a:gd name="T72" fmla="*/ 2147483646 w 122"/>
                <a:gd name="T73" fmla="*/ 2147483646 h 63"/>
                <a:gd name="T74" fmla="*/ 2147483646 w 122"/>
                <a:gd name="T75" fmla="*/ 2147483646 h 63"/>
                <a:gd name="T76" fmla="*/ 2147483646 w 122"/>
                <a:gd name="T77" fmla="*/ 2147483646 h 63"/>
                <a:gd name="T78" fmla="*/ 1703476465 w 122"/>
                <a:gd name="T79" fmla="*/ 2147483646 h 63"/>
                <a:gd name="T80" fmla="*/ 1879700283 w 122"/>
                <a:gd name="T81" fmla="*/ 2147483646 h 63"/>
                <a:gd name="T82" fmla="*/ 1997177718 w 122"/>
                <a:gd name="T83" fmla="*/ 2147483646 h 63"/>
                <a:gd name="T84" fmla="*/ 1938439000 w 122"/>
                <a:gd name="T85" fmla="*/ 2147483646 h 63"/>
                <a:gd name="T86" fmla="*/ 1820961565 w 122"/>
                <a:gd name="T87" fmla="*/ 2147483646 h 63"/>
                <a:gd name="T88" fmla="*/ 2147483646 w 122"/>
                <a:gd name="T89" fmla="*/ 1467012076 h 63"/>
                <a:gd name="T90" fmla="*/ 1644737747 w 122"/>
                <a:gd name="T91" fmla="*/ 880208778 h 63"/>
                <a:gd name="T92" fmla="*/ 1409775212 w 122"/>
                <a:gd name="T93" fmla="*/ 821523086 h 63"/>
                <a:gd name="T94" fmla="*/ 1233551394 w 122"/>
                <a:gd name="T95" fmla="*/ 880208778 h 63"/>
                <a:gd name="T96" fmla="*/ 704887606 w 122"/>
                <a:gd name="T97" fmla="*/ 1467012076 h 63"/>
                <a:gd name="T98" fmla="*/ 998588859 w 122"/>
                <a:gd name="T99" fmla="*/ 2147483646 h 63"/>
                <a:gd name="T100" fmla="*/ 939850141 w 122"/>
                <a:gd name="T101" fmla="*/ 2147483646 h 63"/>
                <a:gd name="T102" fmla="*/ 646148888 w 122"/>
                <a:gd name="T103" fmla="*/ 2147483646 h 63"/>
                <a:gd name="T104" fmla="*/ 176223818 w 122"/>
                <a:gd name="T105" fmla="*/ 2147483646 h 63"/>
                <a:gd name="T106" fmla="*/ 234962535 w 122"/>
                <a:gd name="T107" fmla="*/ 2147483646 h 63"/>
                <a:gd name="T108" fmla="*/ 528663788 w 122"/>
                <a:gd name="T109" fmla="*/ 2147483646 h 63"/>
                <a:gd name="T110" fmla="*/ 1409775212 w 122"/>
                <a:gd name="T111" fmla="*/ 2147483646 h 63"/>
                <a:gd name="T112" fmla="*/ 2147483646 w 122"/>
                <a:gd name="T113" fmla="*/ 2147483646 h 63"/>
                <a:gd name="T114" fmla="*/ 2055924100 w 122"/>
                <a:gd name="T115" fmla="*/ 2147483646 h 63"/>
                <a:gd name="T116" fmla="*/ 1703476465 w 122"/>
                <a:gd name="T117" fmla="*/ 2147483646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2" h="63">
                  <a:moveTo>
                    <a:pt x="88" y="59"/>
                  </a:moveTo>
                  <a:cubicBezTo>
                    <a:pt x="87" y="60"/>
                    <a:pt x="85" y="61"/>
                    <a:pt x="83" y="61"/>
                  </a:cubicBezTo>
                  <a:cubicBezTo>
                    <a:pt x="77" y="63"/>
                    <a:pt x="71" y="63"/>
                    <a:pt x="63" y="63"/>
                  </a:cubicBezTo>
                  <a:cubicBezTo>
                    <a:pt x="55" y="63"/>
                    <a:pt x="49" y="63"/>
                    <a:pt x="43" y="61"/>
                  </a:cubicBezTo>
                  <a:cubicBezTo>
                    <a:pt x="41" y="61"/>
                    <a:pt x="39" y="60"/>
                    <a:pt x="37" y="59"/>
                  </a:cubicBezTo>
                  <a:cubicBezTo>
                    <a:pt x="32" y="57"/>
                    <a:pt x="32" y="53"/>
                    <a:pt x="35" y="50"/>
                  </a:cubicBezTo>
                  <a:cubicBezTo>
                    <a:pt x="38" y="46"/>
                    <a:pt x="42" y="44"/>
                    <a:pt x="46" y="42"/>
                  </a:cubicBezTo>
                  <a:cubicBezTo>
                    <a:pt x="48" y="41"/>
                    <a:pt x="50" y="41"/>
                    <a:pt x="52" y="40"/>
                  </a:cubicBezTo>
                  <a:cubicBezTo>
                    <a:pt x="56" y="39"/>
                    <a:pt x="57" y="35"/>
                    <a:pt x="54" y="32"/>
                  </a:cubicBezTo>
                  <a:cubicBezTo>
                    <a:pt x="49" y="27"/>
                    <a:pt x="47" y="21"/>
                    <a:pt x="47" y="13"/>
                  </a:cubicBezTo>
                  <a:cubicBezTo>
                    <a:pt x="47" y="6"/>
                    <a:pt x="52" y="2"/>
                    <a:pt x="59" y="0"/>
                  </a:cubicBezTo>
                  <a:cubicBezTo>
                    <a:pt x="60" y="0"/>
                    <a:pt x="62" y="0"/>
                    <a:pt x="63" y="0"/>
                  </a:cubicBezTo>
                  <a:cubicBezTo>
                    <a:pt x="64" y="0"/>
                    <a:pt x="66" y="0"/>
                    <a:pt x="67" y="0"/>
                  </a:cubicBezTo>
                  <a:cubicBezTo>
                    <a:pt x="74" y="2"/>
                    <a:pt x="79" y="6"/>
                    <a:pt x="79" y="13"/>
                  </a:cubicBezTo>
                  <a:cubicBezTo>
                    <a:pt x="79" y="21"/>
                    <a:pt x="77" y="27"/>
                    <a:pt x="72" y="32"/>
                  </a:cubicBezTo>
                  <a:cubicBezTo>
                    <a:pt x="69" y="35"/>
                    <a:pt x="70" y="39"/>
                    <a:pt x="74" y="40"/>
                  </a:cubicBezTo>
                  <a:cubicBezTo>
                    <a:pt x="76" y="41"/>
                    <a:pt x="78" y="41"/>
                    <a:pt x="79" y="42"/>
                  </a:cubicBezTo>
                  <a:cubicBezTo>
                    <a:pt x="84" y="44"/>
                    <a:pt x="88" y="46"/>
                    <a:pt x="91" y="50"/>
                  </a:cubicBezTo>
                  <a:cubicBezTo>
                    <a:pt x="93" y="52"/>
                    <a:pt x="94" y="57"/>
                    <a:pt x="88" y="59"/>
                  </a:cubicBezTo>
                  <a:close/>
                  <a:moveTo>
                    <a:pt x="120" y="54"/>
                  </a:moveTo>
                  <a:cubicBezTo>
                    <a:pt x="118" y="52"/>
                    <a:pt x="115" y="50"/>
                    <a:pt x="113" y="49"/>
                  </a:cubicBezTo>
                  <a:cubicBezTo>
                    <a:pt x="111" y="48"/>
                    <a:pt x="110" y="48"/>
                    <a:pt x="109" y="47"/>
                  </a:cubicBezTo>
                  <a:cubicBezTo>
                    <a:pt x="106" y="46"/>
                    <a:pt x="105" y="44"/>
                    <a:pt x="107" y="42"/>
                  </a:cubicBezTo>
                  <a:cubicBezTo>
                    <a:pt x="111" y="38"/>
                    <a:pt x="112" y="34"/>
                    <a:pt x="112" y="29"/>
                  </a:cubicBezTo>
                  <a:cubicBezTo>
                    <a:pt x="112" y="23"/>
                    <a:pt x="109" y="21"/>
                    <a:pt x="104" y="19"/>
                  </a:cubicBezTo>
                  <a:cubicBezTo>
                    <a:pt x="103" y="19"/>
                    <a:pt x="102" y="19"/>
                    <a:pt x="101" y="19"/>
                  </a:cubicBezTo>
                  <a:cubicBezTo>
                    <a:pt x="100" y="19"/>
                    <a:pt x="99" y="19"/>
                    <a:pt x="98" y="19"/>
                  </a:cubicBezTo>
                  <a:cubicBezTo>
                    <a:pt x="93" y="21"/>
                    <a:pt x="90" y="23"/>
                    <a:pt x="90" y="29"/>
                  </a:cubicBezTo>
                  <a:cubicBezTo>
                    <a:pt x="90" y="34"/>
                    <a:pt x="91" y="38"/>
                    <a:pt x="95" y="42"/>
                  </a:cubicBezTo>
                  <a:cubicBezTo>
                    <a:pt x="97" y="44"/>
                    <a:pt x="96" y="46"/>
                    <a:pt x="93" y="47"/>
                  </a:cubicBezTo>
                  <a:cubicBezTo>
                    <a:pt x="93" y="47"/>
                    <a:pt x="93" y="47"/>
                    <a:pt x="93" y="47"/>
                  </a:cubicBezTo>
                  <a:cubicBezTo>
                    <a:pt x="93" y="47"/>
                    <a:pt x="94" y="48"/>
                    <a:pt x="94" y="48"/>
                  </a:cubicBezTo>
                  <a:cubicBezTo>
                    <a:pt x="96" y="50"/>
                    <a:pt x="97" y="53"/>
                    <a:pt x="96" y="55"/>
                  </a:cubicBezTo>
                  <a:cubicBezTo>
                    <a:pt x="96" y="58"/>
                    <a:pt x="94" y="60"/>
                    <a:pt x="91" y="61"/>
                  </a:cubicBezTo>
                  <a:cubicBezTo>
                    <a:pt x="91" y="62"/>
                    <a:pt x="90" y="62"/>
                    <a:pt x="89" y="62"/>
                  </a:cubicBezTo>
                  <a:cubicBezTo>
                    <a:pt x="93" y="63"/>
                    <a:pt x="96" y="63"/>
                    <a:pt x="101" y="63"/>
                  </a:cubicBezTo>
                  <a:cubicBezTo>
                    <a:pt x="106" y="63"/>
                    <a:pt x="111" y="63"/>
                    <a:pt x="115" y="62"/>
                  </a:cubicBezTo>
                  <a:cubicBezTo>
                    <a:pt x="116" y="62"/>
                    <a:pt x="118" y="61"/>
                    <a:pt x="119" y="61"/>
                  </a:cubicBezTo>
                  <a:cubicBezTo>
                    <a:pt x="122" y="59"/>
                    <a:pt x="122" y="55"/>
                    <a:pt x="120" y="54"/>
                  </a:cubicBezTo>
                  <a:close/>
                  <a:moveTo>
                    <a:pt x="29" y="55"/>
                  </a:moveTo>
                  <a:cubicBezTo>
                    <a:pt x="29" y="53"/>
                    <a:pt x="30" y="50"/>
                    <a:pt x="32" y="48"/>
                  </a:cubicBezTo>
                  <a:cubicBezTo>
                    <a:pt x="32" y="47"/>
                    <a:pt x="33" y="47"/>
                    <a:pt x="34" y="46"/>
                  </a:cubicBezTo>
                  <a:cubicBezTo>
                    <a:pt x="34" y="46"/>
                    <a:pt x="33" y="46"/>
                    <a:pt x="33" y="45"/>
                  </a:cubicBezTo>
                  <a:cubicBezTo>
                    <a:pt x="30" y="44"/>
                    <a:pt x="29" y="41"/>
                    <a:pt x="31" y="39"/>
                  </a:cubicBezTo>
                  <a:cubicBezTo>
                    <a:pt x="35" y="35"/>
                    <a:pt x="37" y="30"/>
                    <a:pt x="37" y="25"/>
                  </a:cubicBezTo>
                  <a:cubicBezTo>
                    <a:pt x="36" y="19"/>
                    <a:pt x="33" y="16"/>
                    <a:pt x="28" y="15"/>
                  </a:cubicBezTo>
                  <a:cubicBezTo>
                    <a:pt x="26" y="14"/>
                    <a:pt x="25" y="14"/>
                    <a:pt x="24" y="14"/>
                  </a:cubicBezTo>
                  <a:cubicBezTo>
                    <a:pt x="23" y="14"/>
                    <a:pt x="22" y="14"/>
                    <a:pt x="21" y="15"/>
                  </a:cubicBezTo>
                  <a:cubicBezTo>
                    <a:pt x="15" y="16"/>
                    <a:pt x="12" y="19"/>
                    <a:pt x="12" y="25"/>
                  </a:cubicBezTo>
                  <a:cubicBezTo>
                    <a:pt x="12" y="30"/>
                    <a:pt x="13" y="35"/>
                    <a:pt x="17" y="39"/>
                  </a:cubicBezTo>
                  <a:cubicBezTo>
                    <a:pt x="19" y="42"/>
                    <a:pt x="18" y="44"/>
                    <a:pt x="16" y="45"/>
                  </a:cubicBezTo>
                  <a:cubicBezTo>
                    <a:pt x="14" y="46"/>
                    <a:pt x="13" y="46"/>
                    <a:pt x="11" y="47"/>
                  </a:cubicBezTo>
                  <a:cubicBezTo>
                    <a:pt x="8" y="49"/>
                    <a:pt x="5" y="50"/>
                    <a:pt x="3" y="53"/>
                  </a:cubicBezTo>
                  <a:cubicBezTo>
                    <a:pt x="0" y="55"/>
                    <a:pt x="0" y="58"/>
                    <a:pt x="4" y="60"/>
                  </a:cubicBezTo>
                  <a:cubicBezTo>
                    <a:pt x="6" y="61"/>
                    <a:pt x="7" y="61"/>
                    <a:pt x="9" y="62"/>
                  </a:cubicBezTo>
                  <a:cubicBezTo>
                    <a:pt x="13" y="63"/>
                    <a:pt x="18" y="63"/>
                    <a:pt x="24" y="63"/>
                  </a:cubicBezTo>
                  <a:cubicBezTo>
                    <a:pt x="29" y="63"/>
                    <a:pt x="33" y="63"/>
                    <a:pt x="37" y="62"/>
                  </a:cubicBezTo>
                  <a:cubicBezTo>
                    <a:pt x="36" y="62"/>
                    <a:pt x="35" y="62"/>
                    <a:pt x="35" y="61"/>
                  </a:cubicBezTo>
                  <a:cubicBezTo>
                    <a:pt x="31" y="60"/>
                    <a:pt x="30" y="58"/>
                    <a:pt x="2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Rectangle 37">
              <a:extLst>
                <a:ext uri="{FF2B5EF4-FFF2-40B4-BE49-F238E27FC236}">
                  <a16:creationId xmlns:a16="http://schemas.microsoft.com/office/drawing/2014/main" id="{C2D65435-7F6E-4B26-B9F2-168B8B6B2100}"/>
                </a:ext>
              </a:extLst>
            </p:cNvPr>
            <p:cNvSpPr>
              <a:spLocks noChangeArrowheads="1"/>
            </p:cNvSpPr>
            <p:nvPr/>
          </p:nvSpPr>
          <p:spPr bwMode="auto">
            <a:xfrm>
              <a:off x="4749688" y="4139270"/>
              <a:ext cx="1505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a:solidFill>
                    <a:srgbClr val="FFFFFF"/>
                  </a:solidFill>
                  <a:effectLst>
                    <a:outerShdw blurRad="38100" dist="38100" dir="2700000" algn="tl">
                      <a:srgbClr val="000000">
                        <a:alpha val="43137"/>
                      </a:srgbClr>
                    </a:outerShdw>
                  </a:effectLst>
                  <a:latin typeface="Montserrat" panose="00000500000000000000" pitchFamily="2" charset="0"/>
                </a:rPr>
                <a:t>Administrative Services</a:t>
              </a:r>
              <a:endParaRPr lang="en-US" altLang="en-US" sz="1200">
                <a:effectLst>
                  <a:outerShdw blurRad="38100" dist="38100" dir="2700000" algn="tl">
                    <a:srgbClr val="000000">
                      <a:alpha val="43137"/>
                    </a:srgbClr>
                  </a:outerShdw>
                </a:effectLst>
              </a:endParaRPr>
            </a:p>
          </p:txBody>
        </p:sp>
      </p:grpSp>
      <p:grpSp>
        <p:nvGrpSpPr>
          <p:cNvPr id="13" name="Group 12">
            <a:extLst>
              <a:ext uri="{FF2B5EF4-FFF2-40B4-BE49-F238E27FC236}">
                <a16:creationId xmlns:a16="http://schemas.microsoft.com/office/drawing/2014/main" id="{7F158B30-1775-694D-CEFC-9F0DAF05AA2B}"/>
              </a:ext>
            </a:extLst>
          </p:cNvPr>
          <p:cNvGrpSpPr/>
          <p:nvPr/>
        </p:nvGrpSpPr>
        <p:grpSpPr>
          <a:xfrm>
            <a:off x="2746797" y="3266331"/>
            <a:ext cx="1559439" cy="1560454"/>
            <a:chOff x="2746797" y="3266331"/>
            <a:chExt cx="1559439" cy="1560454"/>
          </a:xfrm>
        </p:grpSpPr>
        <p:grpSp>
          <p:nvGrpSpPr>
            <p:cNvPr id="7" name="Group 6">
              <a:extLst>
                <a:ext uri="{FF2B5EF4-FFF2-40B4-BE49-F238E27FC236}">
                  <a16:creationId xmlns:a16="http://schemas.microsoft.com/office/drawing/2014/main" id="{97601E1D-05E9-47FF-8A7F-591B27050712}"/>
                </a:ext>
              </a:extLst>
            </p:cNvPr>
            <p:cNvGrpSpPr/>
            <p:nvPr/>
          </p:nvGrpSpPr>
          <p:grpSpPr>
            <a:xfrm>
              <a:off x="2746797" y="3266331"/>
              <a:ext cx="1559439" cy="1560454"/>
              <a:chOff x="3076095" y="4023833"/>
              <a:chExt cx="2437293" cy="2438880"/>
            </a:xfrm>
          </p:grpSpPr>
          <p:sp>
            <p:nvSpPr>
              <p:cNvPr id="110" name="Freeform 20">
                <a:extLst>
                  <a:ext uri="{FF2B5EF4-FFF2-40B4-BE49-F238E27FC236}">
                    <a16:creationId xmlns:a16="http://schemas.microsoft.com/office/drawing/2014/main" id="{76770D6A-5E27-44BC-AE65-8B12E1A111D0}"/>
                  </a:ext>
                </a:extLst>
              </p:cNvPr>
              <p:cNvSpPr>
                <a:spLocks/>
              </p:cNvSpPr>
              <p:nvPr/>
            </p:nvSpPr>
            <p:spPr bwMode="auto">
              <a:xfrm>
                <a:off x="4210050" y="4023833"/>
                <a:ext cx="1303338" cy="1304925"/>
              </a:xfrm>
              <a:custGeom>
                <a:avLst/>
                <a:gdLst>
                  <a:gd name="T0" fmla="*/ 646562982 w 170"/>
                  <a:gd name="T1" fmla="*/ 0 h 170"/>
                  <a:gd name="T2" fmla="*/ 0 w 170"/>
                  <a:gd name="T3" fmla="*/ 0 h 170"/>
                  <a:gd name="T4" fmla="*/ 0 w 170"/>
                  <a:gd name="T5" fmla="*/ 2147483646 h 170"/>
                  <a:gd name="T6" fmla="*/ 2147483646 w 170"/>
                  <a:gd name="T7" fmla="*/ 2147483646 h 170"/>
                  <a:gd name="T8" fmla="*/ 2147483646 w 170"/>
                  <a:gd name="T9" fmla="*/ 2147483646 h 170"/>
                  <a:gd name="T10" fmla="*/ 646562982 w 170"/>
                  <a:gd name="T11" fmla="*/ 0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0" h="170">
                    <a:moveTo>
                      <a:pt x="11" y="0"/>
                    </a:moveTo>
                    <a:cubicBezTo>
                      <a:pt x="7" y="0"/>
                      <a:pt x="4" y="0"/>
                      <a:pt x="0" y="0"/>
                    </a:cubicBezTo>
                    <a:cubicBezTo>
                      <a:pt x="0" y="170"/>
                      <a:pt x="0" y="170"/>
                      <a:pt x="0" y="170"/>
                    </a:cubicBezTo>
                    <a:cubicBezTo>
                      <a:pt x="170" y="170"/>
                      <a:pt x="170" y="170"/>
                      <a:pt x="170" y="170"/>
                    </a:cubicBezTo>
                    <a:cubicBezTo>
                      <a:pt x="170" y="166"/>
                      <a:pt x="170" y="163"/>
                      <a:pt x="170" y="159"/>
                    </a:cubicBezTo>
                    <a:cubicBezTo>
                      <a:pt x="170" y="71"/>
                      <a:pt x="99" y="0"/>
                      <a:pt x="11" y="0"/>
                    </a:cubicBezTo>
                    <a:close/>
                  </a:path>
                </a:pathLst>
              </a:custGeom>
              <a:solidFill>
                <a:srgbClr val="0652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21">
                <a:extLst>
                  <a:ext uri="{FF2B5EF4-FFF2-40B4-BE49-F238E27FC236}">
                    <a16:creationId xmlns:a16="http://schemas.microsoft.com/office/drawing/2014/main" id="{3C8E05F3-C0DE-47B9-9D63-93018A65C2C7}"/>
                  </a:ext>
                </a:extLst>
              </p:cNvPr>
              <p:cNvSpPr>
                <a:spLocks/>
              </p:cNvSpPr>
              <p:nvPr/>
            </p:nvSpPr>
            <p:spPr bwMode="auto">
              <a:xfrm>
                <a:off x="3427413" y="5319713"/>
                <a:ext cx="2085975" cy="1143000"/>
              </a:xfrm>
              <a:custGeom>
                <a:avLst/>
                <a:gdLst>
                  <a:gd name="T0" fmla="*/ 2147483646 w 272"/>
                  <a:gd name="T1" fmla="*/ 0 h 149"/>
                  <a:gd name="T2" fmla="*/ 0 w 272"/>
                  <a:gd name="T3" fmla="*/ 2147483646 h 149"/>
                  <a:gd name="T4" fmla="*/ 2147483646 w 272"/>
                  <a:gd name="T5" fmla="*/ 2147483646 h 149"/>
                  <a:gd name="T6" fmla="*/ 2147483646 w 272"/>
                  <a:gd name="T7" fmla="*/ 0 h 149"/>
                  <a:gd name="T8" fmla="*/ 2147483646 w 272"/>
                  <a:gd name="T9" fmla="*/ 0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2" h="149">
                    <a:moveTo>
                      <a:pt x="102" y="0"/>
                    </a:moveTo>
                    <a:cubicBezTo>
                      <a:pt x="0" y="102"/>
                      <a:pt x="0" y="102"/>
                      <a:pt x="0" y="102"/>
                    </a:cubicBezTo>
                    <a:cubicBezTo>
                      <a:pt x="29" y="131"/>
                      <a:pt x="68" y="149"/>
                      <a:pt x="113" y="149"/>
                    </a:cubicBezTo>
                    <a:cubicBezTo>
                      <a:pt x="197" y="149"/>
                      <a:pt x="266" y="83"/>
                      <a:pt x="272" y="0"/>
                    </a:cubicBezTo>
                    <a:cubicBezTo>
                      <a:pt x="102" y="0"/>
                      <a:pt x="102" y="0"/>
                      <a:pt x="102" y="0"/>
                    </a:cubicBezTo>
                    <a:close/>
                  </a:path>
                </a:pathLst>
              </a:custGeom>
              <a:solidFill>
                <a:srgbClr val="0A4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22">
                <a:extLst>
                  <a:ext uri="{FF2B5EF4-FFF2-40B4-BE49-F238E27FC236}">
                    <a16:creationId xmlns:a16="http://schemas.microsoft.com/office/drawing/2014/main" id="{D99E51DC-FFD8-4BF8-8137-A65D3F0410DF}"/>
                  </a:ext>
                </a:extLst>
              </p:cNvPr>
              <p:cNvSpPr>
                <a:spLocks/>
              </p:cNvSpPr>
              <p:nvPr/>
            </p:nvSpPr>
            <p:spPr bwMode="auto">
              <a:xfrm>
                <a:off x="3076095" y="4023833"/>
                <a:ext cx="1143000" cy="2087562"/>
              </a:xfrm>
              <a:custGeom>
                <a:avLst/>
                <a:gdLst>
                  <a:gd name="T0" fmla="*/ 2147483646 w 149"/>
                  <a:gd name="T1" fmla="*/ 0 h 272"/>
                  <a:gd name="T2" fmla="*/ 0 w 149"/>
                  <a:gd name="T3" fmla="*/ 2147483646 h 272"/>
                  <a:gd name="T4" fmla="*/ 2147483646 w 149"/>
                  <a:gd name="T5" fmla="*/ 2147483646 h 272"/>
                  <a:gd name="T6" fmla="*/ 2147483646 w 149"/>
                  <a:gd name="T7" fmla="*/ 2147483646 h 272"/>
                  <a:gd name="T8" fmla="*/ 2147483646 w 149"/>
                  <a:gd name="T9" fmla="*/ 0 h 2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72">
                    <a:moveTo>
                      <a:pt x="149" y="0"/>
                    </a:moveTo>
                    <a:cubicBezTo>
                      <a:pt x="66" y="6"/>
                      <a:pt x="0" y="75"/>
                      <a:pt x="0" y="159"/>
                    </a:cubicBezTo>
                    <a:cubicBezTo>
                      <a:pt x="0" y="204"/>
                      <a:pt x="18" y="243"/>
                      <a:pt x="47" y="272"/>
                    </a:cubicBezTo>
                    <a:cubicBezTo>
                      <a:pt x="149" y="170"/>
                      <a:pt x="149" y="170"/>
                      <a:pt x="149" y="170"/>
                    </a:cubicBezTo>
                    <a:lnTo>
                      <a:pt x="149" y="0"/>
                    </a:lnTo>
                    <a:close/>
                  </a:path>
                </a:pathLst>
              </a:custGeom>
              <a:solidFill>
                <a:srgbClr val="2070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0" name="Rectangle 37">
              <a:extLst>
                <a:ext uri="{FF2B5EF4-FFF2-40B4-BE49-F238E27FC236}">
                  <a16:creationId xmlns:a16="http://schemas.microsoft.com/office/drawing/2014/main" id="{A0D8EDBA-EB5A-4FF1-96FA-DE7D1BB61F4E}"/>
                </a:ext>
              </a:extLst>
            </p:cNvPr>
            <p:cNvSpPr>
              <a:spLocks noChangeArrowheads="1"/>
            </p:cNvSpPr>
            <p:nvPr/>
          </p:nvSpPr>
          <p:spPr bwMode="auto">
            <a:xfrm>
              <a:off x="2761196" y="4160396"/>
              <a:ext cx="1511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b="1">
                  <a:solidFill>
                    <a:srgbClr val="FFFFFF"/>
                  </a:solidFill>
                  <a:effectLst>
                    <a:outerShdw blurRad="38100" dist="38100" dir="2700000" algn="tl">
                      <a:srgbClr val="000000">
                        <a:alpha val="43137"/>
                      </a:srgbClr>
                    </a:outerShdw>
                  </a:effectLst>
                  <a:latin typeface="Montserrat" panose="00000500000000000000" pitchFamily="2" charset="0"/>
                </a:rPr>
                <a:t>Communications </a:t>
              </a:r>
            </a:p>
            <a:p>
              <a:pPr algn="ctr">
                <a:lnSpc>
                  <a:spcPct val="100000"/>
                </a:lnSpc>
                <a:spcBef>
                  <a:spcPct val="0"/>
                </a:spcBef>
                <a:buFontTx/>
                <a:buNone/>
              </a:pPr>
              <a:r>
                <a:rPr lang="en-US" altLang="en-US" sz="1200" b="1">
                  <a:solidFill>
                    <a:srgbClr val="FFFFFF"/>
                  </a:solidFill>
                  <a:effectLst>
                    <a:outerShdw blurRad="38100" dist="38100" dir="2700000" algn="tl">
                      <a:srgbClr val="000000">
                        <a:alpha val="43137"/>
                      </a:srgbClr>
                    </a:outerShdw>
                  </a:effectLst>
                  <a:latin typeface="Montserrat" panose="00000500000000000000" pitchFamily="2" charset="0"/>
                </a:rPr>
                <a:t>&amp; Recognition</a:t>
              </a:r>
              <a:endParaRPr lang="en-US" altLang="en-US" sz="1200">
                <a:effectLst>
                  <a:outerShdw blurRad="38100" dist="38100" dir="2700000" algn="tl">
                    <a:srgbClr val="000000">
                      <a:alpha val="43137"/>
                    </a:srgbClr>
                  </a:outerShdw>
                </a:effectLst>
              </a:endParaRPr>
            </a:p>
          </p:txBody>
        </p:sp>
        <p:sp>
          <p:nvSpPr>
            <p:cNvPr id="135" name="Graphic 43">
              <a:extLst>
                <a:ext uri="{FF2B5EF4-FFF2-40B4-BE49-F238E27FC236}">
                  <a16:creationId xmlns:a16="http://schemas.microsoft.com/office/drawing/2014/main" id="{DD8787DA-18A9-4554-8AD6-8DB63E5B52F3}"/>
                </a:ext>
              </a:extLst>
            </p:cNvPr>
            <p:cNvSpPr/>
            <p:nvPr/>
          </p:nvSpPr>
          <p:spPr>
            <a:xfrm>
              <a:off x="3660541" y="3571762"/>
              <a:ext cx="352522" cy="338486"/>
            </a:xfrm>
            <a:custGeom>
              <a:avLst/>
              <a:gdLst>
                <a:gd name="connsiteX0" fmla="*/ 6469456 w 6486426"/>
                <a:gd name="connsiteY0" fmla="*/ 2353260 h 6228137"/>
                <a:gd name="connsiteX1" fmla="*/ 6172972 w 6486426"/>
                <a:gd name="connsiteY1" fmla="*/ 2116044 h 6228137"/>
                <a:gd name="connsiteX2" fmla="*/ 4300534 w 6486426"/>
                <a:gd name="connsiteY2" fmla="*/ 1945720 h 6228137"/>
                <a:gd name="connsiteX3" fmla="*/ 3560536 w 6486426"/>
                <a:gd name="connsiteY3" fmla="*/ 209844 h 6228137"/>
                <a:gd name="connsiteX4" fmla="*/ 3243217 w 6486426"/>
                <a:gd name="connsiteY4" fmla="*/ 0 h 6228137"/>
                <a:gd name="connsiteX5" fmla="*/ 2926195 w 6486426"/>
                <a:gd name="connsiteY5" fmla="*/ 209844 h 6228137"/>
                <a:gd name="connsiteX6" fmla="*/ 2186197 w 6486426"/>
                <a:gd name="connsiteY6" fmla="*/ 1945720 h 6228137"/>
                <a:gd name="connsiteX7" fmla="*/ 313463 w 6486426"/>
                <a:gd name="connsiteY7" fmla="*/ 2116044 h 6228137"/>
                <a:gd name="connsiteX8" fmla="*/ 16978 w 6486426"/>
                <a:gd name="connsiteY8" fmla="*/ 2353260 h 6228137"/>
                <a:gd name="connsiteX9" fmla="*/ 117539 w 6486426"/>
                <a:gd name="connsiteY9" fmla="*/ 2720437 h 6228137"/>
                <a:gd name="connsiteX10" fmla="*/ 1532952 w 6486426"/>
                <a:gd name="connsiteY10" fmla="*/ 3963982 h 6228137"/>
                <a:gd name="connsiteX11" fmla="*/ 1115618 w 6486426"/>
                <a:gd name="connsiteY11" fmla="*/ 5805672 h 6228137"/>
                <a:gd name="connsiteX12" fmla="*/ 1249681 w 6486426"/>
                <a:gd name="connsiteY12" fmla="*/ 6162338 h 6228137"/>
                <a:gd name="connsiteX13" fmla="*/ 1451841 w 6486426"/>
                <a:gd name="connsiteY13" fmla="*/ 6228137 h 6228137"/>
                <a:gd name="connsiteX14" fmla="*/ 1628613 w 6486426"/>
                <a:gd name="connsiteY14" fmla="*/ 6179147 h 6228137"/>
                <a:gd name="connsiteX15" fmla="*/ 3243217 w 6486426"/>
                <a:gd name="connsiteY15" fmla="*/ 5211841 h 6228137"/>
                <a:gd name="connsiteX16" fmla="*/ 4857524 w 6486426"/>
                <a:gd name="connsiteY16" fmla="*/ 6179147 h 6228137"/>
                <a:gd name="connsiteX17" fmla="*/ 5236753 w 6486426"/>
                <a:gd name="connsiteY17" fmla="*/ 6162338 h 6228137"/>
                <a:gd name="connsiteX18" fmla="*/ 5370816 w 6486426"/>
                <a:gd name="connsiteY18" fmla="*/ 5805672 h 6228137"/>
                <a:gd name="connsiteX19" fmla="*/ 4953482 w 6486426"/>
                <a:gd name="connsiteY19" fmla="*/ 3963982 h 6228137"/>
                <a:gd name="connsiteX20" fmla="*/ 6368896 w 6486426"/>
                <a:gd name="connsiteY20" fmla="*/ 2720437 h 6228137"/>
                <a:gd name="connsiteX21" fmla="*/ 6469456 w 6486426"/>
                <a:gd name="connsiteY21" fmla="*/ 2353260 h 622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86426" h="6228137">
                  <a:moveTo>
                    <a:pt x="6469456" y="2353260"/>
                  </a:moveTo>
                  <a:cubicBezTo>
                    <a:pt x="6426747" y="2221661"/>
                    <a:pt x="6310252" y="2128490"/>
                    <a:pt x="6172972" y="2116044"/>
                  </a:cubicBezTo>
                  <a:lnTo>
                    <a:pt x="4300534" y="1945720"/>
                  </a:lnTo>
                  <a:lnTo>
                    <a:pt x="3560536" y="209844"/>
                  </a:lnTo>
                  <a:cubicBezTo>
                    <a:pt x="3505901" y="82311"/>
                    <a:pt x="3381586" y="0"/>
                    <a:pt x="3243217" y="0"/>
                  </a:cubicBezTo>
                  <a:cubicBezTo>
                    <a:pt x="3104848" y="0"/>
                    <a:pt x="2980484" y="82311"/>
                    <a:pt x="2926195" y="209844"/>
                  </a:cubicBezTo>
                  <a:lnTo>
                    <a:pt x="2186197" y="1945720"/>
                  </a:lnTo>
                  <a:lnTo>
                    <a:pt x="313463" y="2116044"/>
                  </a:lnTo>
                  <a:cubicBezTo>
                    <a:pt x="176182" y="2128738"/>
                    <a:pt x="59934" y="2221909"/>
                    <a:pt x="16978" y="2353260"/>
                  </a:cubicBezTo>
                  <a:cubicBezTo>
                    <a:pt x="-25730" y="2484858"/>
                    <a:pt x="13712" y="2629201"/>
                    <a:pt x="117539" y="2720437"/>
                  </a:cubicBezTo>
                  <a:lnTo>
                    <a:pt x="1532952" y="3963982"/>
                  </a:lnTo>
                  <a:lnTo>
                    <a:pt x="1115618" y="5805672"/>
                  </a:lnTo>
                  <a:cubicBezTo>
                    <a:pt x="1085084" y="5941089"/>
                    <a:pt x="1137541" y="6081117"/>
                    <a:pt x="1249681" y="6162338"/>
                  </a:cubicBezTo>
                  <a:cubicBezTo>
                    <a:pt x="1309958" y="6206221"/>
                    <a:pt x="1380776" y="6228137"/>
                    <a:pt x="1451841" y="6228137"/>
                  </a:cubicBezTo>
                  <a:cubicBezTo>
                    <a:pt x="1512910" y="6228137"/>
                    <a:pt x="1574028" y="6211873"/>
                    <a:pt x="1628613" y="6179147"/>
                  </a:cubicBezTo>
                  <a:lnTo>
                    <a:pt x="3243217" y="5211841"/>
                  </a:lnTo>
                  <a:lnTo>
                    <a:pt x="4857524" y="6179147"/>
                  </a:lnTo>
                  <a:cubicBezTo>
                    <a:pt x="4975950" y="6250054"/>
                    <a:pt x="5124860" y="6243558"/>
                    <a:pt x="5236753" y="6162338"/>
                  </a:cubicBezTo>
                  <a:cubicBezTo>
                    <a:pt x="5348893" y="6081117"/>
                    <a:pt x="5401351" y="5941089"/>
                    <a:pt x="5370816" y="5805672"/>
                  </a:cubicBezTo>
                  <a:lnTo>
                    <a:pt x="4953482" y="3963982"/>
                  </a:lnTo>
                  <a:lnTo>
                    <a:pt x="6368896" y="2720437"/>
                  </a:lnTo>
                  <a:cubicBezTo>
                    <a:pt x="6472672" y="2629201"/>
                    <a:pt x="6512164" y="2485156"/>
                    <a:pt x="6469456" y="2353260"/>
                  </a:cubicBezTo>
                  <a:close/>
                </a:path>
              </a:pathLst>
            </a:custGeom>
            <a:solidFill>
              <a:schemeClr val="bg1"/>
            </a:solidFill>
            <a:ln w="12669"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grpSp>
        <p:nvGrpSpPr>
          <p:cNvPr id="15" name="Group 14">
            <a:extLst>
              <a:ext uri="{FF2B5EF4-FFF2-40B4-BE49-F238E27FC236}">
                <a16:creationId xmlns:a16="http://schemas.microsoft.com/office/drawing/2014/main" id="{A1B85D1B-10D7-E621-0054-79C380558AB7}"/>
              </a:ext>
            </a:extLst>
          </p:cNvPr>
          <p:cNvGrpSpPr/>
          <p:nvPr/>
        </p:nvGrpSpPr>
        <p:grpSpPr>
          <a:xfrm>
            <a:off x="146561" y="924487"/>
            <a:ext cx="4266225" cy="1769099"/>
            <a:chOff x="146561" y="924487"/>
            <a:chExt cx="4266225" cy="1769099"/>
          </a:xfrm>
        </p:grpSpPr>
        <p:sp>
          <p:nvSpPr>
            <p:cNvPr id="46" name="Oval 39">
              <a:extLst>
                <a:ext uri="{FF2B5EF4-FFF2-40B4-BE49-F238E27FC236}">
                  <a16:creationId xmlns:a16="http://schemas.microsoft.com/office/drawing/2014/main" id="{D8C79ABD-0159-4691-AAE5-0A4D5C8BAC03}"/>
                </a:ext>
              </a:extLst>
            </p:cNvPr>
            <p:cNvSpPr>
              <a:spLocks noChangeArrowheads="1"/>
            </p:cNvSpPr>
            <p:nvPr/>
          </p:nvSpPr>
          <p:spPr bwMode="auto">
            <a:xfrm rot="166262" flipH="1">
              <a:off x="2642932" y="924487"/>
              <a:ext cx="1769854" cy="1769099"/>
            </a:xfrm>
            <a:prstGeom prst="arc">
              <a:avLst>
                <a:gd name="adj1" fmla="val 17956429"/>
                <a:gd name="adj2" fmla="val 3644620"/>
              </a:avLst>
            </a:prstGeom>
            <a:noFill/>
            <a:ln>
              <a:solidFill>
                <a:schemeClr val="bg1">
                  <a:lumMod val="50000"/>
                </a:schemeClr>
              </a:solidFill>
              <a:prstDash val="dash"/>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grpSp>
          <p:nvGrpSpPr>
            <p:cNvPr id="57" name="Group 56">
              <a:extLst>
                <a:ext uri="{FF2B5EF4-FFF2-40B4-BE49-F238E27FC236}">
                  <a16:creationId xmlns:a16="http://schemas.microsoft.com/office/drawing/2014/main" id="{73233613-3740-4A52-8EBA-D9BFDDC3632C}"/>
                </a:ext>
              </a:extLst>
            </p:cNvPr>
            <p:cNvGrpSpPr/>
            <p:nvPr/>
          </p:nvGrpSpPr>
          <p:grpSpPr>
            <a:xfrm flipH="1">
              <a:off x="2296251" y="1194505"/>
              <a:ext cx="517734" cy="1129407"/>
              <a:chOff x="6180458" y="1205818"/>
              <a:chExt cx="517734" cy="1129407"/>
            </a:xfrm>
          </p:grpSpPr>
          <p:sp>
            <p:nvSpPr>
              <p:cNvPr id="58" name="Freeform: Shape 57">
                <a:extLst>
                  <a:ext uri="{FF2B5EF4-FFF2-40B4-BE49-F238E27FC236}">
                    <a16:creationId xmlns:a16="http://schemas.microsoft.com/office/drawing/2014/main" id="{3785713B-DDDB-42A0-AC16-21A0219995D0}"/>
                  </a:ext>
                </a:extLst>
              </p:cNvPr>
              <p:cNvSpPr/>
              <p:nvPr/>
            </p:nvSpPr>
            <p:spPr>
              <a:xfrm rot="10800000" flipH="1">
                <a:off x="6324266" y="2248921"/>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59" name="Freeform: Shape 58">
                <a:extLst>
                  <a:ext uri="{FF2B5EF4-FFF2-40B4-BE49-F238E27FC236}">
                    <a16:creationId xmlns:a16="http://schemas.microsoft.com/office/drawing/2014/main" id="{A5671A5D-96C8-4F47-BB02-B7D782AFE655}"/>
                  </a:ext>
                </a:extLst>
              </p:cNvPr>
              <p:cNvSpPr/>
              <p:nvPr/>
            </p:nvSpPr>
            <p:spPr>
              <a:xfrm>
                <a:off x="6256634" y="1205818"/>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cxnSp>
            <p:nvCxnSpPr>
              <p:cNvPr id="61" name="Straight Connector 60">
                <a:extLst>
                  <a:ext uri="{FF2B5EF4-FFF2-40B4-BE49-F238E27FC236}">
                    <a16:creationId xmlns:a16="http://schemas.microsoft.com/office/drawing/2014/main" id="{58BD8A8A-0558-4CAD-BED1-B5FBBEDD0555}"/>
                  </a:ext>
                </a:extLst>
              </p:cNvPr>
              <p:cNvCxnSpPr/>
              <p:nvPr/>
            </p:nvCxnSpPr>
            <p:spPr>
              <a:xfrm>
                <a:off x="6432463" y="1761505"/>
                <a:ext cx="2657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Freeform 38">
                <a:extLst>
                  <a:ext uri="{FF2B5EF4-FFF2-40B4-BE49-F238E27FC236}">
                    <a16:creationId xmlns:a16="http://schemas.microsoft.com/office/drawing/2014/main" id="{D3327CFD-D84B-490A-A5FA-427B7E7B8B71}"/>
                  </a:ext>
                </a:extLst>
              </p:cNvPr>
              <p:cNvSpPr>
                <a:spLocks noEditPoints="1"/>
              </p:cNvSpPr>
              <p:nvPr/>
            </p:nvSpPr>
            <p:spPr bwMode="auto">
              <a:xfrm>
                <a:off x="6322384" y="1715733"/>
                <a:ext cx="89381" cy="89381"/>
              </a:xfrm>
              <a:prstGeom prst="ellipse">
                <a:avLst/>
              </a:prstGeom>
              <a:solidFill>
                <a:schemeClr val="bg1">
                  <a:lumMod val="95000"/>
                </a:schemeClr>
              </a:solidFill>
              <a:ln w="44450">
                <a:solidFill>
                  <a:schemeClr val="accent3"/>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63" name="Freeform 19">
                <a:extLst>
                  <a:ext uri="{FF2B5EF4-FFF2-40B4-BE49-F238E27FC236}">
                    <a16:creationId xmlns:a16="http://schemas.microsoft.com/office/drawing/2014/main" id="{3F34711A-AB0B-41E1-B997-7FB4E664C8E0}"/>
                  </a:ext>
                </a:extLst>
              </p:cNvPr>
              <p:cNvSpPr>
                <a:spLocks noEditPoints="1"/>
              </p:cNvSpPr>
              <p:nvPr/>
            </p:nvSpPr>
            <p:spPr bwMode="auto">
              <a:xfrm>
                <a:off x="6180458" y="1281179"/>
                <a:ext cx="89381" cy="89381"/>
              </a:xfrm>
              <a:prstGeom prst="ellipse">
                <a:avLst/>
              </a:prstGeom>
              <a:solidFill>
                <a:schemeClr val="bg1">
                  <a:lumMod val="95000"/>
                </a:schemeClr>
              </a:solidFill>
              <a:ln w="44450">
                <a:solidFill>
                  <a:schemeClr val="accent3"/>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64" name="Freeform 19">
                <a:extLst>
                  <a:ext uri="{FF2B5EF4-FFF2-40B4-BE49-F238E27FC236}">
                    <a16:creationId xmlns:a16="http://schemas.microsoft.com/office/drawing/2014/main" id="{8E64B059-403A-4831-8515-B82591302644}"/>
                  </a:ext>
                </a:extLst>
              </p:cNvPr>
              <p:cNvSpPr>
                <a:spLocks noEditPoints="1"/>
              </p:cNvSpPr>
              <p:nvPr/>
            </p:nvSpPr>
            <p:spPr bwMode="auto">
              <a:xfrm>
                <a:off x="6236459" y="2163297"/>
                <a:ext cx="89381" cy="89381"/>
              </a:xfrm>
              <a:prstGeom prst="ellipse">
                <a:avLst/>
              </a:prstGeom>
              <a:solidFill>
                <a:schemeClr val="bg1">
                  <a:lumMod val="95000"/>
                </a:schemeClr>
              </a:solidFill>
              <a:ln w="44450">
                <a:solidFill>
                  <a:schemeClr val="accent3"/>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grpSp>
        <p:sp>
          <p:nvSpPr>
            <p:cNvPr id="66" name="TextBox 65">
              <a:extLst>
                <a:ext uri="{FF2B5EF4-FFF2-40B4-BE49-F238E27FC236}">
                  <a16:creationId xmlns:a16="http://schemas.microsoft.com/office/drawing/2014/main" id="{C075CB1A-5A78-4085-8AA5-B7DC2B2E6F4B}"/>
                </a:ext>
              </a:extLst>
            </p:cNvPr>
            <p:cNvSpPr txBox="1"/>
            <p:nvPr/>
          </p:nvSpPr>
          <p:spPr>
            <a:xfrm>
              <a:off x="146561" y="964068"/>
              <a:ext cx="2228222" cy="430887"/>
            </a:xfrm>
            <a:prstGeom prst="rect">
              <a:avLst/>
            </a:prstGeom>
            <a:noFill/>
          </p:spPr>
          <p:txBody>
            <a:bodyPr wrap="square">
              <a:spAutoFit/>
            </a:bodyPr>
            <a:lstStyle/>
            <a:p>
              <a:pPr lvl="0" algn="r"/>
              <a:r>
                <a:rPr lang="en-US" sz="1100" b="1"/>
                <a:t>Service on university and regional boards and committees</a:t>
              </a:r>
            </a:p>
          </p:txBody>
        </p:sp>
        <p:sp>
          <p:nvSpPr>
            <p:cNvPr id="67" name="TextBox 66">
              <a:extLst>
                <a:ext uri="{FF2B5EF4-FFF2-40B4-BE49-F238E27FC236}">
                  <a16:creationId xmlns:a16="http://schemas.microsoft.com/office/drawing/2014/main" id="{35DF2B97-CECA-4C71-BE2F-426834E98B2A}"/>
                </a:ext>
              </a:extLst>
            </p:cNvPr>
            <p:cNvSpPr txBox="1"/>
            <p:nvPr/>
          </p:nvSpPr>
          <p:spPr>
            <a:xfrm>
              <a:off x="201049" y="1613151"/>
              <a:ext cx="2117950" cy="261610"/>
            </a:xfrm>
            <a:prstGeom prst="rect">
              <a:avLst/>
            </a:prstGeom>
            <a:noFill/>
          </p:spPr>
          <p:txBody>
            <a:bodyPr wrap="square">
              <a:spAutoFit/>
            </a:bodyPr>
            <a:lstStyle/>
            <a:p>
              <a:pPr lvl="0" algn="r"/>
              <a:r>
                <a:rPr lang="en-US" sz="1100" b="1"/>
                <a:t>Strengthen regional networks</a:t>
              </a:r>
            </a:p>
          </p:txBody>
        </p:sp>
        <p:sp>
          <p:nvSpPr>
            <p:cNvPr id="69" name="TextBox 68">
              <a:extLst>
                <a:ext uri="{FF2B5EF4-FFF2-40B4-BE49-F238E27FC236}">
                  <a16:creationId xmlns:a16="http://schemas.microsoft.com/office/drawing/2014/main" id="{E942B791-C67F-4D46-AFC2-E1A03ECB163D}"/>
                </a:ext>
              </a:extLst>
            </p:cNvPr>
            <p:cNvSpPr txBox="1"/>
            <p:nvPr/>
          </p:nvSpPr>
          <p:spPr>
            <a:xfrm>
              <a:off x="208107" y="2191648"/>
              <a:ext cx="2117950" cy="261610"/>
            </a:xfrm>
            <a:prstGeom prst="rect">
              <a:avLst/>
            </a:prstGeom>
            <a:noFill/>
          </p:spPr>
          <p:txBody>
            <a:bodyPr wrap="square">
              <a:spAutoFit/>
            </a:bodyPr>
            <a:lstStyle/>
            <a:p>
              <a:pPr lvl="0" algn="r"/>
              <a:r>
                <a:rPr lang="en-US" sz="1100" b="1"/>
                <a:t>Contribute to community events</a:t>
              </a:r>
            </a:p>
          </p:txBody>
        </p:sp>
      </p:grpSp>
      <p:grpSp>
        <p:nvGrpSpPr>
          <p:cNvPr id="16" name="Group 15">
            <a:extLst>
              <a:ext uri="{FF2B5EF4-FFF2-40B4-BE49-F238E27FC236}">
                <a16:creationId xmlns:a16="http://schemas.microsoft.com/office/drawing/2014/main" id="{8F30555D-6869-E21E-BC66-1BF996CEFA24}"/>
              </a:ext>
            </a:extLst>
          </p:cNvPr>
          <p:cNvGrpSpPr/>
          <p:nvPr/>
        </p:nvGrpSpPr>
        <p:grpSpPr>
          <a:xfrm>
            <a:off x="4592633" y="937596"/>
            <a:ext cx="4683783" cy="1769099"/>
            <a:chOff x="4592633" y="937596"/>
            <a:chExt cx="4683783" cy="1769099"/>
          </a:xfrm>
        </p:grpSpPr>
        <p:sp>
          <p:nvSpPr>
            <p:cNvPr id="44" name="Oval 39">
              <a:extLst>
                <a:ext uri="{FF2B5EF4-FFF2-40B4-BE49-F238E27FC236}">
                  <a16:creationId xmlns:a16="http://schemas.microsoft.com/office/drawing/2014/main" id="{F954E032-F14C-400B-A4DE-D509C1F47816}"/>
                </a:ext>
              </a:extLst>
            </p:cNvPr>
            <p:cNvSpPr>
              <a:spLocks noChangeArrowheads="1"/>
            </p:cNvSpPr>
            <p:nvPr/>
          </p:nvSpPr>
          <p:spPr bwMode="auto">
            <a:xfrm rot="21086903">
              <a:off x="4592633" y="937596"/>
              <a:ext cx="1769854" cy="1769099"/>
            </a:xfrm>
            <a:prstGeom prst="arc">
              <a:avLst>
                <a:gd name="adj1" fmla="val 17956429"/>
                <a:gd name="adj2" fmla="val 3644620"/>
              </a:avLst>
            </a:prstGeom>
            <a:noFill/>
            <a:ln>
              <a:solidFill>
                <a:schemeClr val="bg1">
                  <a:lumMod val="50000"/>
                </a:schemeClr>
              </a:solidFill>
              <a:prstDash val="dash"/>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grpSp>
          <p:nvGrpSpPr>
            <p:cNvPr id="6" name="Group 5">
              <a:extLst>
                <a:ext uri="{FF2B5EF4-FFF2-40B4-BE49-F238E27FC236}">
                  <a16:creationId xmlns:a16="http://schemas.microsoft.com/office/drawing/2014/main" id="{E2B49430-A9D2-4E70-89F1-716716039DE1}"/>
                </a:ext>
              </a:extLst>
            </p:cNvPr>
            <p:cNvGrpSpPr/>
            <p:nvPr/>
          </p:nvGrpSpPr>
          <p:grpSpPr>
            <a:xfrm>
              <a:off x="6180458" y="1205818"/>
              <a:ext cx="514726" cy="1129407"/>
              <a:chOff x="6180458" y="1205818"/>
              <a:chExt cx="514726" cy="1129407"/>
            </a:xfrm>
          </p:grpSpPr>
          <p:sp>
            <p:nvSpPr>
              <p:cNvPr id="49" name="Freeform: Shape 48">
                <a:extLst>
                  <a:ext uri="{FF2B5EF4-FFF2-40B4-BE49-F238E27FC236}">
                    <a16:creationId xmlns:a16="http://schemas.microsoft.com/office/drawing/2014/main" id="{C1EF08A5-B8AC-4BE6-A5E3-0E8754AAD49A}"/>
                  </a:ext>
                </a:extLst>
              </p:cNvPr>
              <p:cNvSpPr/>
              <p:nvPr/>
            </p:nvSpPr>
            <p:spPr>
              <a:xfrm rot="10800000" flipH="1">
                <a:off x="6324266" y="2248921"/>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7519391A-118D-46D2-8912-8C1F9F4FF97D}"/>
                  </a:ext>
                </a:extLst>
              </p:cNvPr>
              <p:cNvSpPr/>
              <p:nvPr/>
            </p:nvSpPr>
            <p:spPr>
              <a:xfrm>
                <a:off x="6256634" y="1205818"/>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cxnSp>
            <p:nvCxnSpPr>
              <p:cNvPr id="52" name="Straight Connector 51">
                <a:extLst>
                  <a:ext uri="{FF2B5EF4-FFF2-40B4-BE49-F238E27FC236}">
                    <a16:creationId xmlns:a16="http://schemas.microsoft.com/office/drawing/2014/main" id="{D0A2794A-5638-4DC4-8A25-805CB8EE405B}"/>
                  </a:ext>
                </a:extLst>
              </p:cNvPr>
              <p:cNvCxnSpPr/>
              <p:nvPr/>
            </p:nvCxnSpPr>
            <p:spPr>
              <a:xfrm>
                <a:off x="6426285" y="1749149"/>
                <a:ext cx="2657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Freeform 38">
                <a:extLst>
                  <a:ext uri="{FF2B5EF4-FFF2-40B4-BE49-F238E27FC236}">
                    <a16:creationId xmlns:a16="http://schemas.microsoft.com/office/drawing/2014/main" id="{BE9ACABD-BE7E-4439-8C47-F7D5B282728C}"/>
                  </a:ext>
                </a:extLst>
              </p:cNvPr>
              <p:cNvSpPr>
                <a:spLocks noEditPoints="1"/>
              </p:cNvSpPr>
              <p:nvPr/>
            </p:nvSpPr>
            <p:spPr bwMode="auto">
              <a:xfrm>
                <a:off x="6325473" y="1709555"/>
                <a:ext cx="89381" cy="89381"/>
              </a:xfrm>
              <a:prstGeom prst="ellipse">
                <a:avLst/>
              </a:prstGeom>
              <a:solidFill>
                <a:schemeClr val="bg1">
                  <a:lumMod val="95000"/>
                </a:schemeClr>
              </a:solidFill>
              <a:ln w="44450">
                <a:solidFill>
                  <a:schemeClr val="accent4"/>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54" name="Freeform 19">
                <a:extLst>
                  <a:ext uri="{FF2B5EF4-FFF2-40B4-BE49-F238E27FC236}">
                    <a16:creationId xmlns:a16="http://schemas.microsoft.com/office/drawing/2014/main" id="{B9EA160B-E53D-40BD-A409-6B9F0D700BC5}"/>
                  </a:ext>
                </a:extLst>
              </p:cNvPr>
              <p:cNvSpPr>
                <a:spLocks noEditPoints="1"/>
              </p:cNvSpPr>
              <p:nvPr/>
            </p:nvSpPr>
            <p:spPr bwMode="auto">
              <a:xfrm>
                <a:off x="6180458" y="1281179"/>
                <a:ext cx="89381" cy="89381"/>
              </a:xfrm>
              <a:prstGeom prst="ellipse">
                <a:avLst/>
              </a:prstGeom>
              <a:solidFill>
                <a:schemeClr val="bg1">
                  <a:lumMod val="95000"/>
                </a:schemeClr>
              </a:solidFill>
              <a:ln w="44450">
                <a:solidFill>
                  <a:schemeClr val="accent4"/>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55" name="Freeform 19">
                <a:extLst>
                  <a:ext uri="{FF2B5EF4-FFF2-40B4-BE49-F238E27FC236}">
                    <a16:creationId xmlns:a16="http://schemas.microsoft.com/office/drawing/2014/main" id="{E2B2B876-8FB6-4BD9-ADC3-F703ADDB237E}"/>
                  </a:ext>
                </a:extLst>
              </p:cNvPr>
              <p:cNvSpPr>
                <a:spLocks noEditPoints="1"/>
              </p:cNvSpPr>
              <p:nvPr/>
            </p:nvSpPr>
            <p:spPr bwMode="auto">
              <a:xfrm>
                <a:off x="6236459" y="2163297"/>
                <a:ext cx="89381" cy="89381"/>
              </a:xfrm>
              <a:prstGeom prst="ellipse">
                <a:avLst/>
              </a:prstGeom>
              <a:solidFill>
                <a:schemeClr val="bg1">
                  <a:lumMod val="95000"/>
                </a:schemeClr>
              </a:solidFill>
              <a:ln w="44450">
                <a:solidFill>
                  <a:schemeClr val="accent4"/>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grpSp>
        <p:sp>
          <p:nvSpPr>
            <p:cNvPr id="68" name="TextBox 67">
              <a:extLst>
                <a:ext uri="{FF2B5EF4-FFF2-40B4-BE49-F238E27FC236}">
                  <a16:creationId xmlns:a16="http://schemas.microsoft.com/office/drawing/2014/main" id="{550D2AF6-5516-447C-8979-6DB22D51D21D}"/>
                </a:ext>
              </a:extLst>
            </p:cNvPr>
            <p:cNvSpPr txBox="1"/>
            <p:nvPr/>
          </p:nvSpPr>
          <p:spPr>
            <a:xfrm>
              <a:off x="6600329" y="979061"/>
              <a:ext cx="2595700" cy="430887"/>
            </a:xfrm>
            <a:prstGeom prst="rect">
              <a:avLst/>
            </a:prstGeom>
            <a:noFill/>
          </p:spPr>
          <p:txBody>
            <a:bodyPr wrap="square">
              <a:spAutoFit/>
            </a:bodyPr>
            <a:lstStyle/>
            <a:p>
              <a:pPr lvl="0"/>
              <a:r>
                <a:rPr lang="en-US" sz="1100" b="1"/>
                <a:t>Partnerships with internal stakeholders and continuum participants</a:t>
              </a:r>
            </a:p>
          </p:txBody>
        </p:sp>
        <p:sp>
          <p:nvSpPr>
            <p:cNvPr id="70" name="TextBox 69">
              <a:extLst>
                <a:ext uri="{FF2B5EF4-FFF2-40B4-BE49-F238E27FC236}">
                  <a16:creationId xmlns:a16="http://schemas.microsoft.com/office/drawing/2014/main" id="{FC143FE1-BA09-446F-BC3E-3EF061A7B4FA}"/>
                </a:ext>
              </a:extLst>
            </p:cNvPr>
            <p:cNvSpPr txBox="1"/>
            <p:nvPr/>
          </p:nvSpPr>
          <p:spPr>
            <a:xfrm>
              <a:off x="6643772" y="1618102"/>
              <a:ext cx="2426844" cy="261610"/>
            </a:xfrm>
            <a:prstGeom prst="rect">
              <a:avLst/>
            </a:prstGeom>
            <a:noFill/>
          </p:spPr>
          <p:txBody>
            <a:bodyPr wrap="square">
              <a:spAutoFit/>
            </a:bodyPr>
            <a:lstStyle/>
            <a:p>
              <a:pPr lvl="0"/>
              <a:r>
                <a:rPr lang="en-US" sz="1100" b="1"/>
                <a:t>Collaborative programs and initiative</a:t>
              </a:r>
            </a:p>
          </p:txBody>
        </p:sp>
        <p:sp>
          <p:nvSpPr>
            <p:cNvPr id="72" name="TextBox 71">
              <a:extLst>
                <a:ext uri="{FF2B5EF4-FFF2-40B4-BE49-F238E27FC236}">
                  <a16:creationId xmlns:a16="http://schemas.microsoft.com/office/drawing/2014/main" id="{C52CC947-02C5-4022-B688-4CA917A20EC8}"/>
                </a:ext>
              </a:extLst>
            </p:cNvPr>
            <p:cNvSpPr txBox="1"/>
            <p:nvPr/>
          </p:nvSpPr>
          <p:spPr>
            <a:xfrm>
              <a:off x="6680716" y="2133557"/>
              <a:ext cx="2595700" cy="430887"/>
            </a:xfrm>
            <a:prstGeom prst="rect">
              <a:avLst/>
            </a:prstGeom>
            <a:noFill/>
          </p:spPr>
          <p:txBody>
            <a:bodyPr wrap="square">
              <a:spAutoFit/>
            </a:bodyPr>
            <a:lstStyle/>
            <a:p>
              <a:pPr lvl="0"/>
              <a:r>
                <a:rPr lang="en-US" sz="1100" b="1"/>
                <a:t>Contributions to innovation and entrepreneurship education</a:t>
              </a:r>
            </a:p>
          </p:txBody>
        </p:sp>
      </p:grpSp>
      <p:grpSp>
        <p:nvGrpSpPr>
          <p:cNvPr id="18" name="Group 17">
            <a:extLst>
              <a:ext uri="{FF2B5EF4-FFF2-40B4-BE49-F238E27FC236}">
                <a16:creationId xmlns:a16="http://schemas.microsoft.com/office/drawing/2014/main" id="{BA56EC85-8C33-3EBB-B326-A1A510A209AB}"/>
              </a:ext>
            </a:extLst>
          </p:cNvPr>
          <p:cNvGrpSpPr/>
          <p:nvPr/>
        </p:nvGrpSpPr>
        <p:grpSpPr>
          <a:xfrm>
            <a:off x="4592633" y="3147701"/>
            <a:ext cx="4221167" cy="1769099"/>
            <a:chOff x="4592633" y="3147701"/>
            <a:chExt cx="4221167" cy="1769099"/>
          </a:xfrm>
        </p:grpSpPr>
        <p:sp>
          <p:nvSpPr>
            <p:cNvPr id="45" name="Oval 39">
              <a:extLst>
                <a:ext uri="{FF2B5EF4-FFF2-40B4-BE49-F238E27FC236}">
                  <a16:creationId xmlns:a16="http://schemas.microsoft.com/office/drawing/2014/main" id="{5C51C0F2-6BDD-4E5A-84B7-2FC52A31FFAF}"/>
                </a:ext>
              </a:extLst>
            </p:cNvPr>
            <p:cNvSpPr>
              <a:spLocks noChangeArrowheads="1"/>
            </p:cNvSpPr>
            <p:nvPr/>
          </p:nvSpPr>
          <p:spPr bwMode="auto">
            <a:xfrm>
              <a:off x="4592633" y="3147701"/>
              <a:ext cx="1769854" cy="1769099"/>
            </a:xfrm>
            <a:prstGeom prst="arc">
              <a:avLst>
                <a:gd name="adj1" fmla="val 17956429"/>
                <a:gd name="adj2" fmla="val 3644620"/>
              </a:avLst>
            </a:prstGeom>
            <a:noFill/>
            <a:ln>
              <a:solidFill>
                <a:schemeClr val="bg1">
                  <a:lumMod val="50000"/>
                </a:schemeClr>
              </a:solidFill>
              <a:prstDash val="dash"/>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grpSp>
          <p:nvGrpSpPr>
            <p:cNvPr id="17" name="Group 16">
              <a:extLst>
                <a:ext uri="{FF2B5EF4-FFF2-40B4-BE49-F238E27FC236}">
                  <a16:creationId xmlns:a16="http://schemas.microsoft.com/office/drawing/2014/main" id="{1FEEDCED-E860-D884-2552-70FBEB90002A}"/>
                </a:ext>
              </a:extLst>
            </p:cNvPr>
            <p:cNvGrpSpPr/>
            <p:nvPr/>
          </p:nvGrpSpPr>
          <p:grpSpPr>
            <a:xfrm>
              <a:off x="6064022" y="3310520"/>
              <a:ext cx="609942" cy="1461632"/>
              <a:chOff x="6064022" y="3310520"/>
              <a:chExt cx="609942" cy="1461632"/>
            </a:xfrm>
          </p:grpSpPr>
          <p:cxnSp>
            <p:nvCxnSpPr>
              <p:cNvPr id="100" name="Straight Connector 99">
                <a:extLst>
                  <a:ext uri="{FF2B5EF4-FFF2-40B4-BE49-F238E27FC236}">
                    <a16:creationId xmlns:a16="http://schemas.microsoft.com/office/drawing/2014/main" id="{2CD701E6-E9A2-4485-BF43-10AB390C5B0B}"/>
                  </a:ext>
                </a:extLst>
              </p:cNvPr>
              <p:cNvCxnSpPr/>
              <p:nvPr/>
            </p:nvCxnSpPr>
            <p:spPr>
              <a:xfrm>
                <a:off x="6333016" y="4425553"/>
                <a:ext cx="2657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D2AFAD3-973B-44E7-8E81-C614B3E478FD}"/>
                  </a:ext>
                </a:extLst>
              </p:cNvPr>
              <p:cNvCxnSpPr/>
              <p:nvPr/>
            </p:nvCxnSpPr>
            <p:spPr>
              <a:xfrm>
                <a:off x="6408235" y="4032250"/>
                <a:ext cx="2657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4" name="Freeform: Shape 73">
                <a:extLst>
                  <a:ext uri="{FF2B5EF4-FFF2-40B4-BE49-F238E27FC236}">
                    <a16:creationId xmlns:a16="http://schemas.microsoft.com/office/drawing/2014/main" id="{5D7EFDD2-2017-4A96-B362-1B5E4E219C22}"/>
                  </a:ext>
                </a:extLst>
              </p:cNvPr>
              <p:cNvSpPr/>
              <p:nvPr/>
            </p:nvSpPr>
            <p:spPr>
              <a:xfrm rot="10800000" flipH="1">
                <a:off x="6129687" y="4685848"/>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75" name="Freeform: Shape 74">
                <a:extLst>
                  <a:ext uri="{FF2B5EF4-FFF2-40B4-BE49-F238E27FC236}">
                    <a16:creationId xmlns:a16="http://schemas.microsoft.com/office/drawing/2014/main" id="{3E765857-6461-4E64-98D0-C344AC536FDA}"/>
                  </a:ext>
                </a:extLst>
              </p:cNvPr>
              <p:cNvSpPr/>
              <p:nvPr/>
            </p:nvSpPr>
            <p:spPr>
              <a:xfrm>
                <a:off x="6088013" y="3310520"/>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cxnSp>
            <p:nvCxnSpPr>
              <p:cNvPr id="76" name="Straight Connector 75">
                <a:extLst>
                  <a:ext uri="{FF2B5EF4-FFF2-40B4-BE49-F238E27FC236}">
                    <a16:creationId xmlns:a16="http://schemas.microsoft.com/office/drawing/2014/main" id="{B9DA8063-49A0-44D5-94B1-C0A3975A7441}"/>
                  </a:ext>
                </a:extLst>
              </p:cNvPr>
              <p:cNvCxnSpPr/>
              <p:nvPr/>
            </p:nvCxnSpPr>
            <p:spPr>
              <a:xfrm>
                <a:off x="6348537" y="3693290"/>
                <a:ext cx="2657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Freeform 38">
                <a:extLst>
                  <a:ext uri="{FF2B5EF4-FFF2-40B4-BE49-F238E27FC236}">
                    <a16:creationId xmlns:a16="http://schemas.microsoft.com/office/drawing/2014/main" id="{5F771D8C-B433-4E2B-8DF6-9442B5DDB5C5}"/>
                  </a:ext>
                </a:extLst>
              </p:cNvPr>
              <p:cNvSpPr>
                <a:spLocks noEditPoints="1"/>
              </p:cNvSpPr>
              <p:nvPr/>
            </p:nvSpPr>
            <p:spPr bwMode="auto">
              <a:xfrm>
                <a:off x="6264400" y="3666858"/>
                <a:ext cx="89381" cy="89381"/>
              </a:xfrm>
              <a:prstGeom prst="ellipse">
                <a:avLst/>
              </a:prstGeom>
              <a:solidFill>
                <a:schemeClr val="bg1">
                  <a:lumMod val="95000"/>
                </a:schemeClr>
              </a:solidFill>
              <a:ln w="44450">
                <a:solidFill>
                  <a:srgbClr val="8C103D"/>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78" name="Freeform 19">
                <a:extLst>
                  <a:ext uri="{FF2B5EF4-FFF2-40B4-BE49-F238E27FC236}">
                    <a16:creationId xmlns:a16="http://schemas.microsoft.com/office/drawing/2014/main" id="{B73CA790-F16B-4CEF-9E9F-00AC7131F3BF}"/>
                  </a:ext>
                </a:extLst>
              </p:cNvPr>
              <p:cNvSpPr>
                <a:spLocks noEditPoints="1"/>
              </p:cNvSpPr>
              <p:nvPr/>
            </p:nvSpPr>
            <p:spPr bwMode="auto">
              <a:xfrm>
                <a:off x="6064022" y="3363222"/>
                <a:ext cx="89381" cy="89381"/>
              </a:xfrm>
              <a:prstGeom prst="ellipse">
                <a:avLst/>
              </a:prstGeom>
              <a:solidFill>
                <a:schemeClr val="bg1">
                  <a:lumMod val="95000"/>
                </a:schemeClr>
              </a:solidFill>
              <a:ln w="44450">
                <a:solidFill>
                  <a:srgbClr val="8C103D"/>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79" name="Freeform 19">
                <a:extLst>
                  <a:ext uri="{FF2B5EF4-FFF2-40B4-BE49-F238E27FC236}">
                    <a16:creationId xmlns:a16="http://schemas.microsoft.com/office/drawing/2014/main" id="{8FADFFE8-D33B-4DEC-9248-BCFEE0CC875C}"/>
                  </a:ext>
                </a:extLst>
              </p:cNvPr>
              <p:cNvSpPr>
                <a:spLocks noEditPoints="1"/>
              </p:cNvSpPr>
              <p:nvPr/>
            </p:nvSpPr>
            <p:spPr bwMode="auto">
              <a:xfrm>
                <a:off x="6065493" y="4612833"/>
                <a:ext cx="89381" cy="89381"/>
              </a:xfrm>
              <a:prstGeom prst="ellipse">
                <a:avLst/>
              </a:prstGeom>
              <a:solidFill>
                <a:schemeClr val="bg1">
                  <a:lumMod val="95000"/>
                </a:schemeClr>
              </a:solidFill>
              <a:ln w="44450">
                <a:solidFill>
                  <a:srgbClr val="8C103D"/>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87" name="Freeform 38">
                <a:extLst>
                  <a:ext uri="{FF2B5EF4-FFF2-40B4-BE49-F238E27FC236}">
                    <a16:creationId xmlns:a16="http://schemas.microsoft.com/office/drawing/2014/main" id="{4B55A577-7D09-4189-8809-B5814761A413}"/>
                  </a:ext>
                </a:extLst>
              </p:cNvPr>
              <p:cNvSpPr>
                <a:spLocks noEditPoints="1"/>
              </p:cNvSpPr>
              <p:nvPr/>
            </p:nvSpPr>
            <p:spPr bwMode="auto">
              <a:xfrm>
                <a:off x="6318854" y="3991409"/>
                <a:ext cx="89381" cy="89381"/>
              </a:xfrm>
              <a:prstGeom prst="ellipse">
                <a:avLst/>
              </a:prstGeom>
              <a:solidFill>
                <a:schemeClr val="bg1">
                  <a:lumMod val="95000"/>
                </a:schemeClr>
              </a:solidFill>
              <a:ln w="44450">
                <a:solidFill>
                  <a:srgbClr val="8C103D"/>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95" name="Freeform 38">
                <a:extLst>
                  <a:ext uri="{FF2B5EF4-FFF2-40B4-BE49-F238E27FC236}">
                    <a16:creationId xmlns:a16="http://schemas.microsoft.com/office/drawing/2014/main" id="{5E188529-DE0E-4373-AF54-20F99E448378}"/>
                  </a:ext>
                </a:extLst>
              </p:cNvPr>
              <p:cNvSpPr>
                <a:spLocks noEditPoints="1"/>
              </p:cNvSpPr>
              <p:nvPr/>
            </p:nvSpPr>
            <p:spPr bwMode="auto">
              <a:xfrm>
                <a:off x="6242646" y="4352916"/>
                <a:ext cx="89381" cy="89381"/>
              </a:xfrm>
              <a:prstGeom prst="ellipse">
                <a:avLst/>
              </a:prstGeom>
              <a:solidFill>
                <a:schemeClr val="bg1">
                  <a:lumMod val="95000"/>
                </a:schemeClr>
              </a:solidFill>
              <a:ln w="44450">
                <a:solidFill>
                  <a:srgbClr val="8C103D"/>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grpSp>
        <p:sp>
          <p:nvSpPr>
            <p:cNvPr id="117" name="TextBox 116">
              <a:extLst>
                <a:ext uri="{FF2B5EF4-FFF2-40B4-BE49-F238E27FC236}">
                  <a16:creationId xmlns:a16="http://schemas.microsoft.com/office/drawing/2014/main" id="{519BA591-646D-4158-84FF-0849789701F4}"/>
                </a:ext>
              </a:extLst>
            </p:cNvPr>
            <p:cNvSpPr txBox="1"/>
            <p:nvPr/>
          </p:nvSpPr>
          <p:spPr>
            <a:xfrm>
              <a:off x="6432463" y="3180920"/>
              <a:ext cx="1992428" cy="261610"/>
            </a:xfrm>
            <a:prstGeom prst="rect">
              <a:avLst/>
            </a:prstGeom>
            <a:noFill/>
          </p:spPr>
          <p:txBody>
            <a:bodyPr wrap="square">
              <a:spAutoFit/>
            </a:bodyPr>
            <a:lstStyle/>
            <a:p>
              <a:pPr lvl="0"/>
              <a:r>
                <a:rPr lang="en-US" sz="1100" b="1"/>
                <a:t>Equity management assistance</a:t>
              </a:r>
            </a:p>
          </p:txBody>
        </p:sp>
        <p:sp>
          <p:nvSpPr>
            <p:cNvPr id="118" name="TextBox 117">
              <a:extLst>
                <a:ext uri="{FF2B5EF4-FFF2-40B4-BE49-F238E27FC236}">
                  <a16:creationId xmlns:a16="http://schemas.microsoft.com/office/drawing/2014/main" id="{8B88DD4E-D646-4F0F-8B5A-0E96FEE00A27}"/>
                </a:ext>
              </a:extLst>
            </p:cNvPr>
            <p:cNvSpPr txBox="1"/>
            <p:nvPr/>
          </p:nvSpPr>
          <p:spPr>
            <a:xfrm>
              <a:off x="6593012" y="3558919"/>
              <a:ext cx="1608137" cy="261610"/>
            </a:xfrm>
            <a:prstGeom prst="rect">
              <a:avLst/>
            </a:prstGeom>
            <a:noFill/>
          </p:spPr>
          <p:txBody>
            <a:bodyPr wrap="square">
              <a:spAutoFit/>
            </a:bodyPr>
            <a:lstStyle/>
            <a:p>
              <a:pPr lvl="0"/>
              <a:r>
                <a:rPr lang="en-US" sz="1100" b="1"/>
                <a:t>Startup metrics tracking</a:t>
              </a:r>
            </a:p>
          </p:txBody>
        </p:sp>
        <p:sp>
          <p:nvSpPr>
            <p:cNvPr id="119" name="TextBox 118">
              <a:extLst>
                <a:ext uri="{FF2B5EF4-FFF2-40B4-BE49-F238E27FC236}">
                  <a16:creationId xmlns:a16="http://schemas.microsoft.com/office/drawing/2014/main" id="{7C8333BA-0580-4425-AC35-A06885A24315}"/>
                </a:ext>
              </a:extLst>
            </p:cNvPr>
            <p:cNvSpPr txBox="1"/>
            <p:nvPr/>
          </p:nvSpPr>
          <p:spPr>
            <a:xfrm>
              <a:off x="6643772" y="3896755"/>
              <a:ext cx="1992428" cy="261610"/>
            </a:xfrm>
            <a:prstGeom prst="rect">
              <a:avLst/>
            </a:prstGeom>
            <a:noFill/>
          </p:spPr>
          <p:txBody>
            <a:bodyPr wrap="square">
              <a:spAutoFit/>
            </a:bodyPr>
            <a:lstStyle/>
            <a:p>
              <a:pPr lvl="0"/>
              <a:r>
                <a:rPr lang="en-US" sz="1100" b="1"/>
                <a:t>COI management assistance</a:t>
              </a:r>
            </a:p>
          </p:txBody>
        </p:sp>
        <p:sp>
          <p:nvSpPr>
            <p:cNvPr id="121" name="TextBox 120">
              <a:extLst>
                <a:ext uri="{FF2B5EF4-FFF2-40B4-BE49-F238E27FC236}">
                  <a16:creationId xmlns:a16="http://schemas.microsoft.com/office/drawing/2014/main" id="{5FEC932E-DE2F-44E5-85DF-3B7B5F11EC15}"/>
                </a:ext>
              </a:extLst>
            </p:cNvPr>
            <p:cNvSpPr txBox="1"/>
            <p:nvPr/>
          </p:nvSpPr>
          <p:spPr>
            <a:xfrm>
              <a:off x="6559290" y="4293617"/>
              <a:ext cx="1359693" cy="261610"/>
            </a:xfrm>
            <a:prstGeom prst="rect">
              <a:avLst/>
            </a:prstGeom>
            <a:noFill/>
          </p:spPr>
          <p:txBody>
            <a:bodyPr wrap="square">
              <a:spAutoFit/>
            </a:bodyPr>
            <a:lstStyle/>
            <a:p>
              <a:pPr lvl="0"/>
              <a:r>
                <a:rPr lang="en-US" sz="1100" b="1"/>
                <a:t>IP Policy revisions</a:t>
              </a:r>
            </a:p>
          </p:txBody>
        </p:sp>
        <p:sp>
          <p:nvSpPr>
            <p:cNvPr id="122" name="TextBox 121">
              <a:extLst>
                <a:ext uri="{FF2B5EF4-FFF2-40B4-BE49-F238E27FC236}">
                  <a16:creationId xmlns:a16="http://schemas.microsoft.com/office/drawing/2014/main" id="{64136C9E-7CD8-4870-B94E-9C3AF37FE68B}"/>
                </a:ext>
              </a:extLst>
            </p:cNvPr>
            <p:cNvSpPr txBox="1"/>
            <p:nvPr/>
          </p:nvSpPr>
          <p:spPr>
            <a:xfrm>
              <a:off x="6452706" y="4642708"/>
              <a:ext cx="2361094" cy="261610"/>
            </a:xfrm>
            <a:prstGeom prst="rect">
              <a:avLst/>
            </a:prstGeom>
            <a:noFill/>
          </p:spPr>
          <p:txBody>
            <a:bodyPr wrap="square">
              <a:spAutoFit/>
            </a:bodyPr>
            <a:lstStyle/>
            <a:p>
              <a:pPr lvl="0"/>
              <a:r>
                <a:rPr lang="en-US" sz="1100" b="1"/>
                <a:t>Assistance with funding applications</a:t>
              </a:r>
            </a:p>
          </p:txBody>
        </p:sp>
      </p:grpSp>
      <p:grpSp>
        <p:nvGrpSpPr>
          <p:cNvPr id="19" name="Group 18">
            <a:extLst>
              <a:ext uri="{FF2B5EF4-FFF2-40B4-BE49-F238E27FC236}">
                <a16:creationId xmlns:a16="http://schemas.microsoft.com/office/drawing/2014/main" id="{5FD8D9DC-F363-23FF-ECFF-4D79073880E6}"/>
              </a:ext>
            </a:extLst>
          </p:cNvPr>
          <p:cNvGrpSpPr/>
          <p:nvPr/>
        </p:nvGrpSpPr>
        <p:grpSpPr>
          <a:xfrm>
            <a:off x="150285" y="3099320"/>
            <a:ext cx="4262501" cy="1899728"/>
            <a:chOff x="150285" y="3099320"/>
            <a:chExt cx="4262501" cy="1899728"/>
          </a:xfrm>
        </p:grpSpPr>
        <p:cxnSp>
          <p:nvCxnSpPr>
            <p:cNvPr id="124" name="Straight Connector 123">
              <a:extLst>
                <a:ext uri="{FF2B5EF4-FFF2-40B4-BE49-F238E27FC236}">
                  <a16:creationId xmlns:a16="http://schemas.microsoft.com/office/drawing/2014/main" id="{B46427FC-2BFF-47DA-8F8C-507C97296E55}"/>
                </a:ext>
              </a:extLst>
            </p:cNvPr>
            <p:cNvCxnSpPr/>
            <p:nvPr/>
          </p:nvCxnSpPr>
          <p:spPr>
            <a:xfrm flipH="1">
              <a:off x="2343105" y="4226234"/>
              <a:ext cx="2657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Oval 39">
              <a:extLst>
                <a:ext uri="{FF2B5EF4-FFF2-40B4-BE49-F238E27FC236}">
                  <a16:creationId xmlns:a16="http://schemas.microsoft.com/office/drawing/2014/main" id="{F91A9820-15A0-40E7-9093-95B3126DE7EF}"/>
                </a:ext>
              </a:extLst>
            </p:cNvPr>
            <p:cNvSpPr>
              <a:spLocks noChangeArrowheads="1"/>
            </p:cNvSpPr>
            <p:nvPr/>
          </p:nvSpPr>
          <p:spPr bwMode="auto">
            <a:xfrm rot="166262" flipH="1">
              <a:off x="2642932" y="3175520"/>
              <a:ext cx="1769854" cy="1769099"/>
            </a:xfrm>
            <a:prstGeom prst="arc">
              <a:avLst>
                <a:gd name="adj1" fmla="val 17956429"/>
                <a:gd name="adj2" fmla="val 3644620"/>
              </a:avLst>
            </a:prstGeom>
            <a:noFill/>
            <a:ln>
              <a:solidFill>
                <a:schemeClr val="bg1">
                  <a:lumMod val="50000"/>
                </a:schemeClr>
              </a:solidFill>
              <a:prstDash val="dash"/>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81" name="Freeform: Shape 80">
              <a:extLst>
                <a:ext uri="{FF2B5EF4-FFF2-40B4-BE49-F238E27FC236}">
                  <a16:creationId xmlns:a16="http://schemas.microsoft.com/office/drawing/2014/main" id="{73B130AB-A75F-47E4-9607-556D49E5042D}"/>
                </a:ext>
              </a:extLst>
            </p:cNvPr>
            <p:cNvSpPr/>
            <p:nvPr/>
          </p:nvSpPr>
          <p:spPr>
            <a:xfrm rot="10800000">
              <a:off x="2429584" y="4686459"/>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82" name="Freeform: Shape 81">
              <a:extLst>
                <a:ext uri="{FF2B5EF4-FFF2-40B4-BE49-F238E27FC236}">
                  <a16:creationId xmlns:a16="http://schemas.microsoft.com/office/drawing/2014/main" id="{ACE4ECC6-3257-42E1-BD24-B9BF199621E2}"/>
                </a:ext>
              </a:extLst>
            </p:cNvPr>
            <p:cNvSpPr/>
            <p:nvPr/>
          </p:nvSpPr>
          <p:spPr>
            <a:xfrm flipH="1">
              <a:off x="2465512" y="3324168"/>
              <a:ext cx="370918" cy="86304"/>
            </a:xfrm>
            <a:custGeom>
              <a:avLst/>
              <a:gdLst>
                <a:gd name="connsiteX0" fmla="*/ 0 w 638175"/>
                <a:gd name="connsiteY0" fmla="*/ 154305 h 154305"/>
                <a:gd name="connsiteX1" fmla="*/ 232410 w 638175"/>
                <a:gd name="connsiteY1" fmla="*/ 0 h 154305"/>
                <a:gd name="connsiteX2" fmla="*/ 638175 w 638175"/>
                <a:gd name="connsiteY2" fmla="*/ 0 h 154305"/>
              </a:gdLst>
              <a:ahLst/>
              <a:cxnLst>
                <a:cxn ang="0">
                  <a:pos x="connsiteX0" y="connsiteY0"/>
                </a:cxn>
                <a:cxn ang="0">
                  <a:pos x="connsiteX1" y="connsiteY1"/>
                </a:cxn>
                <a:cxn ang="0">
                  <a:pos x="connsiteX2" y="connsiteY2"/>
                </a:cxn>
              </a:cxnLst>
              <a:rect l="l" t="t" r="r" b="b"/>
              <a:pathLst>
                <a:path w="638175" h="154305">
                  <a:moveTo>
                    <a:pt x="0" y="154305"/>
                  </a:moveTo>
                  <a:lnTo>
                    <a:pt x="232410" y="0"/>
                  </a:lnTo>
                  <a:lnTo>
                    <a:pt x="63817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cxnSp>
          <p:nvCxnSpPr>
            <p:cNvPr id="83" name="Straight Connector 82">
              <a:extLst>
                <a:ext uri="{FF2B5EF4-FFF2-40B4-BE49-F238E27FC236}">
                  <a16:creationId xmlns:a16="http://schemas.microsoft.com/office/drawing/2014/main" id="{D2FEF2E9-1191-4E59-8159-54FDB98B6001}"/>
                </a:ext>
              </a:extLst>
            </p:cNvPr>
            <p:cNvCxnSpPr/>
            <p:nvPr/>
          </p:nvCxnSpPr>
          <p:spPr>
            <a:xfrm flipH="1">
              <a:off x="2362344" y="3768906"/>
              <a:ext cx="26572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4" name="Freeform 38">
              <a:extLst>
                <a:ext uri="{FF2B5EF4-FFF2-40B4-BE49-F238E27FC236}">
                  <a16:creationId xmlns:a16="http://schemas.microsoft.com/office/drawing/2014/main" id="{A7B23F1A-0CD1-4239-83C4-D56A5371A294}"/>
                </a:ext>
              </a:extLst>
            </p:cNvPr>
            <p:cNvSpPr>
              <a:spLocks noEditPoints="1"/>
            </p:cNvSpPr>
            <p:nvPr/>
          </p:nvSpPr>
          <p:spPr bwMode="auto">
            <a:xfrm flipH="1">
              <a:off x="2629310" y="3727305"/>
              <a:ext cx="89381" cy="89381"/>
            </a:xfrm>
            <a:prstGeom prst="ellipse">
              <a:avLst/>
            </a:prstGeom>
            <a:solidFill>
              <a:schemeClr val="bg1">
                <a:lumMod val="95000"/>
              </a:schemeClr>
            </a:solidFill>
            <a:ln w="44450">
              <a:solidFill>
                <a:srgbClr val="2070A1"/>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85" name="Freeform 19">
              <a:extLst>
                <a:ext uri="{FF2B5EF4-FFF2-40B4-BE49-F238E27FC236}">
                  <a16:creationId xmlns:a16="http://schemas.microsoft.com/office/drawing/2014/main" id="{6DE80053-1FAC-4718-B695-3C0B5FF31A64}"/>
                </a:ext>
              </a:extLst>
            </p:cNvPr>
            <p:cNvSpPr>
              <a:spLocks noEditPoints="1"/>
            </p:cNvSpPr>
            <p:nvPr/>
          </p:nvSpPr>
          <p:spPr bwMode="auto">
            <a:xfrm flipH="1">
              <a:off x="2833212" y="3391484"/>
              <a:ext cx="89381" cy="89381"/>
            </a:xfrm>
            <a:prstGeom prst="ellipse">
              <a:avLst/>
            </a:prstGeom>
            <a:solidFill>
              <a:schemeClr val="bg1">
                <a:lumMod val="95000"/>
              </a:schemeClr>
            </a:solidFill>
            <a:ln w="44450">
              <a:solidFill>
                <a:srgbClr val="2070A1"/>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86" name="Freeform 19">
              <a:extLst>
                <a:ext uri="{FF2B5EF4-FFF2-40B4-BE49-F238E27FC236}">
                  <a16:creationId xmlns:a16="http://schemas.microsoft.com/office/drawing/2014/main" id="{D9C1B0EB-F331-4D8F-87E0-E62858F5D2AC}"/>
                </a:ext>
              </a:extLst>
            </p:cNvPr>
            <p:cNvSpPr>
              <a:spLocks noEditPoints="1"/>
            </p:cNvSpPr>
            <p:nvPr/>
          </p:nvSpPr>
          <p:spPr bwMode="auto">
            <a:xfrm flipH="1">
              <a:off x="2791979" y="4590135"/>
              <a:ext cx="89381" cy="89381"/>
            </a:xfrm>
            <a:prstGeom prst="ellipse">
              <a:avLst/>
            </a:prstGeom>
            <a:solidFill>
              <a:schemeClr val="bg1">
                <a:lumMod val="95000"/>
              </a:schemeClr>
            </a:solidFill>
            <a:ln w="44450">
              <a:solidFill>
                <a:srgbClr val="2070A1"/>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123" name="Freeform 38">
              <a:extLst>
                <a:ext uri="{FF2B5EF4-FFF2-40B4-BE49-F238E27FC236}">
                  <a16:creationId xmlns:a16="http://schemas.microsoft.com/office/drawing/2014/main" id="{0BA82C5F-9588-45AF-90DD-8D4D8DCC6670}"/>
                </a:ext>
              </a:extLst>
            </p:cNvPr>
            <p:cNvSpPr>
              <a:spLocks noEditPoints="1"/>
            </p:cNvSpPr>
            <p:nvPr/>
          </p:nvSpPr>
          <p:spPr bwMode="auto">
            <a:xfrm flipH="1">
              <a:off x="2608834" y="4189491"/>
              <a:ext cx="89381" cy="89381"/>
            </a:xfrm>
            <a:prstGeom prst="ellipse">
              <a:avLst/>
            </a:prstGeom>
            <a:solidFill>
              <a:schemeClr val="bg1">
                <a:lumMod val="95000"/>
              </a:schemeClr>
            </a:solidFill>
            <a:ln w="44450">
              <a:solidFill>
                <a:srgbClr val="2070A1"/>
              </a:solid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3200"/>
            </a:p>
          </p:txBody>
        </p:sp>
        <p:sp>
          <p:nvSpPr>
            <p:cNvPr id="126" name="TextBox 125">
              <a:extLst>
                <a:ext uri="{FF2B5EF4-FFF2-40B4-BE49-F238E27FC236}">
                  <a16:creationId xmlns:a16="http://schemas.microsoft.com/office/drawing/2014/main" id="{283E2FA3-4AFF-4331-8AC0-84359D0809DF}"/>
                </a:ext>
              </a:extLst>
            </p:cNvPr>
            <p:cNvSpPr txBox="1"/>
            <p:nvPr/>
          </p:nvSpPr>
          <p:spPr>
            <a:xfrm>
              <a:off x="150285" y="3099320"/>
              <a:ext cx="2374355" cy="430887"/>
            </a:xfrm>
            <a:prstGeom prst="rect">
              <a:avLst/>
            </a:prstGeom>
            <a:noFill/>
          </p:spPr>
          <p:txBody>
            <a:bodyPr wrap="square">
              <a:spAutoFit/>
            </a:bodyPr>
            <a:lstStyle/>
            <a:p>
              <a:pPr lvl="0" algn="r"/>
              <a:r>
                <a:rPr lang="en-US" sz="1100" b="1"/>
                <a:t>New Ventures newsletter and Driving Innovations Forward publication</a:t>
              </a:r>
            </a:p>
          </p:txBody>
        </p:sp>
        <p:sp>
          <p:nvSpPr>
            <p:cNvPr id="127" name="TextBox 126">
              <a:extLst>
                <a:ext uri="{FF2B5EF4-FFF2-40B4-BE49-F238E27FC236}">
                  <a16:creationId xmlns:a16="http://schemas.microsoft.com/office/drawing/2014/main" id="{7DF8CA60-2C6D-487D-83B3-ED1AC231330D}"/>
                </a:ext>
              </a:extLst>
            </p:cNvPr>
            <p:cNvSpPr txBox="1"/>
            <p:nvPr/>
          </p:nvSpPr>
          <p:spPr>
            <a:xfrm>
              <a:off x="541506" y="3625434"/>
              <a:ext cx="1857279" cy="261610"/>
            </a:xfrm>
            <a:prstGeom prst="rect">
              <a:avLst/>
            </a:prstGeom>
            <a:noFill/>
          </p:spPr>
          <p:txBody>
            <a:bodyPr wrap="square">
              <a:spAutoFit/>
            </a:bodyPr>
            <a:lstStyle/>
            <a:p>
              <a:pPr lvl="0" algn="r"/>
              <a:r>
                <a:rPr lang="en-US" sz="1100" b="1" dirty="0"/>
                <a:t>Tech Connect newsletter</a:t>
              </a:r>
            </a:p>
          </p:txBody>
        </p:sp>
        <p:sp>
          <p:nvSpPr>
            <p:cNvPr id="128" name="TextBox 127">
              <a:extLst>
                <a:ext uri="{FF2B5EF4-FFF2-40B4-BE49-F238E27FC236}">
                  <a16:creationId xmlns:a16="http://schemas.microsoft.com/office/drawing/2014/main" id="{C08F2407-C46D-4531-B1FA-CECEC7082C69}"/>
                </a:ext>
              </a:extLst>
            </p:cNvPr>
            <p:cNvSpPr txBox="1"/>
            <p:nvPr/>
          </p:nvSpPr>
          <p:spPr>
            <a:xfrm>
              <a:off x="255170" y="4018737"/>
              <a:ext cx="2158784" cy="430887"/>
            </a:xfrm>
            <a:prstGeom prst="rect">
              <a:avLst/>
            </a:prstGeom>
            <a:noFill/>
          </p:spPr>
          <p:txBody>
            <a:bodyPr wrap="square">
              <a:spAutoFit/>
            </a:bodyPr>
            <a:lstStyle/>
            <a:p>
              <a:pPr lvl="0" algn="r"/>
              <a:r>
                <a:rPr lang="en-US" sz="1100" b="1"/>
                <a:t>Coordination of communications articles and press releases</a:t>
              </a:r>
            </a:p>
          </p:txBody>
        </p:sp>
        <p:sp>
          <p:nvSpPr>
            <p:cNvPr id="131" name="TextBox 130">
              <a:extLst>
                <a:ext uri="{FF2B5EF4-FFF2-40B4-BE49-F238E27FC236}">
                  <a16:creationId xmlns:a16="http://schemas.microsoft.com/office/drawing/2014/main" id="{62D5F189-F510-42B7-B122-8ABA6F40871B}"/>
                </a:ext>
              </a:extLst>
            </p:cNvPr>
            <p:cNvSpPr txBox="1"/>
            <p:nvPr/>
          </p:nvSpPr>
          <p:spPr>
            <a:xfrm>
              <a:off x="208107" y="4568161"/>
              <a:ext cx="2269712" cy="430887"/>
            </a:xfrm>
            <a:prstGeom prst="rect">
              <a:avLst/>
            </a:prstGeom>
            <a:noFill/>
          </p:spPr>
          <p:txBody>
            <a:bodyPr wrap="square">
              <a:spAutoFit/>
            </a:bodyPr>
            <a:lstStyle/>
            <a:p>
              <a:pPr lvl="0" algn="r"/>
              <a:r>
                <a:rPr lang="en-US" sz="1100" b="1" dirty="0"/>
                <a:t>Master innovator and entrepreneur recognition programs</a:t>
              </a:r>
            </a:p>
          </p:txBody>
        </p:sp>
      </p:grpSp>
    </p:spTree>
    <p:extLst>
      <p:ext uri="{BB962C8B-B14F-4D97-AF65-F5344CB8AC3E}">
        <p14:creationId xmlns:p14="http://schemas.microsoft.com/office/powerpoint/2010/main" val="225425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par>
                                <p:cTn id="12" presetID="21"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par>
                                <p:cTn id="15" presetID="21" presetClass="entr" presetSubtype="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13"/>
                                        </p:tgtEl>
                                        <p:attrNameLst>
                                          <p:attrName>style.opacity</p:attrName>
                                        </p:attrNameLst>
                                      </p:cBhvr>
                                      <p:to>
                                        <p:strVal val="0.25"/>
                                      </p:to>
                                    </p:set>
                                    <p:animEffect filter="image" prLst="opacity: 0.25">
                                      <p:cBhvr rctx="IE">
                                        <p:cTn id="25" dur="indefinite"/>
                                        <p:tgtEl>
                                          <p:spTgt spid="13"/>
                                        </p:tgtEl>
                                      </p:cBhvr>
                                    </p:animEffect>
                                  </p:childTnLst>
                                </p:cTn>
                              </p:par>
                              <p:par>
                                <p:cTn id="26" presetID="9" presetClass="emph" presetSubtype="0" nodeType="withEffect">
                                  <p:stCondLst>
                                    <p:cond delay="0"/>
                                  </p:stCondLst>
                                  <p:childTnLst>
                                    <p:set>
                                      <p:cBhvr>
                                        <p:cTn id="27" dur="indefinite"/>
                                        <p:tgtEl>
                                          <p:spTgt spid="11"/>
                                        </p:tgtEl>
                                        <p:attrNameLst>
                                          <p:attrName>style.opacity</p:attrName>
                                        </p:attrNameLst>
                                      </p:cBhvr>
                                      <p:to>
                                        <p:strVal val="0.25"/>
                                      </p:to>
                                    </p:set>
                                    <p:animEffect filter="image" prLst="opacity: 0.25">
                                      <p:cBhvr rctx="IE">
                                        <p:cTn id="28" dur="indefinite"/>
                                        <p:tgtEl>
                                          <p:spTgt spid="11"/>
                                        </p:tgtEl>
                                      </p:cBhvr>
                                    </p:animEffect>
                                  </p:childTnLst>
                                </p:cTn>
                              </p:par>
                              <p:par>
                                <p:cTn id="29" presetID="9" presetClass="emph" presetSubtype="0" nodeType="withEffect">
                                  <p:stCondLst>
                                    <p:cond delay="0"/>
                                  </p:stCondLst>
                                  <p:childTnLst>
                                    <p:set>
                                      <p:cBhvr>
                                        <p:cTn id="30" dur="indefinite"/>
                                        <p:tgtEl>
                                          <p:spTgt spid="21"/>
                                        </p:tgtEl>
                                        <p:attrNameLst>
                                          <p:attrName>style.opacity</p:attrName>
                                        </p:attrNameLst>
                                      </p:cBhvr>
                                      <p:to>
                                        <p:strVal val="0.25"/>
                                      </p:to>
                                    </p:set>
                                    <p:animEffect filter="image" prLst="opacity: 0.25">
                                      <p:cBhvr rctx="IE">
                                        <p:cTn id="31" dur="indefinite"/>
                                        <p:tgtEl>
                                          <p:spTgt spid="21"/>
                                        </p:tgtEl>
                                      </p:cBhvr>
                                    </p:animEffect>
                                  </p:childTnLst>
                                </p:cTn>
                              </p:par>
                            </p:childTnLst>
                          </p:cTn>
                        </p:par>
                        <p:par>
                          <p:cTn id="32" fill="hold">
                            <p:stCondLst>
                              <p:cond delay="0"/>
                            </p:stCondLst>
                            <p:childTnLst>
                              <p:par>
                                <p:cTn id="33" presetID="26" presetClass="emph" presetSubtype="0" fill="hold" nodeType="after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mph" presetSubtype="0" nodeType="clickEffect">
                                  <p:stCondLst>
                                    <p:cond delay="0"/>
                                  </p:stCondLst>
                                  <p:childTnLst>
                                    <p:set>
                                      <p:cBhvr>
                                        <p:cTn id="42" dur="indefinite"/>
                                        <p:tgtEl>
                                          <p:spTgt spid="9"/>
                                        </p:tgtEl>
                                        <p:attrNameLst>
                                          <p:attrName>style.opacity</p:attrName>
                                        </p:attrNameLst>
                                      </p:cBhvr>
                                      <p:to>
                                        <p:strVal val="0.25"/>
                                      </p:to>
                                    </p:set>
                                    <p:animEffect filter="image" prLst="opacity: 0.25">
                                      <p:cBhvr rctx="IE">
                                        <p:cTn id="43" dur="indefinite"/>
                                        <p:tgtEl>
                                          <p:spTgt spid="9"/>
                                        </p:tgtEl>
                                      </p:cBhvr>
                                    </p:animEffec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par>
                          <p:cTn id="47" fill="hold">
                            <p:stCondLst>
                              <p:cond delay="500"/>
                            </p:stCondLst>
                            <p:childTnLst>
                              <p:par>
                                <p:cTn id="48" presetID="9" presetClass="emph" presetSubtype="0" nodeType="afterEffect">
                                  <p:stCondLst>
                                    <p:cond delay="0"/>
                                  </p:stCondLst>
                                  <p:childTnLst>
                                    <p:set>
                                      <p:cBhvr>
                                        <p:cTn id="49" dur="indefinite"/>
                                        <p:tgtEl>
                                          <p:spTgt spid="21"/>
                                        </p:tgtEl>
                                        <p:attrNameLst>
                                          <p:attrName>style.opacity</p:attrName>
                                        </p:attrNameLst>
                                      </p:cBhvr>
                                      <p:to>
                                        <p:strVal val="1"/>
                                      </p:to>
                                    </p:set>
                                    <p:animEffect filter="image" prLst="opacity: 1">
                                      <p:cBhvr rctx="IE">
                                        <p:cTn id="50" dur="indefinite"/>
                                        <p:tgtEl>
                                          <p:spTgt spid="21"/>
                                        </p:tgtEl>
                                      </p:cBhvr>
                                    </p:animEffect>
                                  </p:childTnLst>
                                </p:cTn>
                              </p:par>
                            </p:childTnLst>
                          </p:cTn>
                        </p:par>
                        <p:par>
                          <p:cTn id="51" fill="hold">
                            <p:stCondLst>
                              <p:cond delay="500"/>
                            </p:stCondLst>
                            <p:childTnLst>
                              <p:par>
                                <p:cTn id="52" presetID="26" presetClass="emph" presetSubtype="0" fill="hold" nodeType="afterEffect">
                                  <p:stCondLst>
                                    <p:cond delay="0"/>
                                  </p:stCondLst>
                                  <p:childTnLst>
                                    <p:animEffect transition="out" filter="fade">
                                      <p:cBhvr>
                                        <p:cTn id="53" dur="500" tmFilter="0, 0; .2, .5; .8, .5; 1, 0"/>
                                        <p:tgtEl>
                                          <p:spTgt spid="21"/>
                                        </p:tgtEl>
                                      </p:cBhvr>
                                    </p:animEffect>
                                    <p:animScale>
                                      <p:cBhvr>
                                        <p:cTn id="54" dur="250" autoRev="1" fill="hold"/>
                                        <p:tgtEl>
                                          <p:spTgt spid="21"/>
                                        </p:tgtEl>
                                      </p:cBhvr>
                                      <p:by x="105000" y="105000"/>
                                    </p:animScale>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mph" presetSubtype="0" nodeType="clickEffect">
                                  <p:stCondLst>
                                    <p:cond delay="0"/>
                                  </p:stCondLst>
                                  <p:childTnLst>
                                    <p:set>
                                      <p:cBhvr>
                                        <p:cTn id="60" dur="indefinite"/>
                                        <p:tgtEl>
                                          <p:spTgt spid="21"/>
                                        </p:tgtEl>
                                        <p:attrNameLst>
                                          <p:attrName>style.opacity</p:attrName>
                                        </p:attrNameLst>
                                      </p:cBhvr>
                                      <p:to>
                                        <p:strVal val="0.25"/>
                                      </p:to>
                                    </p:set>
                                    <p:animEffect filter="image" prLst="opacity: 0.25">
                                      <p:cBhvr rctx="IE">
                                        <p:cTn id="61" dur="indefinite"/>
                                        <p:tgtEl>
                                          <p:spTgt spid="21"/>
                                        </p:tgtEl>
                                      </p:cBhvr>
                                    </p:animEffect>
                                  </p:childTnLst>
                                </p:cTn>
                              </p:par>
                              <p:par>
                                <p:cTn id="62" presetID="10" presetClass="exit" presetSubtype="0" fill="hold"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par>
                          <p:cTn id="65" fill="hold">
                            <p:stCondLst>
                              <p:cond delay="500"/>
                            </p:stCondLst>
                            <p:childTnLst>
                              <p:par>
                                <p:cTn id="66" presetID="9" presetClass="emph" presetSubtype="0" nodeType="afterEffect">
                                  <p:stCondLst>
                                    <p:cond delay="0"/>
                                  </p:stCondLst>
                                  <p:childTnLst>
                                    <p:set>
                                      <p:cBhvr>
                                        <p:cTn id="67" dur="indefinite"/>
                                        <p:tgtEl>
                                          <p:spTgt spid="11"/>
                                        </p:tgtEl>
                                        <p:attrNameLst>
                                          <p:attrName>style.opacity</p:attrName>
                                        </p:attrNameLst>
                                      </p:cBhvr>
                                      <p:to>
                                        <p:strVal val="1"/>
                                      </p:to>
                                    </p:set>
                                    <p:animEffect filter="image" prLst="opacity: 1">
                                      <p:cBhvr rctx="IE">
                                        <p:cTn id="68" dur="indefinite"/>
                                        <p:tgtEl>
                                          <p:spTgt spid="11"/>
                                        </p:tgtEl>
                                      </p:cBhvr>
                                    </p:animEffect>
                                  </p:childTnLst>
                                </p:cTn>
                              </p:par>
                            </p:childTnLst>
                          </p:cTn>
                        </p:par>
                        <p:par>
                          <p:cTn id="69" fill="hold">
                            <p:stCondLst>
                              <p:cond delay="500"/>
                            </p:stCondLst>
                            <p:childTnLst>
                              <p:par>
                                <p:cTn id="70" presetID="26" presetClass="emph" presetSubtype="0" fill="hold" nodeType="after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par>
                                <p:cTn id="73" presetID="10"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mph" presetSubtype="0" nodeType="clickEffect">
                                  <p:stCondLst>
                                    <p:cond delay="0"/>
                                  </p:stCondLst>
                                  <p:childTnLst>
                                    <p:set>
                                      <p:cBhvr>
                                        <p:cTn id="79" dur="indefinite"/>
                                        <p:tgtEl>
                                          <p:spTgt spid="11"/>
                                        </p:tgtEl>
                                        <p:attrNameLst>
                                          <p:attrName>style.opacity</p:attrName>
                                        </p:attrNameLst>
                                      </p:cBhvr>
                                      <p:to>
                                        <p:strVal val="0.25"/>
                                      </p:to>
                                    </p:set>
                                    <p:animEffect filter="image" prLst="opacity: 0.25">
                                      <p:cBhvr rctx="IE">
                                        <p:cTn id="80" dur="indefinite"/>
                                        <p:tgtEl>
                                          <p:spTgt spid="11"/>
                                        </p:tgtEl>
                                      </p:cBhvr>
                                    </p:animEffect>
                                  </p:childTnLst>
                                </p:cTn>
                              </p:par>
                              <p:par>
                                <p:cTn id="81" presetID="10" presetClass="exit" presetSubtype="0" fill="hold" nodeType="with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par>
                          <p:cTn id="84" fill="hold">
                            <p:stCondLst>
                              <p:cond delay="500"/>
                            </p:stCondLst>
                            <p:childTnLst>
                              <p:par>
                                <p:cTn id="85" presetID="9" presetClass="emph" presetSubtype="0" nodeType="afterEffect">
                                  <p:stCondLst>
                                    <p:cond delay="0"/>
                                  </p:stCondLst>
                                  <p:childTnLst>
                                    <p:set>
                                      <p:cBhvr>
                                        <p:cTn id="86" dur="indefinite"/>
                                        <p:tgtEl>
                                          <p:spTgt spid="13"/>
                                        </p:tgtEl>
                                        <p:attrNameLst>
                                          <p:attrName>style.opacity</p:attrName>
                                        </p:attrNameLst>
                                      </p:cBhvr>
                                      <p:to>
                                        <p:strVal val="1"/>
                                      </p:to>
                                    </p:set>
                                    <p:animEffect filter="image" prLst="opacity: 1">
                                      <p:cBhvr rctx="IE">
                                        <p:cTn id="87" dur="indefinite"/>
                                        <p:tgtEl>
                                          <p:spTgt spid="13"/>
                                        </p:tgtEl>
                                      </p:cBhvr>
                                    </p:animEffect>
                                  </p:childTnLst>
                                </p:cTn>
                              </p:par>
                            </p:childTnLst>
                          </p:cTn>
                        </p:par>
                        <p:par>
                          <p:cTn id="88" fill="hold">
                            <p:stCondLst>
                              <p:cond delay="500"/>
                            </p:stCondLst>
                            <p:childTnLst>
                              <p:par>
                                <p:cTn id="89" presetID="26" presetClass="emph" presetSubtype="0" fill="hold" nodeType="afterEffect">
                                  <p:stCondLst>
                                    <p:cond delay="0"/>
                                  </p:stCondLst>
                                  <p:childTnLst>
                                    <p:animEffect transition="out" filter="fade">
                                      <p:cBhvr>
                                        <p:cTn id="90" dur="500" tmFilter="0, 0; .2, .5; .8, .5; 1, 0"/>
                                        <p:tgtEl>
                                          <p:spTgt spid="13"/>
                                        </p:tgtEl>
                                      </p:cBhvr>
                                    </p:animEffect>
                                    <p:animScale>
                                      <p:cBhvr>
                                        <p:cTn id="91" dur="250" autoRev="1" fill="hold"/>
                                        <p:tgtEl>
                                          <p:spTgt spid="13"/>
                                        </p:tgtEl>
                                      </p:cBhvr>
                                      <p:by x="105000" y="105000"/>
                                    </p:animScale>
                                  </p:childTnLst>
                                </p:cTn>
                              </p:par>
                              <p:par>
                                <p:cTn id="92" presetID="10" presetClass="entr" presetSubtype="0"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8"/>
                                        </p:tgtEl>
                                        <p:attrNameLst>
                                          <p:attrName>style.visibility</p:attrName>
                                        </p:attrNameLst>
                                      </p:cBhvr>
                                      <p:to>
                                        <p:strVal val="visible"/>
                                      </p:to>
                                    </p:set>
                                  </p:childTnLst>
                                </p:cTn>
                              </p:par>
                              <p:par>
                                <p:cTn id="103" presetID="9" presetClass="emph" presetSubtype="0" nodeType="withEffect">
                                  <p:stCondLst>
                                    <p:cond delay="0"/>
                                  </p:stCondLst>
                                  <p:childTnLst>
                                    <p:set>
                                      <p:cBhvr>
                                        <p:cTn id="104" dur="indefinite"/>
                                        <p:tgtEl>
                                          <p:spTgt spid="9"/>
                                        </p:tgtEl>
                                        <p:attrNameLst>
                                          <p:attrName>style.opacity</p:attrName>
                                        </p:attrNameLst>
                                      </p:cBhvr>
                                      <p:to>
                                        <p:strVal val="1"/>
                                      </p:to>
                                    </p:set>
                                    <p:animEffect filter="image" prLst="opacity: 1">
                                      <p:cBhvr rctx="IE">
                                        <p:cTn id="105" dur="indefinite"/>
                                        <p:tgtEl>
                                          <p:spTgt spid="9"/>
                                        </p:tgtEl>
                                      </p:cBhvr>
                                    </p:animEffect>
                                  </p:childTnLst>
                                </p:cTn>
                              </p:par>
                              <p:par>
                                <p:cTn id="106" presetID="9" presetClass="emph" presetSubtype="0" nodeType="withEffect">
                                  <p:stCondLst>
                                    <p:cond delay="0"/>
                                  </p:stCondLst>
                                  <p:childTnLst>
                                    <p:set>
                                      <p:cBhvr>
                                        <p:cTn id="107" dur="indefinite"/>
                                        <p:tgtEl>
                                          <p:spTgt spid="11"/>
                                        </p:tgtEl>
                                        <p:attrNameLst>
                                          <p:attrName>style.opacity</p:attrName>
                                        </p:attrNameLst>
                                      </p:cBhvr>
                                      <p:to>
                                        <p:strVal val="1"/>
                                      </p:to>
                                    </p:set>
                                    <p:animEffect filter="image" prLst="opacity: 1">
                                      <p:cBhvr rctx="IE">
                                        <p:cTn id="108" dur="indefinite"/>
                                        <p:tgtEl>
                                          <p:spTgt spid="11"/>
                                        </p:tgtEl>
                                      </p:cBhvr>
                                    </p:animEffect>
                                  </p:childTnLst>
                                </p:cTn>
                              </p:par>
                              <p:par>
                                <p:cTn id="109" presetID="9" presetClass="emph" presetSubtype="0" nodeType="withEffect">
                                  <p:stCondLst>
                                    <p:cond delay="0"/>
                                  </p:stCondLst>
                                  <p:childTnLst>
                                    <p:set>
                                      <p:cBhvr>
                                        <p:cTn id="110" dur="indefinite"/>
                                        <p:tgtEl>
                                          <p:spTgt spid="21"/>
                                        </p:tgtEl>
                                        <p:attrNameLst>
                                          <p:attrName>style.opacity</p:attrName>
                                        </p:attrNameLst>
                                      </p:cBhvr>
                                      <p:to>
                                        <p:strVal val="1"/>
                                      </p:to>
                                    </p:set>
                                    <p:animEffect filter="image" prLst="opacity: 1">
                                      <p:cBhvr rctx="IE">
                                        <p:cTn id="111"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9EB09-B1EF-4E7D-A598-C10FF1648133}"/>
              </a:ext>
            </a:extLst>
          </p:cNvPr>
          <p:cNvSpPr>
            <a:spLocks noGrp="1"/>
          </p:cNvSpPr>
          <p:nvPr>
            <p:ph type="title"/>
          </p:nvPr>
        </p:nvSpPr>
        <p:spPr>
          <a:xfrm>
            <a:off x="72489" y="0"/>
            <a:ext cx="5772343" cy="857250"/>
          </a:xfrm>
        </p:spPr>
        <p:txBody>
          <a:bodyPr>
            <a:normAutofit/>
          </a:bodyPr>
          <a:lstStyle/>
          <a:p>
            <a:pPr algn="l"/>
            <a:r>
              <a:rPr lang="en-US"/>
              <a:t>Recent new venture launches</a:t>
            </a:r>
          </a:p>
        </p:txBody>
      </p:sp>
      <p:sp>
        <p:nvSpPr>
          <p:cNvPr id="3" name="Content Placeholder 2">
            <a:extLst>
              <a:ext uri="{FF2B5EF4-FFF2-40B4-BE49-F238E27FC236}">
                <a16:creationId xmlns:a16="http://schemas.microsoft.com/office/drawing/2014/main" id="{2E4301CB-CDFE-40EE-8E75-7A4CFECFEF8B}"/>
              </a:ext>
            </a:extLst>
          </p:cNvPr>
          <p:cNvSpPr>
            <a:spLocks noGrp="1"/>
          </p:cNvSpPr>
          <p:nvPr>
            <p:ph idx="1"/>
          </p:nvPr>
        </p:nvSpPr>
        <p:spPr>
          <a:xfrm>
            <a:off x="232955" y="1020573"/>
            <a:ext cx="5122816" cy="4087265"/>
          </a:xfrm>
        </p:spPr>
        <p:txBody>
          <a:bodyPr>
            <a:normAutofit fontScale="92500" lnSpcReduction="20000"/>
          </a:bodyPr>
          <a:lstStyle/>
          <a:p>
            <a:r>
              <a:rPr lang="en-US" sz="2400" b="1" dirty="0" err="1"/>
              <a:t>Appello</a:t>
            </a:r>
            <a:r>
              <a:rPr lang="en-US" sz="2400" b="1" dirty="0"/>
              <a:t> Pharmaceuticals</a:t>
            </a:r>
          </a:p>
          <a:p>
            <a:pPr lvl="1"/>
            <a:r>
              <a:rPr lang="en-US" sz="1800" dirty="0"/>
              <a:t>Vanderbilt PI: Drs. Jeff Conn and Craig Lindsley</a:t>
            </a:r>
          </a:p>
          <a:p>
            <a:pPr lvl="1"/>
            <a:r>
              <a:rPr lang="en-US" sz="1800" dirty="0"/>
              <a:t>Therapeutic for Parkinson’s Disease</a:t>
            </a:r>
          </a:p>
          <a:p>
            <a:r>
              <a:rPr lang="en-US" sz="2400" b="1" dirty="0"/>
              <a:t>Virtuoso Surgical</a:t>
            </a:r>
          </a:p>
          <a:p>
            <a:pPr lvl="1"/>
            <a:r>
              <a:rPr lang="en-US" sz="1800" dirty="0"/>
              <a:t>Vanderbilt PI’s:  Drs. Bob Webster and Duke Herrell</a:t>
            </a:r>
          </a:p>
          <a:p>
            <a:pPr lvl="1"/>
            <a:r>
              <a:rPr lang="en-US" sz="1800" dirty="0"/>
              <a:t>Robotically-controlled endoscopic surgical system</a:t>
            </a:r>
          </a:p>
          <a:p>
            <a:r>
              <a:rPr lang="en-US" sz="2400" b="1" dirty="0" err="1"/>
              <a:t>HeroWear</a:t>
            </a:r>
            <a:endParaRPr lang="en-US" sz="2400" b="1" dirty="0"/>
          </a:p>
          <a:p>
            <a:pPr lvl="1"/>
            <a:r>
              <a:rPr lang="en-US" sz="1800" dirty="0"/>
              <a:t>Vanderbilt PI: Karl Zelik</a:t>
            </a:r>
          </a:p>
          <a:p>
            <a:pPr lvl="1"/>
            <a:r>
              <a:rPr lang="en-US" sz="1800" dirty="0"/>
              <a:t>Back-assist wearable exosuit</a:t>
            </a:r>
          </a:p>
          <a:p>
            <a:r>
              <a:rPr lang="en-US" sz="2400" b="1" dirty="0" err="1"/>
              <a:t>Abseek</a:t>
            </a:r>
            <a:r>
              <a:rPr lang="en-US" sz="2400" b="1" dirty="0"/>
              <a:t> Bio</a:t>
            </a:r>
          </a:p>
          <a:p>
            <a:pPr lvl="1"/>
            <a:r>
              <a:rPr lang="en-US" sz="1800" dirty="0"/>
              <a:t>Vanderbilt PI: Ivelin Georgiev</a:t>
            </a:r>
          </a:p>
          <a:p>
            <a:pPr lvl="1"/>
            <a:r>
              <a:rPr lang="en-US" sz="1800" dirty="0"/>
              <a:t>Antibody discovery platform technology</a:t>
            </a:r>
          </a:p>
          <a:p>
            <a:pPr lvl="1"/>
            <a:endParaRPr lang="en-US" sz="1800" dirty="0"/>
          </a:p>
          <a:p>
            <a:pPr lvl="1"/>
            <a:endParaRPr lang="en-US" sz="1800" dirty="0"/>
          </a:p>
          <a:p>
            <a:pPr lvl="1"/>
            <a:endParaRPr lang="en-US" sz="1800" dirty="0"/>
          </a:p>
        </p:txBody>
      </p:sp>
      <p:pic>
        <p:nvPicPr>
          <p:cNvPr id="6" name="Picture 5" descr="A picture containing appliance&#10;&#10;Description automatically generated">
            <a:extLst>
              <a:ext uri="{FF2B5EF4-FFF2-40B4-BE49-F238E27FC236}">
                <a16:creationId xmlns:a16="http://schemas.microsoft.com/office/drawing/2014/main" id="{B8BFD481-D8E5-453D-8E50-B4F90945E685}"/>
              </a:ext>
            </a:extLst>
          </p:cNvPr>
          <p:cNvPicPr>
            <a:picLocks noChangeAspect="1"/>
          </p:cNvPicPr>
          <p:nvPr/>
        </p:nvPicPr>
        <p:blipFill>
          <a:blip r:embed="rId3"/>
          <a:stretch>
            <a:fillRect/>
          </a:stretch>
        </p:blipFill>
        <p:spPr>
          <a:xfrm>
            <a:off x="5044272" y="2778259"/>
            <a:ext cx="2138457" cy="1284378"/>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person, person, male&#10;&#10;Description automatically generated">
            <a:extLst>
              <a:ext uri="{FF2B5EF4-FFF2-40B4-BE49-F238E27FC236}">
                <a16:creationId xmlns:a16="http://schemas.microsoft.com/office/drawing/2014/main" id="{7DEAC7F8-2001-4AF6-BBD0-0FEE4638F8DD}"/>
              </a:ext>
            </a:extLst>
          </p:cNvPr>
          <p:cNvPicPr>
            <a:picLocks noChangeAspect="1"/>
          </p:cNvPicPr>
          <p:nvPr/>
        </p:nvPicPr>
        <p:blipFill>
          <a:blip r:embed="rId4"/>
          <a:stretch>
            <a:fillRect/>
          </a:stretch>
        </p:blipFill>
        <p:spPr>
          <a:xfrm>
            <a:off x="7419703" y="1108114"/>
            <a:ext cx="1491342" cy="227625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10A7C39F-6758-62A0-EB07-A0F02CA3C15F}"/>
              </a:ext>
            </a:extLst>
          </p:cNvPr>
          <p:cNvSpPr/>
          <p:nvPr/>
        </p:nvSpPr>
        <p:spPr>
          <a:xfrm>
            <a:off x="5802923" y="4297290"/>
            <a:ext cx="2630825" cy="636185"/>
          </a:xfrm>
          <a:prstGeom prst="rect">
            <a:avLst/>
          </a:prstGeom>
          <a:solidFill>
            <a:schemeClr val="bg1">
              <a:lumMod val="85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rPr>
              <a:t>See complete list of portfolio companies of CTTC website</a:t>
            </a:r>
          </a:p>
        </p:txBody>
      </p:sp>
    </p:spTree>
    <p:extLst>
      <p:ext uri="{BB962C8B-B14F-4D97-AF65-F5344CB8AC3E}">
        <p14:creationId xmlns:p14="http://schemas.microsoft.com/office/powerpoint/2010/main" val="741895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0D436E-35AF-A41D-4259-9654115B00DA}"/>
              </a:ext>
            </a:extLst>
          </p:cNvPr>
          <p:cNvSpPr>
            <a:spLocks noGrp="1"/>
          </p:cNvSpPr>
          <p:nvPr>
            <p:ph type="subTitle" idx="1"/>
          </p:nvPr>
        </p:nvSpPr>
        <p:spPr>
          <a:xfrm>
            <a:off x="3859593" y="2210529"/>
            <a:ext cx="4465257" cy="1314450"/>
          </a:xfrm>
        </p:spPr>
        <p:txBody>
          <a:bodyPr>
            <a:noAutofit/>
          </a:bodyPr>
          <a:lstStyle/>
          <a:p>
            <a:r>
              <a:rPr lang="en-US" sz="3600" dirty="0"/>
              <a:t>Conflict of Interest</a:t>
            </a:r>
          </a:p>
        </p:txBody>
      </p:sp>
      <p:grpSp>
        <p:nvGrpSpPr>
          <p:cNvPr id="6" name="Group 5">
            <a:extLst>
              <a:ext uri="{FF2B5EF4-FFF2-40B4-BE49-F238E27FC236}">
                <a16:creationId xmlns:a16="http://schemas.microsoft.com/office/drawing/2014/main" id="{D64F45DB-0CF9-F6A3-F074-39FE4C3D75BD}"/>
              </a:ext>
            </a:extLst>
          </p:cNvPr>
          <p:cNvGrpSpPr/>
          <p:nvPr/>
        </p:nvGrpSpPr>
        <p:grpSpPr>
          <a:xfrm>
            <a:off x="4085033" y="3722234"/>
            <a:ext cx="5058967" cy="1283726"/>
            <a:chOff x="3918344" y="3722234"/>
            <a:chExt cx="5058967" cy="1283726"/>
          </a:xfrm>
        </p:grpSpPr>
        <p:sp>
          <p:nvSpPr>
            <p:cNvPr id="7" name="Rectangle 6">
              <a:extLst>
                <a:ext uri="{FF2B5EF4-FFF2-40B4-BE49-F238E27FC236}">
                  <a16:creationId xmlns:a16="http://schemas.microsoft.com/office/drawing/2014/main" id="{FDB69D98-A5D3-7028-1895-5CF32821ABB9}"/>
                </a:ext>
              </a:extLst>
            </p:cNvPr>
            <p:cNvSpPr/>
            <p:nvPr/>
          </p:nvSpPr>
          <p:spPr>
            <a:xfrm>
              <a:off x="4000500" y="3748088"/>
              <a:ext cx="4800344" cy="1243012"/>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BF0BB038-0ED7-FB9E-689C-5EE5D811D4C8}"/>
                </a:ext>
              </a:extLst>
            </p:cNvPr>
            <p:cNvSpPr txBox="1"/>
            <p:nvPr/>
          </p:nvSpPr>
          <p:spPr>
            <a:xfrm>
              <a:off x="5443410" y="3722234"/>
              <a:ext cx="1914525" cy="338554"/>
            </a:xfrm>
            <a:prstGeom prst="rect">
              <a:avLst/>
            </a:prstGeom>
            <a:noFill/>
          </p:spPr>
          <p:txBody>
            <a:bodyPr wrap="square" rtlCol="0">
              <a:spAutoFit/>
            </a:bodyPr>
            <a:lstStyle/>
            <a:p>
              <a:pPr algn="ctr"/>
              <a:r>
                <a:rPr lang="en-US" sz="1600" b="1" u="sng" dirty="0"/>
                <a:t>COI Questions?</a:t>
              </a:r>
            </a:p>
          </p:txBody>
        </p:sp>
        <p:sp>
          <p:nvSpPr>
            <p:cNvPr id="10" name="TextBox 9">
              <a:extLst>
                <a:ext uri="{FF2B5EF4-FFF2-40B4-BE49-F238E27FC236}">
                  <a16:creationId xmlns:a16="http://schemas.microsoft.com/office/drawing/2014/main" id="{D3171206-8810-F9FF-97E4-D6AF16A1720B}"/>
                </a:ext>
              </a:extLst>
            </p:cNvPr>
            <p:cNvSpPr txBox="1"/>
            <p:nvPr/>
          </p:nvSpPr>
          <p:spPr>
            <a:xfrm>
              <a:off x="3918344" y="3982118"/>
              <a:ext cx="2493168" cy="888898"/>
            </a:xfrm>
            <a:prstGeom prst="rect">
              <a:avLst/>
            </a:prstGeom>
            <a:noFill/>
          </p:spPr>
          <p:txBody>
            <a:bodyPr wrap="square">
              <a:spAutoFit/>
            </a:bodyPr>
            <a:lstStyle/>
            <a:p>
              <a:pPr marL="0" indent="0" algn="ctr">
                <a:lnSpc>
                  <a:spcPct val="120000"/>
                </a:lnSpc>
                <a:spcBef>
                  <a:spcPts val="0"/>
                </a:spcBef>
                <a:buNone/>
                <a:defRPr/>
              </a:pPr>
              <a:r>
                <a:rPr lang="en-US" sz="1100" b="1" dirty="0">
                  <a:latin typeface="Montserrat" panose="00000500000000000000" pitchFamily="2" charset="0"/>
                </a:rPr>
                <a:t>Spruell Driver</a:t>
              </a:r>
            </a:p>
            <a:p>
              <a:pPr marL="0" indent="0" algn="ctr">
                <a:lnSpc>
                  <a:spcPct val="120000"/>
                </a:lnSpc>
                <a:spcBef>
                  <a:spcPts val="0"/>
                </a:spcBef>
                <a:buNone/>
                <a:defRPr/>
              </a:pPr>
              <a:r>
                <a:rPr lang="en-US" sz="1100" dirty="0">
                  <a:latin typeface="Montserrat" panose="00000500000000000000" pitchFamily="2" charset="0"/>
                </a:rPr>
                <a:t>Director</a:t>
              </a:r>
            </a:p>
            <a:p>
              <a:pPr marL="0" indent="0" algn="ctr">
                <a:lnSpc>
                  <a:spcPct val="120000"/>
                </a:lnSpc>
                <a:spcBef>
                  <a:spcPts val="0"/>
                </a:spcBef>
                <a:buNone/>
                <a:defRPr/>
              </a:pPr>
              <a:r>
                <a:rPr lang="en-US" sz="1100" u="sng" dirty="0">
                  <a:latin typeface="Montserrat" panose="00000500000000000000" pitchFamily="2" charset="0"/>
                  <a:hlinkClick r:id="rId2">
                    <a:extLst>
                      <a:ext uri="{A12FA001-AC4F-418D-AE19-62706E023703}">
                        <ahyp:hlinkClr xmlns:ahyp="http://schemas.microsoft.com/office/drawing/2018/hyperlinkcolor" val="tx"/>
                      </a:ext>
                    </a:extLst>
                  </a:hlinkClick>
                </a:rPr>
                <a:t>spruell.driver@vanderbilt.edu</a:t>
              </a:r>
              <a:endParaRPr lang="en-US" sz="1100" u="sng" dirty="0">
                <a:latin typeface="Montserrat" panose="00000500000000000000" pitchFamily="2" charset="0"/>
              </a:endParaRPr>
            </a:p>
            <a:p>
              <a:pPr marL="0" indent="0" algn="ctr">
                <a:lnSpc>
                  <a:spcPct val="120000"/>
                </a:lnSpc>
                <a:spcBef>
                  <a:spcPts val="0"/>
                </a:spcBef>
                <a:buNone/>
                <a:defRPr/>
              </a:pPr>
              <a:r>
                <a:rPr lang="en-US" sz="1100" dirty="0">
                  <a:latin typeface="Montserrat" panose="00000500000000000000" pitchFamily="2" charset="0"/>
                </a:rPr>
                <a:t>(615) 875-8064</a:t>
              </a:r>
            </a:p>
          </p:txBody>
        </p:sp>
        <p:sp>
          <p:nvSpPr>
            <p:cNvPr id="11" name="TextBox 10">
              <a:extLst>
                <a:ext uri="{FF2B5EF4-FFF2-40B4-BE49-F238E27FC236}">
                  <a16:creationId xmlns:a16="http://schemas.microsoft.com/office/drawing/2014/main" id="{88456E54-30C9-051F-95F7-FCB0A74D74E7}"/>
                </a:ext>
              </a:extLst>
            </p:cNvPr>
            <p:cNvSpPr txBox="1"/>
            <p:nvPr/>
          </p:nvSpPr>
          <p:spPr>
            <a:xfrm>
              <a:off x="6279355" y="3984258"/>
              <a:ext cx="2697956" cy="888898"/>
            </a:xfrm>
            <a:prstGeom prst="rect">
              <a:avLst/>
            </a:prstGeom>
            <a:noFill/>
          </p:spPr>
          <p:txBody>
            <a:bodyPr wrap="square">
              <a:spAutoFit/>
            </a:bodyPr>
            <a:lstStyle/>
            <a:p>
              <a:pPr marL="0" indent="0" algn="ctr">
                <a:lnSpc>
                  <a:spcPct val="120000"/>
                </a:lnSpc>
                <a:spcBef>
                  <a:spcPts val="0"/>
                </a:spcBef>
                <a:buNone/>
                <a:defRPr/>
              </a:pPr>
              <a:r>
                <a:rPr lang="en-US" sz="1100" b="1" dirty="0">
                  <a:latin typeface="Montserrat" panose="00000500000000000000" pitchFamily="2" charset="0"/>
                </a:rPr>
                <a:t>Alison Cooper</a:t>
              </a:r>
            </a:p>
            <a:p>
              <a:pPr marL="0" indent="0" algn="ctr">
                <a:lnSpc>
                  <a:spcPct val="120000"/>
                </a:lnSpc>
                <a:spcBef>
                  <a:spcPts val="0"/>
                </a:spcBef>
                <a:buNone/>
                <a:defRPr/>
              </a:pPr>
              <a:r>
                <a:rPr lang="en-US" sz="1100" dirty="0">
                  <a:latin typeface="Montserrat" panose="00000500000000000000" pitchFamily="2" charset="0"/>
                </a:rPr>
                <a:t>Associate Director</a:t>
              </a:r>
            </a:p>
            <a:p>
              <a:pPr marL="0" indent="0" algn="ctr">
                <a:lnSpc>
                  <a:spcPct val="120000"/>
                </a:lnSpc>
                <a:spcBef>
                  <a:spcPts val="0"/>
                </a:spcBef>
                <a:buNone/>
                <a:defRPr/>
              </a:pPr>
              <a:r>
                <a:rPr lang="en-US" sz="1100" u="sng" dirty="0">
                  <a:latin typeface="Montserrat" panose="00000500000000000000" pitchFamily="2" charset="0"/>
                  <a:hlinkClick r:id="rId3">
                    <a:extLst>
                      <a:ext uri="{A12FA001-AC4F-418D-AE19-62706E023703}">
                        <ahyp:hlinkClr xmlns:ahyp="http://schemas.microsoft.com/office/drawing/2018/hyperlinkcolor" val="tx"/>
                      </a:ext>
                    </a:extLst>
                  </a:hlinkClick>
                </a:rPr>
                <a:t>alison.r.cooper@vanderbilt.edu</a:t>
              </a:r>
              <a:endParaRPr lang="en-US" sz="1100" u="sng" dirty="0">
                <a:latin typeface="Montserrat" panose="00000500000000000000" pitchFamily="2" charset="0"/>
              </a:endParaRPr>
            </a:p>
            <a:p>
              <a:pPr marL="0" indent="0" algn="ctr">
                <a:lnSpc>
                  <a:spcPct val="120000"/>
                </a:lnSpc>
                <a:spcBef>
                  <a:spcPts val="0"/>
                </a:spcBef>
                <a:buNone/>
                <a:defRPr/>
              </a:pPr>
              <a:r>
                <a:rPr lang="en-US" sz="1100" dirty="0">
                  <a:latin typeface="Montserrat" panose="00000500000000000000" pitchFamily="2" charset="0"/>
                </a:rPr>
                <a:t>(615) 322-8363</a:t>
              </a:r>
            </a:p>
          </p:txBody>
        </p:sp>
        <p:sp>
          <p:nvSpPr>
            <p:cNvPr id="12" name="TextBox 11">
              <a:extLst>
                <a:ext uri="{FF2B5EF4-FFF2-40B4-BE49-F238E27FC236}">
                  <a16:creationId xmlns:a16="http://schemas.microsoft.com/office/drawing/2014/main" id="{8BA8BD44-FD43-307C-8451-943511A77E5A}"/>
                </a:ext>
              </a:extLst>
            </p:cNvPr>
            <p:cNvSpPr txBox="1"/>
            <p:nvPr/>
          </p:nvSpPr>
          <p:spPr>
            <a:xfrm>
              <a:off x="4075505" y="4743452"/>
              <a:ext cx="4614862" cy="262508"/>
            </a:xfrm>
            <a:prstGeom prst="rect">
              <a:avLst/>
            </a:prstGeom>
            <a:noFill/>
          </p:spPr>
          <p:txBody>
            <a:bodyPr wrap="square">
              <a:spAutoFit/>
            </a:bodyPr>
            <a:lstStyle/>
            <a:p>
              <a:pPr marL="0" indent="0" algn="ctr">
                <a:lnSpc>
                  <a:spcPct val="120000"/>
                </a:lnSpc>
                <a:buNone/>
                <a:defRPr/>
              </a:pPr>
              <a:r>
                <a:rPr lang="en-US" sz="1000" b="1" u="sng" dirty="0">
                  <a:latin typeface="Montserrat" panose="00000500000000000000" pitchFamily="2" charset="0"/>
                  <a:hlinkClick r:id="rId4">
                    <a:extLst>
                      <a:ext uri="{A12FA001-AC4F-418D-AE19-62706E023703}">
                        <ahyp:hlinkClr xmlns:ahyp="http://schemas.microsoft.com/office/drawing/2018/hyperlinkcolor" val="tx"/>
                      </a:ext>
                    </a:extLst>
                  </a:hlinkClick>
                </a:rPr>
                <a:t>coi@vanderbilt.edu</a:t>
              </a:r>
              <a:endParaRPr lang="en-US" sz="1000" b="1" u="sng" dirty="0">
                <a:latin typeface="Montserrat" panose="00000500000000000000" pitchFamily="2" charset="0"/>
              </a:endParaRPr>
            </a:p>
          </p:txBody>
        </p:sp>
      </p:grpSp>
    </p:spTree>
    <p:extLst>
      <p:ext uri="{BB962C8B-B14F-4D97-AF65-F5344CB8AC3E}">
        <p14:creationId xmlns:p14="http://schemas.microsoft.com/office/powerpoint/2010/main" val="1047492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9" y="0"/>
            <a:ext cx="5914690" cy="857250"/>
          </a:xfrm>
        </p:spPr>
        <p:txBody>
          <a:bodyPr>
            <a:normAutofit/>
          </a:bodyPr>
          <a:lstStyle/>
          <a:p>
            <a:pPr algn="l"/>
            <a:r>
              <a:rPr lang="en-US" dirty="0"/>
              <a:t>Institutional Conflict of Interest</a:t>
            </a:r>
          </a:p>
        </p:txBody>
      </p:sp>
      <p:sp>
        <p:nvSpPr>
          <p:cNvPr id="3" name="TextBox 2">
            <a:extLst>
              <a:ext uri="{FF2B5EF4-FFF2-40B4-BE49-F238E27FC236}">
                <a16:creationId xmlns:a16="http://schemas.microsoft.com/office/drawing/2014/main" id="{380E2F17-2F19-7B29-CC8E-CF524F664B9B}"/>
              </a:ext>
            </a:extLst>
          </p:cNvPr>
          <p:cNvSpPr txBox="1"/>
          <p:nvPr/>
        </p:nvSpPr>
        <p:spPr>
          <a:xfrm>
            <a:off x="252413" y="1133624"/>
            <a:ext cx="8720137" cy="1508105"/>
          </a:xfrm>
          <a:prstGeom prst="rect">
            <a:avLst/>
          </a:prstGeom>
          <a:noFill/>
        </p:spPr>
        <p:txBody>
          <a:bodyPr wrap="square">
            <a:spAutoFit/>
          </a:bodyPr>
          <a:lstStyle/>
          <a:p>
            <a:pPr eaLnBrk="1" hangingPunct="1">
              <a:spcBef>
                <a:spcPct val="0"/>
              </a:spcBef>
              <a:spcAft>
                <a:spcPct val="0"/>
              </a:spcAft>
            </a:pPr>
            <a:r>
              <a:rPr lang="en-US" altLang="en-US" sz="2000" b="1" u="sng" dirty="0">
                <a:latin typeface="Montserrat" panose="00000500000000000000" pitchFamily="2" charset="0"/>
                <a:cs typeface="Arial" panose="020B0604020202020204" pitchFamily="34" charset="0"/>
              </a:rPr>
              <a:t>Institutional conflict of interest (“Institutional COI”) </a:t>
            </a:r>
            <a:r>
              <a:rPr lang="en-US" altLang="en-US" sz="2000" dirty="0">
                <a:latin typeface="Montserrat" panose="00000500000000000000" pitchFamily="2" charset="0"/>
                <a:cs typeface="Arial" panose="020B0604020202020204" pitchFamily="34" charset="0"/>
              </a:rPr>
              <a:t>refers to:</a:t>
            </a:r>
          </a:p>
          <a:p>
            <a:pPr eaLnBrk="1" hangingPunct="1">
              <a:spcBef>
                <a:spcPct val="0"/>
              </a:spcBef>
              <a:spcAft>
                <a:spcPct val="0"/>
              </a:spcAft>
            </a:pPr>
            <a:r>
              <a:rPr lang="en-US" altLang="en-US" sz="1800" dirty="0">
                <a:latin typeface="Montserrat" panose="00000500000000000000" pitchFamily="2" charset="0"/>
                <a:cs typeface="Arial" panose="020B0604020202020204" pitchFamily="34" charset="0"/>
              </a:rPr>
              <a:t>Situations in which the financial interests of an institution or institutional official, acting within his or her authority on behalf of the institution, may affect or appear to affect the research, education, clinical care, business transactions, or other activities of the institution.</a:t>
            </a:r>
          </a:p>
        </p:txBody>
      </p:sp>
      <p:graphicFrame>
        <p:nvGraphicFramePr>
          <p:cNvPr id="6" name="Diagram 5">
            <a:extLst>
              <a:ext uri="{FF2B5EF4-FFF2-40B4-BE49-F238E27FC236}">
                <a16:creationId xmlns:a16="http://schemas.microsoft.com/office/drawing/2014/main" id="{CDE64FA6-9F67-1588-201F-9F6FB3859B25}"/>
              </a:ext>
            </a:extLst>
          </p:cNvPr>
          <p:cNvGraphicFramePr/>
          <p:nvPr>
            <p:extLst>
              <p:ext uri="{D42A27DB-BD31-4B8C-83A1-F6EECF244321}">
                <p14:modId xmlns:p14="http://schemas.microsoft.com/office/powerpoint/2010/main" val="3829375725"/>
              </p:ext>
            </p:extLst>
          </p:nvPr>
        </p:nvGraphicFramePr>
        <p:xfrm>
          <a:off x="2338864" y="2724149"/>
          <a:ext cx="4135005" cy="2696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4698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9" y="0"/>
            <a:ext cx="5914690" cy="857250"/>
          </a:xfrm>
        </p:spPr>
        <p:txBody>
          <a:bodyPr>
            <a:normAutofit/>
          </a:bodyPr>
          <a:lstStyle/>
          <a:p>
            <a:pPr algn="l"/>
            <a:r>
              <a:rPr lang="en-US" dirty="0"/>
              <a:t>Institutional Conflict of Interest</a:t>
            </a:r>
          </a:p>
        </p:txBody>
      </p:sp>
      <p:graphicFrame>
        <p:nvGraphicFramePr>
          <p:cNvPr id="2" name="Content Placeholder 3">
            <a:extLst>
              <a:ext uri="{FF2B5EF4-FFF2-40B4-BE49-F238E27FC236}">
                <a16:creationId xmlns:a16="http://schemas.microsoft.com/office/drawing/2014/main" id="{805EAB57-F6F7-0668-DAF3-6DE2796932D6}"/>
              </a:ext>
            </a:extLst>
          </p:cNvPr>
          <p:cNvGraphicFramePr>
            <a:graphicFrameLocks noGrp="1"/>
          </p:cNvGraphicFramePr>
          <p:nvPr>
            <p:extLst>
              <p:ext uri="{D42A27DB-BD31-4B8C-83A1-F6EECF244321}">
                <p14:modId xmlns:p14="http://schemas.microsoft.com/office/powerpoint/2010/main" val="2630494156"/>
              </p:ext>
            </p:extLst>
          </p:nvPr>
        </p:nvGraphicFramePr>
        <p:xfrm>
          <a:off x="185738" y="1223962"/>
          <a:ext cx="8891587" cy="3614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343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8" y="0"/>
            <a:ext cx="6336721" cy="857250"/>
          </a:xfrm>
        </p:spPr>
        <p:txBody>
          <a:bodyPr>
            <a:noAutofit/>
          </a:bodyPr>
          <a:lstStyle/>
          <a:p>
            <a:pPr algn="l"/>
            <a:r>
              <a:rPr lang="en-US" sz="2200" dirty="0"/>
              <a:t>Institutional COI resulting from License Agreements</a:t>
            </a:r>
          </a:p>
        </p:txBody>
      </p:sp>
      <p:pic>
        <p:nvPicPr>
          <p:cNvPr id="9" name="Graphic 8" descr="Treasure chest with solid fill">
            <a:extLst>
              <a:ext uri="{FF2B5EF4-FFF2-40B4-BE49-F238E27FC236}">
                <a16:creationId xmlns:a16="http://schemas.microsoft.com/office/drawing/2014/main" id="{86110C9D-8D78-05F4-53A2-EAAAD9483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782" y="1774106"/>
            <a:ext cx="2879968" cy="2879968"/>
          </a:xfrm>
          <a:prstGeom prst="rect">
            <a:avLst/>
          </a:prstGeom>
        </p:spPr>
      </p:pic>
      <p:sp>
        <p:nvSpPr>
          <p:cNvPr id="10" name="TextBox 9">
            <a:extLst>
              <a:ext uri="{FF2B5EF4-FFF2-40B4-BE49-F238E27FC236}">
                <a16:creationId xmlns:a16="http://schemas.microsoft.com/office/drawing/2014/main" id="{FB43B714-687F-209E-DBEF-F4DF7EB1D1AE}"/>
              </a:ext>
            </a:extLst>
          </p:cNvPr>
          <p:cNvSpPr txBox="1"/>
          <p:nvPr/>
        </p:nvSpPr>
        <p:spPr>
          <a:xfrm>
            <a:off x="3391696" y="1997234"/>
            <a:ext cx="5551488" cy="2554545"/>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sz="2000" dirty="0">
                <a:solidFill>
                  <a:srgbClr val="1C1C1C"/>
                </a:solidFill>
                <a:latin typeface="Montserrat" panose="00000500000000000000" pitchFamily="2" charset="0"/>
              </a:rPr>
              <a:t>Any equity in a privately-held company</a:t>
            </a:r>
          </a:p>
          <a:p>
            <a:pPr marL="285750" indent="-285750" eaLnBrk="0" fontAlgn="base" hangingPunct="0">
              <a:spcBef>
                <a:spcPct val="0"/>
              </a:spcBef>
              <a:spcAft>
                <a:spcPct val="0"/>
              </a:spcAft>
              <a:buFont typeface="Arial" panose="020B0604020202020204" pitchFamily="34" charset="0"/>
              <a:buChar char="•"/>
            </a:pPr>
            <a:r>
              <a:rPr lang="en-US" sz="2000" dirty="0">
                <a:solidFill>
                  <a:srgbClr val="1C1C1C"/>
                </a:solidFill>
                <a:latin typeface="Montserrat" panose="00000500000000000000" pitchFamily="2" charset="0"/>
              </a:rPr>
              <a:t>Equity in a publicly-held company of value in excess of $100,000</a:t>
            </a:r>
          </a:p>
          <a:p>
            <a:pPr marL="285750" indent="-285750" eaLnBrk="0" fontAlgn="base" hangingPunct="0">
              <a:spcBef>
                <a:spcPct val="0"/>
              </a:spcBef>
              <a:spcAft>
                <a:spcPct val="0"/>
              </a:spcAft>
              <a:buFont typeface="Arial" panose="020B0604020202020204" pitchFamily="34" charset="0"/>
              <a:buChar char="•"/>
            </a:pPr>
            <a:r>
              <a:rPr lang="en-US" sz="2000" dirty="0">
                <a:solidFill>
                  <a:srgbClr val="1C1C1C"/>
                </a:solidFill>
                <a:latin typeface="Montserrat" panose="00000500000000000000" pitchFamily="2" charset="0"/>
              </a:rPr>
              <a:t>Licensing fee in excess of $100,000</a:t>
            </a:r>
          </a:p>
          <a:p>
            <a:pPr marL="285750" indent="-285750" eaLnBrk="0" fontAlgn="base" hangingPunct="0">
              <a:spcBef>
                <a:spcPct val="0"/>
              </a:spcBef>
              <a:spcAft>
                <a:spcPct val="0"/>
              </a:spcAft>
              <a:buFont typeface="Arial" panose="020B0604020202020204" pitchFamily="34" charset="0"/>
              <a:buChar char="•"/>
            </a:pPr>
            <a:r>
              <a:rPr lang="en-US" sz="2000" dirty="0">
                <a:solidFill>
                  <a:srgbClr val="1C1C1C"/>
                </a:solidFill>
                <a:latin typeface="Montserrat" panose="00000500000000000000" pitchFamily="2" charset="0"/>
              </a:rPr>
              <a:t>Combination of licensing fees and publicly-traded equity with collective value in excess of $100,000</a:t>
            </a:r>
          </a:p>
          <a:p>
            <a:pPr eaLnBrk="0" fontAlgn="base" hangingPunct="0">
              <a:spcBef>
                <a:spcPct val="0"/>
              </a:spcBef>
              <a:spcAft>
                <a:spcPct val="0"/>
              </a:spcAft>
            </a:pPr>
            <a:endParaRPr lang="en-US" sz="2000" dirty="0">
              <a:solidFill>
                <a:srgbClr val="1C1C1C"/>
              </a:solidFill>
              <a:latin typeface="Montserrat" panose="00000500000000000000" pitchFamily="2" charset="0"/>
            </a:endParaRPr>
          </a:p>
        </p:txBody>
      </p:sp>
      <p:sp>
        <p:nvSpPr>
          <p:cNvPr id="12" name="TextBox 11">
            <a:extLst>
              <a:ext uri="{FF2B5EF4-FFF2-40B4-BE49-F238E27FC236}">
                <a16:creationId xmlns:a16="http://schemas.microsoft.com/office/drawing/2014/main" id="{8DAD11D1-3B91-8DBF-8E81-CF77A45FA722}"/>
              </a:ext>
            </a:extLst>
          </p:cNvPr>
          <p:cNvSpPr txBox="1"/>
          <p:nvPr/>
        </p:nvSpPr>
        <p:spPr>
          <a:xfrm>
            <a:off x="145256" y="1312441"/>
            <a:ext cx="4614862" cy="461665"/>
          </a:xfrm>
          <a:prstGeom prst="rect">
            <a:avLst/>
          </a:prstGeom>
          <a:noFill/>
        </p:spPr>
        <p:txBody>
          <a:bodyPr wrap="square">
            <a:spAutoFit/>
          </a:bodyPr>
          <a:lstStyle/>
          <a:p>
            <a:pPr fontAlgn="base">
              <a:spcAft>
                <a:spcPct val="0"/>
              </a:spcAft>
            </a:pPr>
            <a:r>
              <a:rPr lang="en-US" altLang="en-US" sz="2400" b="1" dirty="0">
                <a:latin typeface="Montserrat" panose="00000500000000000000" pitchFamily="2" charset="0"/>
              </a:rPr>
              <a:t>Material Consideration</a:t>
            </a:r>
          </a:p>
        </p:txBody>
      </p:sp>
    </p:spTree>
    <p:extLst>
      <p:ext uri="{BB962C8B-B14F-4D97-AF65-F5344CB8AC3E}">
        <p14:creationId xmlns:p14="http://schemas.microsoft.com/office/powerpoint/2010/main" val="3123104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8" y="0"/>
            <a:ext cx="6312909" cy="857250"/>
          </a:xfrm>
        </p:spPr>
        <p:txBody>
          <a:bodyPr>
            <a:normAutofit/>
          </a:bodyPr>
          <a:lstStyle/>
          <a:p>
            <a:pPr algn="l"/>
            <a:r>
              <a:rPr lang="en-US" sz="2200" dirty="0"/>
              <a:t>Institutional COI resulting from License Agreements</a:t>
            </a:r>
          </a:p>
        </p:txBody>
      </p:sp>
      <p:sp>
        <p:nvSpPr>
          <p:cNvPr id="10" name="TextBox 9">
            <a:extLst>
              <a:ext uri="{FF2B5EF4-FFF2-40B4-BE49-F238E27FC236}">
                <a16:creationId xmlns:a16="http://schemas.microsoft.com/office/drawing/2014/main" id="{FB43B714-687F-209E-DBEF-F4DF7EB1D1AE}"/>
              </a:ext>
            </a:extLst>
          </p:cNvPr>
          <p:cNvSpPr txBox="1"/>
          <p:nvPr/>
        </p:nvSpPr>
        <p:spPr>
          <a:xfrm>
            <a:off x="3391696" y="2439089"/>
            <a:ext cx="5551488"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ontserrat" panose="00000500000000000000" pitchFamily="2" charset="0"/>
              </a:rPr>
              <a:t>Any research at Vanderbilt related to the licensed technology</a:t>
            </a:r>
          </a:p>
          <a:p>
            <a:pPr marL="742950" lvl="1" indent="-285750">
              <a:buFont typeface="Arial" panose="020B0604020202020204" pitchFamily="34" charset="0"/>
              <a:buChar char="•"/>
            </a:pPr>
            <a:r>
              <a:rPr lang="en-US" sz="2000" dirty="0">
                <a:latin typeface="Montserrat" panose="00000500000000000000" pitchFamily="2" charset="0"/>
              </a:rPr>
              <a:t>Example: New venture sponsors research aimed at achieving license milestones that obligate payment of material consideration</a:t>
            </a:r>
          </a:p>
          <a:p>
            <a:endParaRPr lang="en-US" sz="2000" dirty="0">
              <a:latin typeface="Montserrat" panose="00000500000000000000" pitchFamily="2" charset="0"/>
            </a:endParaRPr>
          </a:p>
          <a:p>
            <a:pPr eaLnBrk="0" fontAlgn="base" hangingPunct="0">
              <a:spcBef>
                <a:spcPct val="0"/>
              </a:spcBef>
              <a:spcAft>
                <a:spcPct val="0"/>
              </a:spcAft>
            </a:pPr>
            <a:endParaRPr lang="en-US" sz="2000" dirty="0">
              <a:solidFill>
                <a:srgbClr val="1C1C1C"/>
              </a:solidFill>
              <a:latin typeface="Montserrat" panose="00000500000000000000" pitchFamily="2" charset="0"/>
            </a:endParaRPr>
          </a:p>
        </p:txBody>
      </p:sp>
      <p:sp>
        <p:nvSpPr>
          <p:cNvPr id="12" name="TextBox 11">
            <a:extLst>
              <a:ext uri="{FF2B5EF4-FFF2-40B4-BE49-F238E27FC236}">
                <a16:creationId xmlns:a16="http://schemas.microsoft.com/office/drawing/2014/main" id="{8DAD11D1-3B91-8DBF-8E81-CF77A45FA722}"/>
              </a:ext>
            </a:extLst>
          </p:cNvPr>
          <p:cNvSpPr txBox="1"/>
          <p:nvPr/>
        </p:nvSpPr>
        <p:spPr>
          <a:xfrm>
            <a:off x="145256" y="1312441"/>
            <a:ext cx="4614862" cy="830997"/>
          </a:xfrm>
          <a:prstGeom prst="rect">
            <a:avLst/>
          </a:prstGeom>
          <a:noFill/>
        </p:spPr>
        <p:txBody>
          <a:bodyPr wrap="square">
            <a:spAutoFit/>
          </a:bodyPr>
          <a:lstStyle/>
          <a:p>
            <a:pPr fontAlgn="base">
              <a:spcAft>
                <a:spcPct val="0"/>
              </a:spcAft>
            </a:pPr>
            <a:r>
              <a:rPr lang="en-US" altLang="en-US" sz="2400" b="1" dirty="0">
                <a:latin typeface="Montserrat" panose="00000500000000000000" pitchFamily="2" charset="0"/>
              </a:rPr>
              <a:t>Research Related to Licensed Technology</a:t>
            </a:r>
          </a:p>
        </p:txBody>
      </p:sp>
      <p:pic>
        <p:nvPicPr>
          <p:cNvPr id="4" name="Graphic 3" descr="Microscope with solid fill">
            <a:extLst>
              <a:ext uri="{FF2B5EF4-FFF2-40B4-BE49-F238E27FC236}">
                <a16:creationId xmlns:a16="http://schemas.microsoft.com/office/drawing/2014/main" id="{E671AD1C-1346-A757-D302-FBEB3806C2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816" y="2190289"/>
            <a:ext cx="2821608" cy="2803345"/>
          </a:xfrm>
          <a:prstGeom prst="rect">
            <a:avLst/>
          </a:prstGeom>
        </p:spPr>
      </p:pic>
    </p:spTree>
    <p:extLst>
      <p:ext uri="{BB962C8B-B14F-4D97-AF65-F5344CB8AC3E}">
        <p14:creationId xmlns:p14="http://schemas.microsoft.com/office/powerpoint/2010/main" val="3034019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8" y="0"/>
            <a:ext cx="6331959" cy="857250"/>
          </a:xfrm>
        </p:spPr>
        <p:txBody>
          <a:bodyPr>
            <a:normAutofit/>
          </a:bodyPr>
          <a:lstStyle/>
          <a:p>
            <a:pPr algn="l"/>
            <a:r>
              <a:rPr lang="en-US" sz="2200" dirty="0"/>
              <a:t>Institutional COI from License Agreements</a:t>
            </a:r>
          </a:p>
        </p:txBody>
      </p:sp>
      <p:sp>
        <p:nvSpPr>
          <p:cNvPr id="10" name="TextBox 9">
            <a:extLst>
              <a:ext uri="{FF2B5EF4-FFF2-40B4-BE49-F238E27FC236}">
                <a16:creationId xmlns:a16="http://schemas.microsoft.com/office/drawing/2014/main" id="{FB43B714-687F-209E-DBEF-F4DF7EB1D1AE}"/>
              </a:ext>
            </a:extLst>
          </p:cNvPr>
          <p:cNvSpPr txBox="1"/>
          <p:nvPr/>
        </p:nvSpPr>
        <p:spPr>
          <a:xfrm>
            <a:off x="2314361" y="1771799"/>
            <a:ext cx="6684383" cy="3508653"/>
          </a:xfrm>
          <a:prstGeom prst="rect">
            <a:avLst/>
          </a:prstGeom>
          <a:noFill/>
        </p:spPr>
        <p:txBody>
          <a:bodyPr wrap="square" rtlCol="0">
            <a:spAutoFit/>
          </a:bodyPr>
          <a:lstStyle/>
          <a:p>
            <a:r>
              <a:rPr lang="en-US" dirty="0">
                <a:latin typeface="Montserrat" panose="00000500000000000000" pitchFamily="2" charset="0"/>
              </a:rPr>
              <a:t>Is human subjects research underway or planned at VU or VUMC?</a:t>
            </a:r>
          </a:p>
          <a:p>
            <a:endParaRPr lang="en-US" sz="600" dirty="0">
              <a:latin typeface="Montserrat" panose="00000500000000000000" pitchFamily="2" charset="0"/>
            </a:endParaRPr>
          </a:p>
          <a:p>
            <a:pPr marL="285750" indent="-285750">
              <a:buFont typeface="Arial" panose="020B0604020202020204" pitchFamily="34" charset="0"/>
              <a:buChar char="•"/>
            </a:pPr>
            <a:r>
              <a:rPr lang="en-US" dirty="0">
                <a:latin typeface="Montserrat" panose="00000500000000000000" pitchFamily="2" charset="0"/>
              </a:rPr>
              <a:t>COI Policy presumes that conflicted individual or institution shall not conduct human subject research.</a:t>
            </a:r>
          </a:p>
          <a:p>
            <a:pPr marL="285750" indent="-285750">
              <a:buFont typeface="Arial" panose="020B0604020202020204" pitchFamily="34" charset="0"/>
              <a:buChar char="•"/>
            </a:pPr>
            <a:r>
              <a:rPr lang="en-US" dirty="0">
                <a:latin typeface="Montserrat" panose="00000500000000000000" pitchFamily="2" charset="0"/>
              </a:rPr>
              <a:t>Presumption is rebuttable.</a:t>
            </a:r>
          </a:p>
          <a:p>
            <a:pPr marL="285750" indent="-285750">
              <a:buFont typeface="Arial" panose="020B0604020202020204" pitchFamily="34" charset="0"/>
              <a:buChar char="•"/>
            </a:pPr>
            <a:r>
              <a:rPr lang="en-US" dirty="0">
                <a:latin typeface="Montserrat" panose="00000500000000000000" pitchFamily="2" charset="0"/>
              </a:rPr>
              <a:t>University Conflicts Committee (UCC) will conduct risk/benefit analysis to see if there exists “compelling circumstances” to justify participation of conflicted individual or institution.</a:t>
            </a:r>
          </a:p>
          <a:p>
            <a:pPr marL="285750" indent="-285750">
              <a:buFont typeface="Arial" panose="020B0604020202020204" pitchFamily="34" charset="0"/>
              <a:buChar char="•"/>
            </a:pPr>
            <a:r>
              <a:rPr lang="en-US" dirty="0">
                <a:latin typeface="Montserrat" panose="00000500000000000000" pitchFamily="2" charset="0"/>
              </a:rPr>
              <a:t>UCC may set forth specific conditions to mitigate potential for conflict. </a:t>
            </a:r>
          </a:p>
          <a:p>
            <a:pPr eaLnBrk="0" fontAlgn="base" hangingPunct="0">
              <a:spcBef>
                <a:spcPct val="0"/>
              </a:spcBef>
              <a:spcAft>
                <a:spcPct val="0"/>
              </a:spcAft>
            </a:pPr>
            <a:endParaRPr lang="en-US" dirty="0">
              <a:solidFill>
                <a:srgbClr val="1C1C1C"/>
              </a:solidFill>
              <a:latin typeface="Montserrat" panose="00000500000000000000" pitchFamily="2" charset="0"/>
            </a:endParaRPr>
          </a:p>
        </p:txBody>
      </p:sp>
      <p:sp>
        <p:nvSpPr>
          <p:cNvPr id="12" name="TextBox 11">
            <a:extLst>
              <a:ext uri="{FF2B5EF4-FFF2-40B4-BE49-F238E27FC236}">
                <a16:creationId xmlns:a16="http://schemas.microsoft.com/office/drawing/2014/main" id="{8DAD11D1-3B91-8DBF-8E81-CF77A45FA722}"/>
              </a:ext>
            </a:extLst>
          </p:cNvPr>
          <p:cNvSpPr txBox="1"/>
          <p:nvPr/>
        </p:nvSpPr>
        <p:spPr>
          <a:xfrm>
            <a:off x="145256" y="1312441"/>
            <a:ext cx="4614862" cy="461665"/>
          </a:xfrm>
          <a:prstGeom prst="rect">
            <a:avLst/>
          </a:prstGeom>
          <a:noFill/>
        </p:spPr>
        <p:txBody>
          <a:bodyPr wrap="square">
            <a:spAutoFit/>
          </a:bodyPr>
          <a:lstStyle/>
          <a:p>
            <a:pPr fontAlgn="base">
              <a:spcAft>
                <a:spcPct val="0"/>
              </a:spcAft>
            </a:pPr>
            <a:r>
              <a:rPr lang="en-US" altLang="en-US" sz="2400" b="1" dirty="0">
                <a:latin typeface="Montserrat" panose="00000500000000000000" pitchFamily="2" charset="0"/>
              </a:rPr>
              <a:t>Human Subjects Research</a:t>
            </a:r>
          </a:p>
        </p:txBody>
      </p:sp>
      <p:pic>
        <p:nvPicPr>
          <p:cNvPr id="5" name="Graphic 4" descr="Group of people with solid fill">
            <a:extLst>
              <a:ext uri="{FF2B5EF4-FFF2-40B4-BE49-F238E27FC236}">
                <a16:creationId xmlns:a16="http://schemas.microsoft.com/office/drawing/2014/main" id="{30AC427C-6ADA-17C3-B27D-AD0E426FA0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046995"/>
            <a:ext cx="2461682" cy="2461682"/>
          </a:xfrm>
          <a:prstGeom prst="rect">
            <a:avLst/>
          </a:prstGeom>
        </p:spPr>
      </p:pic>
    </p:spTree>
    <p:extLst>
      <p:ext uri="{BB962C8B-B14F-4D97-AF65-F5344CB8AC3E}">
        <p14:creationId xmlns:p14="http://schemas.microsoft.com/office/powerpoint/2010/main" val="3274978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DD38D3B-0F57-4405-AC3E-522E9A5FB40C}"/>
              </a:ext>
            </a:extLst>
          </p:cNvPr>
          <p:cNvSpPr/>
          <p:nvPr/>
        </p:nvSpPr>
        <p:spPr>
          <a:xfrm>
            <a:off x="1229356" y="1012873"/>
            <a:ext cx="2967975" cy="3502012"/>
          </a:xfrm>
          <a:prstGeom prst="roundRect">
            <a:avLst>
              <a:gd name="adj" fmla="val 72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57175" marR="0" lvl="0" indent="-257175" algn="l" defTabSz="3429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200" b="0" i="0" u="none" strike="noStrike" kern="1200" cap="none" spc="0" normalizeH="0" baseline="0" noProof="0">
              <a:ln>
                <a:noFill/>
              </a:ln>
              <a:solidFill>
                <a:srgbClr val="1C1C1C"/>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81EDCFCB-2065-42ED-AC19-CED54AF4A09C}"/>
              </a:ext>
            </a:extLst>
          </p:cNvPr>
          <p:cNvPicPr>
            <a:picLocks noChangeAspect="1"/>
          </p:cNvPicPr>
          <p:nvPr/>
        </p:nvPicPr>
        <p:blipFill>
          <a:blip r:embed="rId3"/>
          <a:stretch>
            <a:fillRect/>
          </a:stretch>
        </p:blipFill>
        <p:spPr>
          <a:xfrm>
            <a:off x="2215443" y="4520858"/>
            <a:ext cx="1703293" cy="500768"/>
          </a:xfrm>
          <a:prstGeom prst="rect">
            <a:avLst/>
          </a:prstGeom>
        </p:spPr>
      </p:pic>
      <p:sp>
        <p:nvSpPr>
          <p:cNvPr id="9" name="TextBox 8">
            <a:extLst>
              <a:ext uri="{FF2B5EF4-FFF2-40B4-BE49-F238E27FC236}">
                <a16:creationId xmlns:a16="http://schemas.microsoft.com/office/drawing/2014/main" id="{0D1A466F-0EE7-42D9-84CE-0DDE836B31ED}"/>
              </a:ext>
            </a:extLst>
          </p:cNvPr>
          <p:cNvSpPr txBox="1"/>
          <p:nvPr/>
        </p:nvSpPr>
        <p:spPr>
          <a:xfrm>
            <a:off x="1293551" y="1632777"/>
            <a:ext cx="2849046" cy="2669962"/>
          </a:xfrm>
          <a:prstGeom prst="rect">
            <a:avLst/>
          </a:prstGeom>
          <a:noFill/>
        </p:spPr>
        <p:txBody>
          <a:bodyPr wrap="square">
            <a:spAutoFit/>
          </a:bodyPr>
          <a:lstStyle/>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Startups w/ Vanderbilt IP and equity stake launched</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in licensing revenue </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in industry funding for innovation research through CTTC-supported licenses</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patents awarded </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invention disclosures </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Reuters Top 15 Most Innovative Universities in the U.S. 3 years running</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Promising regional growth</a:t>
            </a:r>
          </a:p>
        </p:txBody>
      </p:sp>
      <p:sp>
        <p:nvSpPr>
          <p:cNvPr id="15" name="TextBox 14">
            <a:extLst>
              <a:ext uri="{FF2B5EF4-FFF2-40B4-BE49-F238E27FC236}">
                <a16:creationId xmlns:a16="http://schemas.microsoft.com/office/drawing/2014/main" id="{3D8B3F74-EF17-4B6D-BB3A-1D80C38B9D75}"/>
              </a:ext>
            </a:extLst>
          </p:cNvPr>
          <p:cNvSpPr txBox="1"/>
          <p:nvPr/>
        </p:nvSpPr>
        <p:spPr>
          <a:xfrm>
            <a:off x="998954" y="813261"/>
            <a:ext cx="3299520" cy="646331"/>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3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High Innovation Capacity</a:t>
            </a:r>
          </a:p>
        </p:txBody>
      </p:sp>
      <p:sp>
        <p:nvSpPr>
          <p:cNvPr id="7" name="TextBox 6">
            <a:extLst>
              <a:ext uri="{FF2B5EF4-FFF2-40B4-BE49-F238E27FC236}">
                <a16:creationId xmlns:a16="http://schemas.microsoft.com/office/drawing/2014/main" id="{6F0174F9-FEE0-4517-9788-436C049AB573}"/>
              </a:ext>
            </a:extLst>
          </p:cNvPr>
          <p:cNvSpPr txBox="1"/>
          <p:nvPr/>
        </p:nvSpPr>
        <p:spPr>
          <a:xfrm>
            <a:off x="1481927" y="4597080"/>
            <a:ext cx="902811" cy="2308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Supported by:</a:t>
            </a:r>
          </a:p>
        </p:txBody>
      </p:sp>
      <p:sp>
        <p:nvSpPr>
          <p:cNvPr id="17" name="TextBox 16">
            <a:extLst>
              <a:ext uri="{FF2B5EF4-FFF2-40B4-BE49-F238E27FC236}">
                <a16:creationId xmlns:a16="http://schemas.microsoft.com/office/drawing/2014/main" id="{826AFD90-B400-4016-B0A3-C5AD7D589AF2}"/>
              </a:ext>
            </a:extLst>
          </p:cNvPr>
          <p:cNvSpPr txBox="1"/>
          <p:nvPr/>
        </p:nvSpPr>
        <p:spPr>
          <a:xfrm>
            <a:off x="1278667" y="1378374"/>
            <a:ext cx="2734271" cy="253916"/>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Five-year summary ending in 2022:</a:t>
            </a:r>
          </a:p>
        </p:txBody>
      </p:sp>
      <p:sp>
        <p:nvSpPr>
          <p:cNvPr id="24" name="TextBox 23">
            <a:extLst>
              <a:ext uri="{FF2B5EF4-FFF2-40B4-BE49-F238E27FC236}">
                <a16:creationId xmlns:a16="http://schemas.microsoft.com/office/drawing/2014/main" id="{51DA5380-5F1C-4A2A-9E21-B6135CCA40BC}"/>
              </a:ext>
            </a:extLst>
          </p:cNvPr>
          <p:cNvSpPr txBox="1"/>
          <p:nvPr/>
        </p:nvSpPr>
        <p:spPr>
          <a:xfrm>
            <a:off x="355207" y="1604904"/>
            <a:ext cx="888411"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dirty="0">
                <a:ln>
                  <a:noFill/>
                </a:ln>
                <a:solidFill>
                  <a:srgbClr val="ED7D31">
                    <a:lumMod val="50000"/>
                  </a:srgbClr>
                </a:solidFill>
                <a:effectLst/>
                <a:uLnTx/>
                <a:uFillTx/>
                <a:latin typeface="Arial Narrow" panose="020B0606020202030204" pitchFamily="34" charset="0"/>
                <a:ea typeface="+mn-ea"/>
                <a:cs typeface="Arial" panose="020B0604020202020204" pitchFamily="34" charset="0"/>
              </a:rPr>
              <a:t>~</a:t>
            </a:r>
            <a:r>
              <a:rPr lang="en-US" sz="2500" b="1" spc="-30" dirty="0">
                <a:solidFill>
                  <a:srgbClr val="ED7D31">
                    <a:lumMod val="50000"/>
                  </a:srgbClr>
                </a:solidFill>
                <a:latin typeface="Arial Narrow" panose="020B0606020202030204" pitchFamily="34" charset="0"/>
                <a:cs typeface="Arial" panose="020B0604020202020204" pitchFamily="34" charset="0"/>
              </a:rPr>
              <a:t>50</a:t>
            </a:r>
            <a:r>
              <a:rPr kumimoji="0" lang="en-US" sz="2500" b="1" i="0" u="none" strike="noStrike" kern="1200" cap="none" spc="-30" normalizeH="0" baseline="0" noProof="0" dirty="0">
                <a:ln>
                  <a:noFill/>
                </a:ln>
                <a:solidFill>
                  <a:srgbClr val="ED7D31">
                    <a:lumMod val="50000"/>
                  </a:srgbClr>
                </a:solidFill>
                <a:effectLst/>
                <a:uLnTx/>
                <a:uFillTx/>
                <a:latin typeface="Arial Narrow" panose="020B0606020202030204" pitchFamily="34" charset="0"/>
                <a:ea typeface="+mn-ea"/>
                <a:cs typeface="Arial" panose="020B0604020202020204" pitchFamily="34" charset="0"/>
              </a:rPr>
              <a:t> </a:t>
            </a:r>
            <a:endParaRPr kumimoji="0" lang="en-US" sz="2500" b="1" i="0" u="none" strike="noStrike" kern="1200" cap="none" spc="0" normalizeH="0" baseline="0" noProof="0" dirty="0">
              <a:ln>
                <a:noFill/>
              </a:ln>
              <a:solidFill>
                <a:srgbClr val="ED7D31">
                  <a:lumMod val="50000"/>
                </a:srgbClr>
              </a:solidFill>
              <a:effectLst/>
              <a:uLnTx/>
              <a:uFillTx/>
              <a:latin typeface="Arial Narrow" panose="020B0606020202030204" pitchFamily="34" charset="0"/>
              <a:ea typeface="+mn-ea"/>
              <a:cs typeface="+mn-cs"/>
            </a:endParaRPr>
          </a:p>
        </p:txBody>
      </p:sp>
      <p:sp>
        <p:nvSpPr>
          <p:cNvPr id="28" name="TextBox 27">
            <a:extLst>
              <a:ext uri="{FF2B5EF4-FFF2-40B4-BE49-F238E27FC236}">
                <a16:creationId xmlns:a16="http://schemas.microsoft.com/office/drawing/2014/main" id="{FE57914B-11C0-4368-9108-4D1D403C3337}"/>
              </a:ext>
            </a:extLst>
          </p:cNvPr>
          <p:cNvSpPr txBox="1"/>
          <p:nvPr/>
        </p:nvSpPr>
        <p:spPr>
          <a:xfrm>
            <a:off x="-13314" y="2004998"/>
            <a:ext cx="1256932"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dirty="0">
                <a:ln>
                  <a:noFill/>
                </a:ln>
                <a:solidFill>
                  <a:srgbClr val="ED7D31">
                    <a:lumMod val="50000"/>
                  </a:srgbClr>
                </a:solidFill>
                <a:effectLst/>
                <a:uLnTx/>
                <a:uFillTx/>
                <a:latin typeface="Arial Narrow" panose="020B0606020202030204" pitchFamily="34" charset="0"/>
                <a:ea typeface="+mn-ea"/>
                <a:cs typeface="Arial" panose="020B0604020202020204" pitchFamily="34" charset="0"/>
              </a:rPr>
              <a:t>&gt;$150M</a:t>
            </a:r>
            <a:endParaRPr kumimoji="0" lang="en-US" sz="2500" b="1" i="0" u="none" strike="noStrike" kern="1200" cap="none" spc="0" normalizeH="0" baseline="0" noProof="0" dirty="0">
              <a:ln>
                <a:noFill/>
              </a:ln>
              <a:solidFill>
                <a:srgbClr val="ED7D31">
                  <a:lumMod val="50000"/>
                </a:srgbClr>
              </a:solidFill>
              <a:effectLst/>
              <a:uLnTx/>
              <a:uFillTx/>
              <a:latin typeface="Arial Narrow" panose="020B0606020202030204" pitchFamily="34" charset="0"/>
              <a:ea typeface="+mn-ea"/>
              <a:cs typeface="+mn-cs"/>
            </a:endParaRPr>
          </a:p>
        </p:txBody>
      </p:sp>
      <p:sp>
        <p:nvSpPr>
          <p:cNvPr id="31" name="TextBox 30">
            <a:extLst>
              <a:ext uri="{FF2B5EF4-FFF2-40B4-BE49-F238E27FC236}">
                <a16:creationId xmlns:a16="http://schemas.microsoft.com/office/drawing/2014/main" id="{2233441B-1617-4E5D-84A9-F06B6701D7C2}"/>
              </a:ext>
            </a:extLst>
          </p:cNvPr>
          <p:cNvSpPr txBox="1"/>
          <p:nvPr/>
        </p:nvSpPr>
        <p:spPr>
          <a:xfrm>
            <a:off x="-441152" y="2423063"/>
            <a:ext cx="1684770"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dirty="0">
                <a:ln>
                  <a:noFill/>
                </a:ln>
                <a:solidFill>
                  <a:srgbClr val="ED7D31">
                    <a:lumMod val="50000"/>
                  </a:srgbClr>
                </a:solidFill>
                <a:effectLst/>
                <a:uLnTx/>
                <a:uFillTx/>
                <a:latin typeface="Arial Narrow" panose="020B0606020202030204" pitchFamily="34" charset="0"/>
                <a:ea typeface="+mn-ea"/>
                <a:cs typeface="Arial" panose="020B0604020202020204" pitchFamily="34" charset="0"/>
              </a:rPr>
              <a:t>~$100M</a:t>
            </a:r>
            <a:endParaRPr kumimoji="0" lang="en-US" sz="2500" b="1" i="0" u="none" strike="noStrike" kern="1200" cap="none" spc="0" normalizeH="0" baseline="0" noProof="0" dirty="0">
              <a:ln>
                <a:noFill/>
              </a:ln>
              <a:solidFill>
                <a:srgbClr val="ED7D31">
                  <a:lumMod val="50000"/>
                </a:srgbClr>
              </a:solidFill>
              <a:effectLst/>
              <a:uLnTx/>
              <a:uFillTx/>
              <a:latin typeface="Arial Narrow" panose="020B0606020202030204" pitchFamily="34" charset="0"/>
              <a:ea typeface="+mn-ea"/>
              <a:cs typeface="+mn-cs"/>
            </a:endParaRPr>
          </a:p>
        </p:txBody>
      </p:sp>
      <p:sp>
        <p:nvSpPr>
          <p:cNvPr id="34" name="TextBox 33">
            <a:extLst>
              <a:ext uri="{FF2B5EF4-FFF2-40B4-BE49-F238E27FC236}">
                <a16:creationId xmlns:a16="http://schemas.microsoft.com/office/drawing/2014/main" id="{9203030D-AC7C-417D-9F9D-5A8F30336DD7}"/>
              </a:ext>
            </a:extLst>
          </p:cNvPr>
          <p:cNvSpPr txBox="1"/>
          <p:nvPr/>
        </p:nvSpPr>
        <p:spPr>
          <a:xfrm>
            <a:off x="-75526" y="2761004"/>
            <a:ext cx="1319144"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dirty="0">
                <a:ln>
                  <a:noFill/>
                </a:ln>
                <a:solidFill>
                  <a:srgbClr val="ED7D31">
                    <a:lumMod val="50000"/>
                  </a:srgbClr>
                </a:solidFill>
                <a:effectLst/>
                <a:uLnTx/>
                <a:uFillTx/>
                <a:latin typeface="Arial Narrow" panose="020B0606020202030204" pitchFamily="34" charset="0"/>
                <a:ea typeface="+mn-ea"/>
                <a:cs typeface="Arial" panose="020B0604020202020204" pitchFamily="34" charset="0"/>
              </a:rPr>
              <a:t>~350</a:t>
            </a:r>
            <a:endParaRPr kumimoji="0" lang="en-US" sz="2500" b="1" i="0" u="none" strike="noStrike" kern="1200" cap="none" spc="0" normalizeH="0" baseline="0" noProof="0" dirty="0">
              <a:ln>
                <a:noFill/>
              </a:ln>
              <a:solidFill>
                <a:srgbClr val="ED7D31">
                  <a:lumMod val="50000"/>
                </a:srgbClr>
              </a:solidFill>
              <a:effectLst/>
              <a:uLnTx/>
              <a:uFillTx/>
              <a:latin typeface="Arial Narrow" panose="020B0606020202030204" pitchFamily="34" charset="0"/>
              <a:ea typeface="+mn-ea"/>
              <a:cs typeface="+mn-cs"/>
            </a:endParaRPr>
          </a:p>
        </p:txBody>
      </p:sp>
      <p:sp>
        <p:nvSpPr>
          <p:cNvPr id="35" name="TextBox 34">
            <a:extLst>
              <a:ext uri="{FF2B5EF4-FFF2-40B4-BE49-F238E27FC236}">
                <a16:creationId xmlns:a16="http://schemas.microsoft.com/office/drawing/2014/main" id="{D92F7DD7-A064-4A0F-989E-09AA3445EC8F}"/>
              </a:ext>
            </a:extLst>
          </p:cNvPr>
          <p:cNvSpPr txBox="1"/>
          <p:nvPr/>
        </p:nvSpPr>
        <p:spPr>
          <a:xfrm>
            <a:off x="269554" y="3100251"/>
            <a:ext cx="974064"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dirty="0">
                <a:ln>
                  <a:noFill/>
                </a:ln>
                <a:solidFill>
                  <a:srgbClr val="ED7D31">
                    <a:lumMod val="50000"/>
                  </a:srgbClr>
                </a:solidFill>
                <a:effectLst/>
                <a:uLnTx/>
                <a:uFillTx/>
                <a:latin typeface="Arial Narrow" panose="020B0606020202030204" pitchFamily="34" charset="0"/>
                <a:ea typeface="+mn-ea"/>
                <a:cs typeface="Arial" panose="020B0604020202020204" pitchFamily="34" charset="0"/>
              </a:rPr>
              <a:t>~900</a:t>
            </a:r>
            <a:endParaRPr kumimoji="0" lang="en-US" sz="2500" b="1" i="0" u="none" strike="noStrike" kern="1200" cap="none" spc="0" normalizeH="0" baseline="0" noProof="0" dirty="0">
              <a:ln>
                <a:noFill/>
              </a:ln>
              <a:solidFill>
                <a:srgbClr val="ED7D31">
                  <a:lumMod val="50000"/>
                </a:srgbClr>
              </a:solidFill>
              <a:effectLst/>
              <a:uLnTx/>
              <a:uFillTx/>
              <a:latin typeface="Arial Narrow" panose="020B0606020202030204" pitchFamily="34" charset="0"/>
              <a:ea typeface="+mn-ea"/>
              <a:cs typeface="+mn-cs"/>
            </a:endParaRPr>
          </a:p>
        </p:txBody>
      </p:sp>
      <p:pic>
        <p:nvPicPr>
          <p:cNvPr id="36" name="Graphic 35" descr="Wreath with solid fill">
            <a:extLst>
              <a:ext uri="{FF2B5EF4-FFF2-40B4-BE49-F238E27FC236}">
                <a16:creationId xmlns:a16="http://schemas.microsoft.com/office/drawing/2014/main" id="{B6F5A079-4177-419E-960B-FE333AC66B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393" y="3539822"/>
            <a:ext cx="448586" cy="448585"/>
          </a:xfrm>
          <a:prstGeom prst="rect">
            <a:avLst/>
          </a:prstGeom>
        </p:spPr>
      </p:pic>
      <p:pic>
        <p:nvPicPr>
          <p:cNvPr id="37" name="Graphic 36" descr="Map with pin with solid fill">
            <a:extLst>
              <a:ext uri="{FF2B5EF4-FFF2-40B4-BE49-F238E27FC236}">
                <a16:creationId xmlns:a16="http://schemas.microsoft.com/office/drawing/2014/main" id="{F767D7DB-2BA7-4CFA-B05C-D12A33BFA8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854" y="3897622"/>
            <a:ext cx="480125" cy="480125"/>
          </a:xfrm>
          <a:prstGeom prst="rect">
            <a:avLst/>
          </a:prstGeom>
        </p:spPr>
      </p:pic>
      <p:sp>
        <p:nvSpPr>
          <p:cNvPr id="11" name="Rectangle: Rounded Corners 10">
            <a:extLst>
              <a:ext uri="{FF2B5EF4-FFF2-40B4-BE49-F238E27FC236}">
                <a16:creationId xmlns:a16="http://schemas.microsoft.com/office/drawing/2014/main" id="{3EAD86F0-66CB-491B-82AE-5B4515B713BB}"/>
              </a:ext>
            </a:extLst>
          </p:cNvPr>
          <p:cNvSpPr/>
          <p:nvPr/>
        </p:nvSpPr>
        <p:spPr>
          <a:xfrm>
            <a:off x="5491009" y="1011486"/>
            <a:ext cx="3212548" cy="3502012"/>
          </a:xfrm>
          <a:prstGeom prst="roundRect">
            <a:avLst>
              <a:gd name="adj" fmla="val 807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1C1C1C"/>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26" name="Picture 2" descr="the Wond'ry">
            <a:extLst>
              <a:ext uri="{FF2B5EF4-FFF2-40B4-BE49-F238E27FC236}">
                <a16:creationId xmlns:a16="http://schemas.microsoft.com/office/drawing/2014/main" id="{794EA3A3-F368-448E-9A6B-44B5F5381E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932" y="4412959"/>
            <a:ext cx="1621322" cy="6537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DA64B27-8157-45CD-9C80-7C0B353F05F8}"/>
              </a:ext>
            </a:extLst>
          </p:cNvPr>
          <p:cNvSpPr txBox="1"/>
          <p:nvPr/>
        </p:nvSpPr>
        <p:spPr>
          <a:xfrm>
            <a:off x="5537563" y="1356009"/>
            <a:ext cx="3409821" cy="2984150"/>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38"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25" b="0" i="1" u="none" strike="noStrike" kern="1200" cap="none" spc="-38"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Global Outstanding Emerging Entrepreneurship Center of the Year” </a:t>
            </a:r>
            <a:r>
              <a:rPr kumimoji="0" lang="en-US" sz="1125" b="0" i="1"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Global Consortium of Entrepreneurship Centers)</a:t>
            </a:r>
          </a:p>
          <a:p>
            <a:pPr marL="0" marR="0" lvl="0" indent="0"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Wond’ry NSF I-Corps Site recognized leader amongst peers</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ideas supported by the Wond’ry annually</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microgrants awarded totaling &gt;$120,000</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attendees at </a:t>
            </a:r>
            <a:r>
              <a:rPr kumimoji="0" lang="en-US" sz="1125" b="0" i="0" u="none" strike="noStrike" kern="1200" cap="none" spc="0" normalizeH="0" baseline="0" noProof="0" dirty="0" err="1">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Makerfaire</a:t>
            </a:r>
            <a:endPar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of teams are led by women</a:t>
            </a:r>
          </a:p>
          <a:p>
            <a:pPr marL="0" marR="0" lvl="0" indent="-214313"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in external funding for Wond’ry-related startups</a:t>
            </a:r>
          </a:p>
          <a:p>
            <a:pPr marL="0" marR="0" lvl="0" indent="0" algn="l" defTabSz="342900" rtl="0" eaLnBrk="1" fontAlgn="auto" latinLnBrk="0" hangingPunct="1">
              <a:lnSpc>
                <a:spcPct val="100000"/>
              </a:lnSpc>
              <a:spcBef>
                <a:spcPts val="0"/>
              </a:spcBef>
              <a:spcAft>
                <a:spcPts val="1125"/>
              </a:spcAft>
              <a:buClrTx/>
              <a:buSzTx/>
              <a:buFontTx/>
              <a:buNone/>
              <a:tabLst/>
              <a:defRPr/>
            </a:pPr>
            <a:r>
              <a:rPr kumimoji="0" lang="en-US" sz="1125" b="0" i="0" u="none" strike="noStrike" kern="1200" cap="none" spc="0" normalizeH="0" baseline="0" noProof="0" dirty="0">
                <a:ln>
                  <a:noFill/>
                </a:ln>
                <a:solidFill>
                  <a:srgbClr val="1C1C1C"/>
                </a:solidFill>
                <a:effectLst/>
                <a:uLnTx/>
                <a:uFillTx/>
                <a:latin typeface="Arial" panose="020B0604020202020204" pitchFamily="34" charset="0"/>
                <a:ea typeface="Calibri" panose="020F0502020204030204" pitchFamily="34" charset="0"/>
                <a:cs typeface="Arial" panose="020B0604020202020204" pitchFamily="34" charset="0"/>
              </a:rPr>
              <a:t>recently launched incubator services</a:t>
            </a:r>
          </a:p>
        </p:txBody>
      </p:sp>
      <p:sp>
        <p:nvSpPr>
          <p:cNvPr id="18" name="TextBox 17">
            <a:extLst>
              <a:ext uri="{FF2B5EF4-FFF2-40B4-BE49-F238E27FC236}">
                <a16:creationId xmlns:a16="http://schemas.microsoft.com/office/drawing/2014/main" id="{CADD40D1-A098-4A5F-B487-508A9AF5BBF0}"/>
              </a:ext>
            </a:extLst>
          </p:cNvPr>
          <p:cNvSpPr txBox="1"/>
          <p:nvPr/>
        </p:nvSpPr>
        <p:spPr>
          <a:xfrm>
            <a:off x="5790695" y="4591224"/>
            <a:ext cx="902811" cy="2308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1C1C1C"/>
                </a:solidFill>
                <a:effectLst/>
                <a:uLnTx/>
                <a:uFillTx/>
                <a:latin typeface="Arial" panose="020B0604020202020204" pitchFamily="34" charset="0"/>
                <a:ea typeface="+mn-ea"/>
                <a:cs typeface="Arial" panose="020B0604020202020204" pitchFamily="34" charset="0"/>
              </a:rPr>
              <a:t>Supported by:</a:t>
            </a:r>
          </a:p>
        </p:txBody>
      </p:sp>
      <p:pic>
        <p:nvPicPr>
          <p:cNvPr id="38" name="Graphic 37" descr="Aspiration with solid fill">
            <a:extLst>
              <a:ext uri="{FF2B5EF4-FFF2-40B4-BE49-F238E27FC236}">
                <a16:creationId xmlns:a16="http://schemas.microsoft.com/office/drawing/2014/main" id="{0B4907EF-6BA0-49F2-ABB3-3A3FDAA9EA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01133">
            <a:off x="5013340" y="1915905"/>
            <a:ext cx="538248" cy="538248"/>
          </a:xfrm>
          <a:prstGeom prst="rect">
            <a:avLst/>
          </a:prstGeom>
        </p:spPr>
      </p:pic>
      <p:sp>
        <p:nvSpPr>
          <p:cNvPr id="39" name="TextBox 38">
            <a:extLst>
              <a:ext uri="{FF2B5EF4-FFF2-40B4-BE49-F238E27FC236}">
                <a16:creationId xmlns:a16="http://schemas.microsoft.com/office/drawing/2014/main" id="{DDE33528-0155-40CA-8B62-F4E0DB92C570}"/>
              </a:ext>
            </a:extLst>
          </p:cNvPr>
          <p:cNvSpPr txBox="1"/>
          <p:nvPr/>
        </p:nvSpPr>
        <p:spPr>
          <a:xfrm>
            <a:off x="4682262" y="2377253"/>
            <a:ext cx="856541"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dirty="0">
                <a:ln>
                  <a:noFill/>
                </a:ln>
                <a:solidFill>
                  <a:srgbClr val="4472C4">
                    <a:lumMod val="50000"/>
                  </a:srgbClr>
                </a:solidFill>
                <a:effectLst/>
                <a:uLnTx/>
                <a:uFillTx/>
                <a:latin typeface="Arial Narrow" panose="020B0606020202030204" pitchFamily="34" charset="0"/>
                <a:ea typeface="+mn-ea"/>
                <a:cs typeface="Arial" panose="020B0604020202020204" pitchFamily="34" charset="0"/>
              </a:rPr>
              <a:t>&gt;300</a:t>
            </a:r>
            <a:endParaRPr kumimoji="0" lang="en-US" sz="2500" b="1" i="0" u="none" strike="noStrike" kern="1200" cap="none" spc="0" normalizeH="0" baseline="0" noProof="0" dirty="0">
              <a:ln>
                <a:noFill/>
              </a:ln>
              <a:solidFill>
                <a:srgbClr val="4472C4">
                  <a:lumMod val="50000"/>
                </a:srgbClr>
              </a:solidFill>
              <a:effectLst/>
              <a:uLnTx/>
              <a:uFillTx/>
              <a:latin typeface="Arial Narrow" panose="020B0606020202030204" pitchFamily="34" charset="0"/>
              <a:ea typeface="+mn-ea"/>
              <a:cs typeface="+mn-cs"/>
            </a:endParaRPr>
          </a:p>
        </p:txBody>
      </p:sp>
      <p:sp>
        <p:nvSpPr>
          <p:cNvPr id="23" name="TextBox 22">
            <a:extLst>
              <a:ext uri="{FF2B5EF4-FFF2-40B4-BE49-F238E27FC236}">
                <a16:creationId xmlns:a16="http://schemas.microsoft.com/office/drawing/2014/main" id="{3A696C45-8060-4D0E-A176-8A56B81468CB}"/>
              </a:ext>
            </a:extLst>
          </p:cNvPr>
          <p:cNvSpPr txBox="1"/>
          <p:nvPr/>
        </p:nvSpPr>
        <p:spPr>
          <a:xfrm>
            <a:off x="5374474" y="794505"/>
            <a:ext cx="3299520" cy="646331"/>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3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 normalizeH="0" baseline="0" noProof="0">
                <a:ln>
                  <a:noFill/>
                </a:ln>
                <a:solidFill>
                  <a:srgbClr val="1C1C1C"/>
                </a:solidFill>
                <a:effectLst/>
                <a:uLnTx/>
                <a:uFillTx/>
                <a:latin typeface="Arial" panose="020B0604020202020204" pitchFamily="34" charset="0"/>
                <a:ea typeface="+mn-ea"/>
                <a:cs typeface="Arial" panose="020B0604020202020204" pitchFamily="34" charset="0"/>
              </a:rPr>
              <a:t>Entrepreneurship Growth</a:t>
            </a:r>
          </a:p>
        </p:txBody>
      </p:sp>
      <p:sp>
        <p:nvSpPr>
          <p:cNvPr id="25" name="TextBox 24">
            <a:extLst>
              <a:ext uri="{FF2B5EF4-FFF2-40B4-BE49-F238E27FC236}">
                <a16:creationId xmlns:a16="http://schemas.microsoft.com/office/drawing/2014/main" id="{6F254C7B-5C58-4901-AB4F-024DF3493745}"/>
              </a:ext>
            </a:extLst>
          </p:cNvPr>
          <p:cNvSpPr txBox="1"/>
          <p:nvPr/>
        </p:nvSpPr>
        <p:spPr>
          <a:xfrm>
            <a:off x="4968275" y="2671157"/>
            <a:ext cx="570528"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a:ln>
                  <a:noFill/>
                </a:ln>
                <a:solidFill>
                  <a:srgbClr val="4472C4">
                    <a:lumMod val="50000"/>
                  </a:srgbClr>
                </a:solidFill>
                <a:effectLst/>
                <a:uLnTx/>
                <a:uFillTx/>
                <a:latin typeface="Arial Narrow" panose="020B0606020202030204" pitchFamily="34" charset="0"/>
                <a:ea typeface="+mn-ea"/>
                <a:cs typeface="Arial" panose="020B0604020202020204" pitchFamily="34" charset="0"/>
              </a:rPr>
              <a:t>61</a:t>
            </a:r>
            <a:endParaRPr kumimoji="0" lang="en-US" sz="2500" b="1" i="0" u="none" strike="noStrike" kern="1200" cap="none" spc="0" normalizeH="0" baseline="0" noProof="0">
              <a:ln>
                <a:noFill/>
              </a:ln>
              <a:solidFill>
                <a:srgbClr val="4472C4">
                  <a:lumMod val="50000"/>
                </a:srgbClr>
              </a:solidFill>
              <a:effectLst/>
              <a:uLnTx/>
              <a:uFillTx/>
              <a:latin typeface="Arial Narrow" panose="020B0606020202030204" pitchFamily="34" charset="0"/>
              <a:ea typeface="+mn-ea"/>
              <a:cs typeface="+mn-cs"/>
            </a:endParaRPr>
          </a:p>
        </p:txBody>
      </p:sp>
      <p:sp>
        <p:nvSpPr>
          <p:cNvPr id="26" name="TextBox 25">
            <a:extLst>
              <a:ext uri="{FF2B5EF4-FFF2-40B4-BE49-F238E27FC236}">
                <a16:creationId xmlns:a16="http://schemas.microsoft.com/office/drawing/2014/main" id="{943D67B6-B89B-4AEE-8442-CA16F8B9EDD8}"/>
              </a:ext>
            </a:extLst>
          </p:cNvPr>
          <p:cNvSpPr txBox="1"/>
          <p:nvPr/>
        </p:nvSpPr>
        <p:spPr>
          <a:xfrm>
            <a:off x="4266935" y="3655696"/>
            <a:ext cx="1271868"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a:ln>
                  <a:noFill/>
                </a:ln>
                <a:solidFill>
                  <a:srgbClr val="4472C4">
                    <a:lumMod val="50000"/>
                  </a:srgbClr>
                </a:solidFill>
                <a:effectLst/>
                <a:uLnTx/>
                <a:uFillTx/>
                <a:latin typeface="Arial Narrow" panose="020B0606020202030204" pitchFamily="34" charset="0"/>
                <a:ea typeface="+mn-ea"/>
                <a:cs typeface="Arial" panose="020B0604020202020204" pitchFamily="34" charset="0"/>
              </a:rPr>
              <a:t>&gt;$35M</a:t>
            </a:r>
            <a:endParaRPr kumimoji="0" lang="en-US" sz="2500" b="1" i="0" u="none" strike="noStrike" kern="1200" cap="none" spc="0" normalizeH="0" baseline="0" noProof="0">
              <a:ln>
                <a:noFill/>
              </a:ln>
              <a:solidFill>
                <a:srgbClr val="4472C4">
                  <a:lumMod val="50000"/>
                </a:srgbClr>
              </a:solidFill>
              <a:effectLst/>
              <a:uLnTx/>
              <a:uFillTx/>
              <a:latin typeface="Arial Narrow" panose="020B0606020202030204" pitchFamily="34" charset="0"/>
              <a:ea typeface="+mn-ea"/>
              <a:cs typeface="+mn-cs"/>
            </a:endParaRPr>
          </a:p>
        </p:txBody>
      </p:sp>
      <p:sp>
        <p:nvSpPr>
          <p:cNvPr id="27" name="TextBox 26">
            <a:extLst>
              <a:ext uri="{FF2B5EF4-FFF2-40B4-BE49-F238E27FC236}">
                <a16:creationId xmlns:a16="http://schemas.microsoft.com/office/drawing/2014/main" id="{9BEAA2E0-68F0-4DEA-BC47-CD59135FC00F}"/>
              </a:ext>
            </a:extLst>
          </p:cNvPr>
          <p:cNvSpPr txBox="1"/>
          <p:nvPr/>
        </p:nvSpPr>
        <p:spPr>
          <a:xfrm>
            <a:off x="4531795" y="2975245"/>
            <a:ext cx="1007008"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a:ln>
                  <a:noFill/>
                </a:ln>
                <a:solidFill>
                  <a:srgbClr val="4472C4">
                    <a:lumMod val="50000"/>
                  </a:srgbClr>
                </a:solidFill>
                <a:effectLst/>
                <a:uLnTx/>
                <a:uFillTx/>
                <a:latin typeface="Arial Narrow" panose="020B0606020202030204" pitchFamily="34" charset="0"/>
                <a:ea typeface="+mn-ea"/>
                <a:cs typeface="Arial" panose="020B0604020202020204" pitchFamily="34" charset="0"/>
              </a:rPr>
              <a:t>&gt;4000</a:t>
            </a:r>
            <a:endParaRPr kumimoji="0" lang="en-US" sz="2500" b="1" i="0" u="none" strike="noStrike" kern="1200" cap="none" spc="0" normalizeH="0" baseline="0" noProof="0">
              <a:ln>
                <a:noFill/>
              </a:ln>
              <a:solidFill>
                <a:srgbClr val="4472C4">
                  <a:lumMod val="50000"/>
                </a:srgbClr>
              </a:solidFill>
              <a:effectLst/>
              <a:uLnTx/>
              <a:uFillTx/>
              <a:latin typeface="Arial Narrow" panose="020B0606020202030204" pitchFamily="34" charset="0"/>
              <a:ea typeface="+mn-ea"/>
              <a:cs typeface="+mn-cs"/>
            </a:endParaRPr>
          </a:p>
        </p:txBody>
      </p:sp>
      <p:sp>
        <p:nvSpPr>
          <p:cNvPr id="29" name="TextBox 28">
            <a:extLst>
              <a:ext uri="{FF2B5EF4-FFF2-40B4-BE49-F238E27FC236}">
                <a16:creationId xmlns:a16="http://schemas.microsoft.com/office/drawing/2014/main" id="{E107FA3D-44C6-4130-B9A9-1D43F2515DFC}"/>
              </a:ext>
            </a:extLst>
          </p:cNvPr>
          <p:cNvSpPr txBox="1"/>
          <p:nvPr/>
        </p:nvSpPr>
        <p:spPr>
          <a:xfrm>
            <a:off x="4746048" y="3310078"/>
            <a:ext cx="792755" cy="477054"/>
          </a:xfrm>
          <a:prstGeom prst="rect">
            <a:avLst/>
          </a:prstGeom>
          <a:noFill/>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30" normalizeH="0" baseline="0" noProof="0">
                <a:ln>
                  <a:noFill/>
                </a:ln>
                <a:solidFill>
                  <a:srgbClr val="4472C4">
                    <a:lumMod val="50000"/>
                  </a:srgbClr>
                </a:solidFill>
                <a:effectLst/>
                <a:uLnTx/>
                <a:uFillTx/>
                <a:latin typeface="Arial Narrow" panose="020B0606020202030204" pitchFamily="34" charset="0"/>
                <a:ea typeface="+mn-ea"/>
                <a:cs typeface="Arial" panose="020B0604020202020204" pitchFamily="34" charset="0"/>
              </a:rPr>
              <a:t>46%</a:t>
            </a:r>
            <a:endParaRPr kumimoji="0" lang="en-US" sz="2500" b="1" i="0" u="none" strike="noStrike" kern="1200" cap="none" spc="0" normalizeH="0" baseline="0" noProof="0">
              <a:ln>
                <a:noFill/>
              </a:ln>
              <a:solidFill>
                <a:srgbClr val="4472C4">
                  <a:lumMod val="50000"/>
                </a:srgbClr>
              </a:solidFill>
              <a:effectLst/>
              <a:uLnTx/>
              <a:uFillTx/>
              <a:latin typeface="Arial Narrow" panose="020B0606020202030204" pitchFamily="34" charset="0"/>
              <a:ea typeface="+mn-ea"/>
              <a:cs typeface="+mn-cs"/>
            </a:endParaRPr>
          </a:p>
        </p:txBody>
      </p:sp>
      <p:pic>
        <p:nvPicPr>
          <p:cNvPr id="3" name="Graphic 2" descr="Trophy with solid fill">
            <a:extLst>
              <a:ext uri="{FF2B5EF4-FFF2-40B4-BE49-F238E27FC236}">
                <a16:creationId xmlns:a16="http://schemas.microsoft.com/office/drawing/2014/main" id="{7093CA98-EC8C-46DE-9304-0F48A33ED0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59737" y="1442876"/>
            <a:ext cx="445454" cy="445453"/>
          </a:xfrm>
          <a:prstGeom prst="rect">
            <a:avLst/>
          </a:prstGeom>
        </p:spPr>
      </p:pic>
      <p:pic>
        <p:nvPicPr>
          <p:cNvPr id="16" name="Graphic 15" descr="Meeting with solid fill">
            <a:extLst>
              <a:ext uri="{FF2B5EF4-FFF2-40B4-BE49-F238E27FC236}">
                <a16:creationId xmlns:a16="http://schemas.microsoft.com/office/drawing/2014/main" id="{40819E44-2DC5-4591-9121-3761FBB5F1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23048" y="3984091"/>
            <a:ext cx="451775" cy="451775"/>
          </a:xfrm>
          <a:prstGeom prst="rect">
            <a:avLst/>
          </a:prstGeom>
        </p:spPr>
      </p:pic>
      <p:sp>
        <p:nvSpPr>
          <p:cNvPr id="14" name="Title 1">
            <a:extLst>
              <a:ext uri="{FF2B5EF4-FFF2-40B4-BE49-F238E27FC236}">
                <a16:creationId xmlns:a16="http://schemas.microsoft.com/office/drawing/2014/main" id="{43C6FD5E-88ED-F537-8507-CFCA3CF4CE9B}"/>
              </a:ext>
            </a:extLst>
          </p:cNvPr>
          <p:cNvSpPr txBox="1">
            <a:spLocks/>
          </p:cNvSpPr>
          <p:nvPr/>
        </p:nvSpPr>
        <p:spPr>
          <a:xfrm>
            <a:off x="71223" y="0"/>
            <a:ext cx="5772343"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j-ea"/>
                <a:cs typeface="+mj-cs"/>
              </a:rPr>
              <a:t>Innovation at Vanderbilt</a:t>
            </a:r>
          </a:p>
        </p:txBody>
      </p:sp>
    </p:spTree>
    <p:extLst>
      <p:ext uri="{BB962C8B-B14F-4D97-AF65-F5344CB8AC3E}">
        <p14:creationId xmlns:p14="http://schemas.microsoft.com/office/powerpoint/2010/main" val="719476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9" y="0"/>
            <a:ext cx="5914690" cy="857250"/>
          </a:xfrm>
        </p:spPr>
        <p:txBody>
          <a:bodyPr>
            <a:normAutofit/>
          </a:bodyPr>
          <a:lstStyle/>
          <a:p>
            <a:pPr algn="l"/>
            <a:r>
              <a:rPr lang="en-US" dirty="0"/>
              <a:t>COI Management Plans</a:t>
            </a:r>
          </a:p>
        </p:txBody>
      </p:sp>
      <p:sp>
        <p:nvSpPr>
          <p:cNvPr id="4" name="TextBox 3">
            <a:extLst>
              <a:ext uri="{FF2B5EF4-FFF2-40B4-BE49-F238E27FC236}">
                <a16:creationId xmlns:a16="http://schemas.microsoft.com/office/drawing/2014/main" id="{A1580A15-4EF3-6246-2AD8-62CD3B3B4E5E}"/>
              </a:ext>
            </a:extLst>
          </p:cNvPr>
          <p:cNvSpPr txBox="1"/>
          <p:nvPr/>
        </p:nvSpPr>
        <p:spPr>
          <a:xfrm>
            <a:off x="328613" y="1197777"/>
            <a:ext cx="8529637" cy="3554819"/>
          </a:xfrm>
          <a:prstGeom prst="rect">
            <a:avLst/>
          </a:prstGeom>
          <a:noFill/>
        </p:spPr>
        <p:txBody>
          <a:bodyPr wrap="square">
            <a:spAutoFit/>
          </a:bodyPr>
          <a:lstStyle/>
          <a:p>
            <a:pPr marL="285750" indent="-285750">
              <a:spcBef>
                <a:spcPts val="0"/>
              </a:spcBef>
              <a:spcAft>
                <a:spcPts val="1000"/>
              </a:spcAft>
              <a:buFont typeface="Arial" panose="020B0604020202020204" pitchFamily="34" charset="0"/>
              <a:buChar char="•"/>
            </a:pPr>
            <a:r>
              <a:rPr lang="en-US" altLang="en-US" sz="2000" kern="1200" baseline="0" dirty="0">
                <a:latin typeface="Montserrat" panose="00000500000000000000" pitchFamily="2" charset="0"/>
                <a:cs typeface="Arial" panose="020B0604020202020204" pitchFamily="34" charset="0"/>
              </a:rPr>
              <a:t>Plans are put into place to limit the risks to the University and the faculty/staff member with the conflict. Some plans also protect the integrity of research.</a:t>
            </a:r>
            <a:endParaRPr lang="en-US" sz="2000" kern="1200" baseline="0" dirty="0">
              <a:latin typeface="Montserrat" panose="00000500000000000000" pitchFamily="2" charset="0"/>
              <a:cs typeface="Arial" panose="020B0604020202020204" pitchFamily="34" charset="0"/>
            </a:endParaRPr>
          </a:p>
          <a:p>
            <a:pPr marL="285750" indent="-285750">
              <a:spcBef>
                <a:spcPts val="0"/>
              </a:spcBef>
              <a:spcAft>
                <a:spcPts val="1000"/>
              </a:spcAft>
              <a:buFont typeface="Arial" panose="020B0604020202020204" pitchFamily="34" charset="0"/>
              <a:buChar char="•"/>
            </a:pPr>
            <a:r>
              <a:rPr lang="en-US" altLang="en-US" sz="2000" kern="1200" baseline="0" dirty="0">
                <a:latin typeface="Montserrat" panose="00000500000000000000" pitchFamily="2" charset="0"/>
                <a:cs typeface="Arial" panose="020B0604020202020204" pitchFamily="34" charset="0"/>
              </a:rPr>
              <a:t>Having a “conflict” does </a:t>
            </a:r>
            <a:r>
              <a:rPr lang="en-US" altLang="en-US" sz="2000" b="1" i="1" u="sng" kern="1200" baseline="0" dirty="0">
                <a:latin typeface="Montserrat" panose="00000500000000000000" pitchFamily="2" charset="0"/>
                <a:cs typeface="Arial" panose="020B0604020202020204" pitchFamily="34" charset="0"/>
              </a:rPr>
              <a:t>not</a:t>
            </a:r>
            <a:r>
              <a:rPr lang="en-US" altLang="en-US" sz="2000" kern="1200" baseline="0" dirty="0">
                <a:latin typeface="Montserrat" panose="00000500000000000000" pitchFamily="2" charset="0"/>
                <a:cs typeface="Arial" panose="020B0604020202020204" pitchFamily="34" charset="0"/>
              </a:rPr>
              <a:t> necessarily mean an activity is prohibited. In most cases, all that is needed is a management plan.</a:t>
            </a:r>
            <a:endParaRPr lang="en-US" sz="2000" kern="1200" baseline="0" dirty="0">
              <a:latin typeface="Montserrat" panose="00000500000000000000" pitchFamily="2" charset="0"/>
              <a:cs typeface="Arial" panose="020B0604020202020204" pitchFamily="34" charset="0"/>
            </a:endParaRPr>
          </a:p>
          <a:p>
            <a:pPr marL="285750" indent="-285750">
              <a:spcBef>
                <a:spcPts val="0"/>
              </a:spcBef>
              <a:spcAft>
                <a:spcPts val="1000"/>
              </a:spcAft>
              <a:buFont typeface="Arial" panose="020B0604020202020204" pitchFamily="34" charset="0"/>
              <a:buChar char="•"/>
            </a:pPr>
            <a:r>
              <a:rPr lang="en-US" altLang="en-US" sz="2000" kern="1200" baseline="0" dirty="0">
                <a:latin typeface="Montserrat" panose="00000500000000000000" pitchFamily="2" charset="0"/>
                <a:cs typeface="Arial" panose="020B0604020202020204" pitchFamily="34" charset="0"/>
              </a:rPr>
              <a:t>Oversight of all management plans remains a duty of the Dean’s office.</a:t>
            </a:r>
            <a:endParaRPr lang="en-US" sz="2000" kern="1200" baseline="0" dirty="0">
              <a:latin typeface="Montserrat" panose="00000500000000000000" pitchFamily="2" charset="0"/>
              <a:cs typeface="Arial" panose="020B0604020202020204" pitchFamily="34" charset="0"/>
            </a:endParaRPr>
          </a:p>
          <a:p>
            <a:pPr marL="285750" indent="-285750">
              <a:spcBef>
                <a:spcPts val="0"/>
              </a:spcBef>
              <a:spcAft>
                <a:spcPts val="1000"/>
              </a:spcAft>
              <a:buFont typeface="Arial" panose="020B0604020202020204" pitchFamily="34" charset="0"/>
              <a:buChar char="•"/>
            </a:pPr>
            <a:r>
              <a:rPr lang="en-US" altLang="en-US" sz="2000" kern="1200" baseline="0" dirty="0">
                <a:latin typeface="Montserrat" panose="00000500000000000000" pitchFamily="2" charset="0"/>
                <a:cs typeface="Arial" panose="020B0604020202020204" pitchFamily="34" charset="0"/>
              </a:rPr>
              <a:t>Questions about implementation of a management plan may be brought to the COI Office at any time.</a:t>
            </a:r>
          </a:p>
        </p:txBody>
      </p:sp>
    </p:spTree>
    <p:extLst>
      <p:ext uri="{BB962C8B-B14F-4D97-AF65-F5344CB8AC3E}">
        <p14:creationId xmlns:p14="http://schemas.microsoft.com/office/powerpoint/2010/main" val="160622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9" y="0"/>
            <a:ext cx="5914690" cy="857250"/>
          </a:xfrm>
        </p:spPr>
        <p:txBody>
          <a:bodyPr>
            <a:normAutofit/>
          </a:bodyPr>
          <a:lstStyle/>
          <a:p>
            <a:pPr algn="l"/>
            <a:r>
              <a:rPr lang="en-US" sz="2400" dirty="0"/>
              <a:t>Typical Features of a Management Plan</a:t>
            </a:r>
          </a:p>
        </p:txBody>
      </p:sp>
      <p:graphicFrame>
        <p:nvGraphicFramePr>
          <p:cNvPr id="3" name="Diagram 2">
            <a:extLst>
              <a:ext uri="{FF2B5EF4-FFF2-40B4-BE49-F238E27FC236}">
                <a16:creationId xmlns:a16="http://schemas.microsoft.com/office/drawing/2014/main" id="{F86F50AD-4520-47B7-61A4-A954B63FC4E4}"/>
              </a:ext>
            </a:extLst>
          </p:cNvPr>
          <p:cNvGraphicFramePr/>
          <p:nvPr>
            <p:extLst>
              <p:ext uri="{D42A27DB-BD31-4B8C-83A1-F6EECF244321}">
                <p14:modId xmlns:p14="http://schemas.microsoft.com/office/powerpoint/2010/main" val="4085676609"/>
              </p:ext>
            </p:extLst>
          </p:nvPr>
        </p:nvGraphicFramePr>
        <p:xfrm>
          <a:off x="343157" y="857250"/>
          <a:ext cx="7636869" cy="3957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0737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64079" y="0"/>
            <a:ext cx="5914690" cy="857250"/>
          </a:xfrm>
        </p:spPr>
        <p:txBody>
          <a:bodyPr>
            <a:normAutofit/>
          </a:bodyPr>
          <a:lstStyle/>
          <a:p>
            <a:pPr algn="l"/>
            <a:r>
              <a:rPr lang="en-US" sz="2400" dirty="0"/>
              <a:t>UCC and COI Office Responsibilities</a:t>
            </a:r>
          </a:p>
        </p:txBody>
      </p:sp>
      <p:graphicFrame>
        <p:nvGraphicFramePr>
          <p:cNvPr id="5" name="Diagram 4">
            <a:extLst>
              <a:ext uri="{FF2B5EF4-FFF2-40B4-BE49-F238E27FC236}">
                <a16:creationId xmlns:a16="http://schemas.microsoft.com/office/drawing/2014/main" id="{15666A72-9C7F-C77C-1ED3-AEFCC1852595}"/>
              </a:ext>
            </a:extLst>
          </p:cNvPr>
          <p:cNvGraphicFramePr/>
          <p:nvPr>
            <p:extLst>
              <p:ext uri="{D42A27DB-BD31-4B8C-83A1-F6EECF244321}">
                <p14:modId xmlns:p14="http://schemas.microsoft.com/office/powerpoint/2010/main" val="2729767526"/>
              </p:ext>
            </p:extLst>
          </p:nvPr>
        </p:nvGraphicFramePr>
        <p:xfrm>
          <a:off x="343156" y="1082257"/>
          <a:ext cx="8557955" cy="3646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8403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0D436E-35AF-A41D-4259-9654115B00DA}"/>
              </a:ext>
            </a:extLst>
          </p:cNvPr>
          <p:cNvSpPr>
            <a:spLocks noGrp="1"/>
          </p:cNvSpPr>
          <p:nvPr>
            <p:ph type="subTitle" idx="1"/>
          </p:nvPr>
        </p:nvSpPr>
        <p:spPr>
          <a:xfrm>
            <a:off x="3211893" y="2210529"/>
            <a:ext cx="5798368" cy="1314450"/>
          </a:xfrm>
        </p:spPr>
        <p:txBody>
          <a:bodyPr>
            <a:noAutofit/>
          </a:bodyPr>
          <a:lstStyle/>
          <a:p>
            <a:r>
              <a:rPr lang="en-US" sz="3600" dirty="0"/>
              <a:t>CTTC &amp; Industry Collaborations</a:t>
            </a:r>
          </a:p>
        </p:txBody>
      </p:sp>
      <p:sp>
        <p:nvSpPr>
          <p:cNvPr id="10" name="TextBox 9">
            <a:extLst>
              <a:ext uri="{FF2B5EF4-FFF2-40B4-BE49-F238E27FC236}">
                <a16:creationId xmlns:a16="http://schemas.microsoft.com/office/drawing/2014/main" id="{9D48E530-A4DC-116D-F598-C75BB6A2FB24}"/>
              </a:ext>
            </a:extLst>
          </p:cNvPr>
          <p:cNvSpPr txBox="1"/>
          <p:nvPr/>
        </p:nvSpPr>
        <p:spPr>
          <a:xfrm>
            <a:off x="3267582" y="4238625"/>
            <a:ext cx="2428875" cy="738664"/>
          </a:xfrm>
          <a:prstGeom prst="rect">
            <a:avLst/>
          </a:prstGeom>
          <a:solidFill>
            <a:srgbClr val="4BACC6">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CTTC Questions?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Contact Alan Bentley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alan.bentley@vanderbilt.edu</a:t>
            </a:r>
          </a:p>
        </p:txBody>
      </p:sp>
      <p:sp>
        <p:nvSpPr>
          <p:cNvPr id="2" name="TextBox 1">
            <a:extLst>
              <a:ext uri="{FF2B5EF4-FFF2-40B4-BE49-F238E27FC236}">
                <a16:creationId xmlns:a16="http://schemas.microsoft.com/office/drawing/2014/main" id="{13B2865E-7424-664B-0F99-98A3D15DEE6C}"/>
              </a:ext>
            </a:extLst>
          </p:cNvPr>
          <p:cNvSpPr txBox="1"/>
          <p:nvPr/>
        </p:nvSpPr>
        <p:spPr>
          <a:xfrm>
            <a:off x="6141855" y="4238625"/>
            <a:ext cx="2790068" cy="738664"/>
          </a:xfrm>
          <a:prstGeom prst="rect">
            <a:avLst/>
          </a:prstGeom>
          <a:solidFill>
            <a:srgbClr val="4BACC6">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Industry Collaborations Questions?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Contact Chris Rowe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err="1">
                <a:solidFill>
                  <a:prstClr val="black"/>
                </a:solidFill>
              </a:rPr>
              <a:t>chris.rowe</a:t>
            </a:r>
            <a:r>
              <a:rPr kumimoji="0" lang="en-US" sz="1400" b="0" i="0" u="none" strike="noStrike" kern="0" cap="none" spc="0" normalizeH="0" baseline="0" noProof="0" dirty="0">
                <a:ln>
                  <a:noFill/>
                </a:ln>
                <a:solidFill>
                  <a:prstClr val="black"/>
                </a:solidFill>
                <a:effectLst/>
                <a:uLnTx/>
                <a:uFillTx/>
              </a:rPr>
              <a:t>@vanderbilt.edu</a:t>
            </a:r>
          </a:p>
        </p:txBody>
      </p:sp>
    </p:spTree>
    <p:extLst>
      <p:ext uri="{BB962C8B-B14F-4D97-AF65-F5344CB8AC3E}">
        <p14:creationId xmlns:p14="http://schemas.microsoft.com/office/powerpoint/2010/main" val="179106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16E2813-3F33-DCE8-CF83-427F5BCFED90}"/>
              </a:ext>
            </a:extLst>
          </p:cNvPr>
          <p:cNvPicPr>
            <a:picLocks noChangeAspect="1"/>
          </p:cNvPicPr>
          <p:nvPr/>
        </p:nvPicPr>
        <p:blipFill rotWithShape="1">
          <a:blip r:embed="rId3"/>
          <a:srcRect l="4305" t="15389" r="6164" b="17346"/>
          <a:stretch/>
        </p:blipFill>
        <p:spPr>
          <a:xfrm>
            <a:off x="822277" y="925240"/>
            <a:ext cx="7741693" cy="4075845"/>
          </a:xfrm>
          <a:prstGeom prst="rect">
            <a:avLst/>
          </a:prstGeom>
        </p:spPr>
      </p:pic>
      <p:pic>
        <p:nvPicPr>
          <p:cNvPr id="6" name="Picture 5" descr="Diagram&#10;&#10;Description automatically generated">
            <a:extLst>
              <a:ext uri="{FF2B5EF4-FFF2-40B4-BE49-F238E27FC236}">
                <a16:creationId xmlns:a16="http://schemas.microsoft.com/office/drawing/2014/main" id="{578C1F23-6058-4D05-976B-7FB9C26CBF65}"/>
              </a:ext>
            </a:extLst>
          </p:cNvPr>
          <p:cNvPicPr>
            <a:picLocks noChangeAspect="1"/>
          </p:cNvPicPr>
          <p:nvPr/>
        </p:nvPicPr>
        <p:blipFill rotWithShape="1">
          <a:blip r:embed="rId4"/>
          <a:srcRect r="69660" b="84097"/>
          <a:stretch/>
        </p:blipFill>
        <p:spPr>
          <a:xfrm>
            <a:off x="881895" y="925240"/>
            <a:ext cx="2564165" cy="644252"/>
          </a:xfrm>
          <a:prstGeom prst="rect">
            <a:avLst/>
          </a:prstGeom>
        </p:spPr>
      </p:pic>
      <p:sp>
        <p:nvSpPr>
          <p:cNvPr id="7" name="Title 1">
            <a:extLst>
              <a:ext uri="{FF2B5EF4-FFF2-40B4-BE49-F238E27FC236}">
                <a16:creationId xmlns:a16="http://schemas.microsoft.com/office/drawing/2014/main" id="{0F492EAE-7364-4C8B-A85B-17C15000D2DA}"/>
              </a:ext>
            </a:extLst>
          </p:cNvPr>
          <p:cNvSpPr>
            <a:spLocks noGrp="1"/>
          </p:cNvSpPr>
          <p:nvPr>
            <p:ph type="title"/>
          </p:nvPr>
        </p:nvSpPr>
        <p:spPr>
          <a:xfrm>
            <a:off x="71227" y="0"/>
            <a:ext cx="5772343" cy="857250"/>
          </a:xfrm>
        </p:spPr>
        <p:txBody>
          <a:bodyPr>
            <a:normAutofit fontScale="90000"/>
          </a:bodyPr>
          <a:lstStyle/>
          <a:p>
            <a:pPr algn="l"/>
            <a:r>
              <a:rPr lang="en-US" dirty="0"/>
              <a:t>CTTC Office Structure and Personnel</a:t>
            </a:r>
          </a:p>
        </p:txBody>
      </p:sp>
    </p:spTree>
    <p:extLst>
      <p:ext uri="{BB962C8B-B14F-4D97-AF65-F5344CB8AC3E}">
        <p14:creationId xmlns:p14="http://schemas.microsoft.com/office/powerpoint/2010/main" val="28935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3E8A59-DA56-4FB8-AAAC-C662C971BAF6}"/>
              </a:ext>
            </a:extLst>
          </p:cNvPr>
          <p:cNvSpPr txBox="1"/>
          <p:nvPr/>
        </p:nvSpPr>
        <p:spPr>
          <a:xfrm>
            <a:off x="106702" y="880324"/>
            <a:ext cx="2407309" cy="1384995"/>
          </a:xfrm>
          <a:prstGeom prst="rect">
            <a:avLst/>
          </a:prstGeom>
          <a:noFill/>
        </p:spPr>
        <p:txBody>
          <a:bodyPr wrap="square" rtlCol="0">
            <a:spAutoFit/>
          </a:bodyPr>
          <a:lstStyle/>
          <a:p>
            <a:pPr algn="r"/>
            <a:r>
              <a:rPr lang="en-US" sz="2800" b="1" dirty="0">
                <a:solidFill>
                  <a:schemeClr val="tx2">
                    <a:lumMod val="50000"/>
                  </a:schemeClr>
                </a:solidFill>
                <a:latin typeface="Minion Pro"/>
              </a:rPr>
              <a:t>License </a:t>
            </a:r>
          </a:p>
          <a:p>
            <a:pPr algn="r"/>
            <a:r>
              <a:rPr lang="en-US" sz="2800" b="1" dirty="0">
                <a:solidFill>
                  <a:schemeClr val="tx2">
                    <a:lumMod val="50000"/>
                  </a:schemeClr>
                </a:solidFill>
                <a:latin typeface="Minion Pro"/>
              </a:rPr>
              <a:t>inventions to industry</a:t>
            </a:r>
          </a:p>
        </p:txBody>
      </p:sp>
      <p:sp>
        <p:nvSpPr>
          <p:cNvPr id="8" name="TextBox 7">
            <a:extLst>
              <a:ext uri="{FF2B5EF4-FFF2-40B4-BE49-F238E27FC236}">
                <a16:creationId xmlns:a16="http://schemas.microsoft.com/office/drawing/2014/main" id="{C38F9002-74D2-4FFF-BE87-A1D22D442C9A}"/>
              </a:ext>
            </a:extLst>
          </p:cNvPr>
          <p:cNvSpPr txBox="1"/>
          <p:nvPr/>
        </p:nvSpPr>
        <p:spPr>
          <a:xfrm>
            <a:off x="6275358" y="891859"/>
            <a:ext cx="2868642" cy="1384995"/>
          </a:xfrm>
          <a:prstGeom prst="rect">
            <a:avLst/>
          </a:prstGeom>
          <a:noFill/>
        </p:spPr>
        <p:txBody>
          <a:bodyPr wrap="square" rtlCol="0">
            <a:spAutoFit/>
          </a:bodyPr>
          <a:lstStyle/>
          <a:p>
            <a:r>
              <a:rPr lang="en-US" sz="2800" b="1" dirty="0">
                <a:solidFill>
                  <a:srgbClr val="38B7DA"/>
                </a:solidFill>
                <a:latin typeface="Minion Pro"/>
              </a:rPr>
              <a:t>Help launch </a:t>
            </a:r>
          </a:p>
          <a:p>
            <a:r>
              <a:rPr lang="en-US" sz="2800" b="1" dirty="0">
                <a:solidFill>
                  <a:srgbClr val="38B7DA"/>
                </a:solidFill>
                <a:latin typeface="Minion Pro"/>
              </a:rPr>
              <a:t>new start-up companies</a:t>
            </a:r>
          </a:p>
        </p:txBody>
      </p:sp>
      <p:sp>
        <p:nvSpPr>
          <p:cNvPr id="9" name="TextBox 8">
            <a:extLst>
              <a:ext uri="{FF2B5EF4-FFF2-40B4-BE49-F238E27FC236}">
                <a16:creationId xmlns:a16="http://schemas.microsoft.com/office/drawing/2014/main" id="{1F7FB7C6-84F2-4501-939D-A76C6D5B9D32}"/>
              </a:ext>
            </a:extLst>
          </p:cNvPr>
          <p:cNvSpPr txBox="1"/>
          <p:nvPr/>
        </p:nvSpPr>
        <p:spPr>
          <a:xfrm>
            <a:off x="45869" y="3227044"/>
            <a:ext cx="2455603" cy="1815882"/>
          </a:xfrm>
          <a:prstGeom prst="rect">
            <a:avLst/>
          </a:prstGeom>
          <a:noFill/>
        </p:spPr>
        <p:txBody>
          <a:bodyPr wrap="square" rtlCol="0">
            <a:spAutoFit/>
          </a:bodyPr>
          <a:lstStyle/>
          <a:p>
            <a:pPr algn="r"/>
            <a:r>
              <a:rPr lang="en-US" sz="2800" b="1" dirty="0">
                <a:solidFill>
                  <a:srgbClr val="EB522C"/>
                </a:solidFill>
                <a:latin typeface="Minion Pro"/>
              </a:rPr>
              <a:t>Business </a:t>
            </a:r>
          </a:p>
          <a:p>
            <a:pPr algn="r"/>
            <a:r>
              <a:rPr lang="en-US" sz="2800" b="1" dirty="0">
                <a:solidFill>
                  <a:srgbClr val="EB522C"/>
                </a:solidFill>
                <a:latin typeface="Minion Pro"/>
              </a:rPr>
              <a:t>development/ </a:t>
            </a:r>
          </a:p>
          <a:p>
            <a:pPr algn="r"/>
            <a:r>
              <a:rPr lang="en-US" sz="2800" b="1" dirty="0">
                <a:solidFill>
                  <a:srgbClr val="EB522C"/>
                </a:solidFill>
                <a:latin typeface="Minion Pro"/>
              </a:rPr>
              <a:t>Industry </a:t>
            </a:r>
          </a:p>
          <a:p>
            <a:pPr algn="r"/>
            <a:r>
              <a:rPr lang="en-US" sz="2800" b="1" dirty="0">
                <a:solidFill>
                  <a:srgbClr val="EB522C"/>
                </a:solidFill>
                <a:latin typeface="Minion Pro"/>
              </a:rPr>
              <a:t>engagement</a:t>
            </a:r>
          </a:p>
        </p:txBody>
      </p:sp>
      <p:sp>
        <p:nvSpPr>
          <p:cNvPr id="11" name="TextBox 10">
            <a:extLst>
              <a:ext uri="{FF2B5EF4-FFF2-40B4-BE49-F238E27FC236}">
                <a16:creationId xmlns:a16="http://schemas.microsoft.com/office/drawing/2014/main" id="{777EBB71-0765-42A8-8A96-A7AE439850E5}"/>
              </a:ext>
            </a:extLst>
          </p:cNvPr>
          <p:cNvSpPr txBox="1"/>
          <p:nvPr/>
        </p:nvSpPr>
        <p:spPr>
          <a:xfrm>
            <a:off x="6268600" y="3365115"/>
            <a:ext cx="1994302" cy="1384995"/>
          </a:xfrm>
          <a:prstGeom prst="rect">
            <a:avLst/>
          </a:prstGeom>
          <a:noFill/>
        </p:spPr>
        <p:txBody>
          <a:bodyPr wrap="square" rtlCol="0">
            <a:spAutoFit/>
          </a:bodyPr>
          <a:lstStyle/>
          <a:p>
            <a:r>
              <a:rPr lang="en-US" sz="2800" b="1" dirty="0">
                <a:solidFill>
                  <a:schemeClr val="accent4">
                    <a:lumMod val="50000"/>
                  </a:schemeClr>
                </a:solidFill>
                <a:latin typeface="Minion Pro"/>
              </a:rPr>
              <a:t>Research </a:t>
            </a:r>
          </a:p>
          <a:p>
            <a:r>
              <a:rPr lang="en-US" sz="2800" b="1" dirty="0">
                <a:solidFill>
                  <a:schemeClr val="accent4">
                    <a:lumMod val="50000"/>
                  </a:schemeClr>
                </a:solidFill>
                <a:latin typeface="Minion Pro"/>
              </a:rPr>
              <a:t>support &amp; compliance</a:t>
            </a:r>
          </a:p>
        </p:txBody>
      </p:sp>
      <p:sp>
        <p:nvSpPr>
          <p:cNvPr id="88" name="Rectangle 30">
            <a:extLst>
              <a:ext uri="{FF2B5EF4-FFF2-40B4-BE49-F238E27FC236}">
                <a16:creationId xmlns:a16="http://schemas.microsoft.com/office/drawing/2014/main" id="{6537CDEE-3F91-4DF9-8EE7-4119C5F837B1}"/>
              </a:ext>
            </a:extLst>
          </p:cNvPr>
          <p:cNvSpPr>
            <a:spLocks noChangeArrowheads="1"/>
          </p:cNvSpPr>
          <p:nvPr/>
        </p:nvSpPr>
        <p:spPr bwMode="auto">
          <a:xfrm>
            <a:off x="211240" y="466503"/>
            <a:ext cx="8308165" cy="46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p>
        </p:txBody>
      </p:sp>
      <p:sp>
        <p:nvSpPr>
          <p:cNvPr id="89" name="Freeform 31">
            <a:extLst>
              <a:ext uri="{FF2B5EF4-FFF2-40B4-BE49-F238E27FC236}">
                <a16:creationId xmlns:a16="http://schemas.microsoft.com/office/drawing/2014/main" id="{AE9043D0-83F2-46BD-82FE-93759DC9FA01}"/>
              </a:ext>
            </a:extLst>
          </p:cNvPr>
          <p:cNvSpPr>
            <a:spLocks/>
          </p:cNvSpPr>
          <p:nvPr/>
        </p:nvSpPr>
        <p:spPr bwMode="auto">
          <a:xfrm>
            <a:off x="5071203" y="995913"/>
            <a:ext cx="423311" cy="878020"/>
          </a:xfrm>
          <a:custGeom>
            <a:avLst/>
            <a:gdLst>
              <a:gd name="T0" fmla="*/ 1035679781 w 185"/>
              <a:gd name="T1" fmla="*/ 0 h 383"/>
              <a:gd name="T2" fmla="*/ 0 w 185"/>
              <a:gd name="T3" fmla="*/ 1050885791 h 383"/>
              <a:gd name="T4" fmla="*/ 0 w 185"/>
              <a:gd name="T5" fmla="*/ 2147483646 h 383"/>
              <a:gd name="T6" fmla="*/ 303950923 w 185"/>
              <a:gd name="T7" fmla="*/ 2147483646 h 383"/>
              <a:gd name="T8" fmla="*/ 2082616258 w 185"/>
              <a:gd name="T9" fmla="*/ 1875773084 h 383"/>
              <a:gd name="T10" fmla="*/ 2082616258 w 185"/>
              <a:gd name="T11" fmla="*/ 1050885791 h 383"/>
              <a:gd name="T12" fmla="*/ 1035679781 w 185"/>
              <a:gd name="T13" fmla="*/ 0 h 3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5" h="383">
                <a:moveTo>
                  <a:pt x="92" y="0"/>
                </a:moveTo>
                <a:cubicBezTo>
                  <a:pt x="41" y="0"/>
                  <a:pt x="0" y="42"/>
                  <a:pt x="0" y="93"/>
                </a:cubicBezTo>
                <a:cubicBezTo>
                  <a:pt x="0" y="383"/>
                  <a:pt x="0" y="383"/>
                  <a:pt x="0" y="383"/>
                </a:cubicBezTo>
                <a:cubicBezTo>
                  <a:pt x="1" y="361"/>
                  <a:pt x="10" y="340"/>
                  <a:pt x="27" y="324"/>
                </a:cubicBezTo>
                <a:cubicBezTo>
                  <a:pt x="185" y="166"/>
                  <a:pt x="185" y="166"/>
                  <a:pt x="185" y="166"/>
                </a:cubicBezTo>
                <a:cubicBezTo>
                  <a:pt x="185" y="93"/>
                  <a:pt x="185" y="93"/>
                  <a:pt x="185" y="93"/>
                </a:cubicBezTo>
                <a:cubicBezTo>
                  <a:pt x="185" y="42"/>
                  <a:pt x="143" y="0"/>
                  <a:pt x="92" y="0"/>
                </a:cubicBezTo>
              </a:path>
            </a:pathLst>
          </a:custGeom>
          <a:solidFill>
            <a:srgbClr val="9AE4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0" name="Freeform 32">
            <a:extLst>
              <a:ext uri="{FF2B5EF4-FFF2-40B4-BE49-F238E27FC236}">
                <a16:creationId xmlns:a16="http://schemas.microsoft.com/office/drawing/2014/main" id="{AD4A8A9F-7E74-4DFE-9DDD-65834BD153BE}"/>
              </a:ext>
            </a:extLst>
          </p:cNvPr>
          <p:cNvSpPr>
            <a:spLocks noEditPoints="1"/>
          </p:cNvSpPr>
          <p:nvPr/>
        </p:nvSpPr>
        <p:spPr bwMode="auto">
          <a:xfrm>
            <a:off x="5066872" y="995913"/>
            <a:ext cx="1129192" cy="1105374"/>
          </a:xfrm>
          <a:custGeom>
            <a:avLst/>
            <a:gdLst>
              <a:gd name="T0" fmla="*/ 22559337 w 493"/>
              <a:gd name="T1" fmla="*/ 2147483646 h 482"/>
              <a:gd name="T2" fmla="*/ 327115431 w 493"/>
              <a:gd name="T3" fmla="*/ 2147483646 h 482"/>
              <a:gd name="T4" fmla="*/ 1060302293 w 493"/>
              <a:gd name="T5" fmla="*/ 2147483646 h 482"/>
              <a:gd name="T6" fmla="*/ 1060302293 w 493"/>
              <a:gd name="T7" fmla="*/ 2147483646 h 482"/>
              <a:gd name="T8" fmla="*/ 22559337 w 493"/>
              <a:gd name="T9" fmla="*/ 2147483646 h 482"/>
              <a:gd name="T10" fmla="*/ 22559337 w 493"/>
              <a:gd name="T11" fmla="*/ 2147483646 h 482"/>
              <a:gd name="T12" fmla="*/ 2147483646 w 493"/>
              <a:gd name="T13" fmla="*/ 0 h 482"/>
              <a:gd name="T14" fmla="*/ 2147483646 w 493"/>
              <a:gd name="T15" fmla="*/ 305316111 h 482"/>
              <a:gd name="T16" fmla="*/ 2109326598 w 493"/>
              <a:gd name="T17" fmla="*/ 1877125443 h 482"/>
              <a:gd name="T18" fmla="*/ 2109326598 w 493"/>
              <a:gd name="T19" fmla="*/ 2147483646 h 482"/>
              <a:gd name="T20" fmla="*/ 2147483646 w 493"/>
              <a:gd name="T21" fmla="*/ 2147483646 h 482"/>
              <a:gd name="T22" fmla="*/ 2147483646 w 493"/>
              <a:gd name="T23" fmla="*/ 1786661161 h 482"/>
              <a:gd name="T24" fmla="*/ 2147483646 w 493"/>
              <a:gd name="T25" fmla="*/ 305316111 h 482"/>
              <a:gd name="T26" fmla="*/ 2147483646 w 493"/>
              <a:gd name="T27" fmla="*/ 0 h 4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3" h="482">
                <a:moveTo>
                  <a:pt x="2" y="383"/>
                </a:moveTo>
                <a:cubicBezTo>
                  <a:pt x="0" y="409"/>
                  <a:pt x="9" y="435"/>
                  <a:pt x="29" y="455"/>
                </a:cubicBezTo>
                <a:cubicBezTo>
                  <a:pt x="47" y="473"/>
                  <a:pt x="70" y="482"/>
                  <a:pt x="94" y="482"/>
                </a:cubicBezTo>
                <a:cubicBezTo>
                  <a:pt x="94" y="482"/>
                  <a:pt x="94" y="482"/>
                  <a:pt x="94" y="482"/>
                </a:cubicBezTo>
                <a:cubicBezTo>
                  <a:pt x="43" y="482"/>
                  <a:pt x="2" y="441"/>
                  <a:pt x="2" y="389"/>
                </a:cubicBezTo>
                <a:cubicBezTo>
                  <a:pt x="2" y="383"/>
                  <a:pt x="2" y="383"/>
                  <a:pt x="2" y="383"/>
                </a:cubicBezTo>
                <a:moveTo>
                  <a:pt x="391" y="0"/>
                </a:moveTo>
                <a:cubicBezTo>
                  <a:pt x="367" y="0"/>
                  <a:pt x="344" y="9"/>
                  <a:pt x="326" y="27"/>
                </a:cubicBezTo>
                <a:cubicBezTo>
                  <a:pt x="187" y="166"/>
                  <a:pt x="187" y="166"/>
                  <a:pt x="187" y="166"/>
                </a:cubicBezTo>
                <a:cubicBezTo>
                  <a:pt x="187" y="297"/>
                  <a:pt x="187" y="297"/>
                  <a:pt x="187" y="297"/>
                </a:cubicBezTo>
                <a:cubicBezTo>
                  <a:pt x="317" y="297"/>
                  <a:pt x="317" y="297"/>
                  <a:pt x="317" y="297"/>
                </a:cubicBezTo>
                <a:cubicBezTo>
                  <a:pt x="457" y="158"/>
                  <a:pt x="457" y="158"/>
                  <a:pt x="457" y="158"/>
                </a:cubicBezTo>
                <a:cubicBezTo>
                  <a:pt x="493" y="122"/>
                  <a:pt x="493" y="63"/>
                  <a:pt x="457" y="27"/>
                </a:cubicBezTo>
                <a:cubicBezTo>
                  <a:pt x="438" y="9"/>
                  <a:pt x="415" y="0"/>
                  <a:pt x="391" y="0"/>
                </a:cubicBezTo>
              </a:path>
            </a:pathLst>
          </a:custGeom>
          <a:solidFill>
            <a:srgbClr val="9AE4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1" name="Freeform 33">
            <a:extLst>
              <a:ext uri="{FF2B5EF4-FFF2-40B4-BE49-F238E27FC236}">
                <a16:creationId xmlns:a16="http://schemas.microsoft.com/office/drawing/2014/main" id="{64EF4726-CCBE-40B1-AE3D-0291B5128BBC}"/>
              </a:ext>
            </a:extLst>
          </p:cNvPr>
          <p:cNvSpPr>
            <a:spLocks/>
          </p:cNvSpPr>
          <p:nvPr/>
        </p:nvSpPr>
        <p:spPr bwMode="auto">
          <a:xfrm>
            <a:off x="5071203" y="1377001"/>
            <a:ext cx="423311" cy="724286"/>
          </a:xfrm>
          <a:custGeom>
            <a:avLst/>
            <a:gdLst>
              <a:gd name="T0" fmla="*/ 2082616258 w 185"/>
              <a:gd name="T1" fmla="*/ 0 h 316"/>
              <a:gd name="T2" fmla="*/ 303950923 w 185"/>
              <a:gd name="T3" fmla="*/ 1784691002 h 316"/>
              <a:gd name="T4" fmla="*/ 0 w 185"/>
              <a:gd name="T5" fmla="*/ 2147483646 h 316"/>
              <a:gd name="T6" fmla="*/ 0 w 185"/>
              <a:gd name="T7" fmla="*/ 2147483646 h 316"/>
              <a:gd name="T8" fmla="*/ 1035679781 w 185"/>
              <a:gd name="T9" fmla="*/ 2147483646 h 316"/>
              <a:gd name="T10" fmla="*/ 1035679781 w 185"/>
              <a:gd name="T11" fmla="*/ 2147483646 h 316"/>
              <a:gd name="T12" fmla="*/ 0 w 185"/>
              <a:gd name="T13" fmla="*/ 2147483646 h 316"/>
              <a:gd name="T14" fmla="*/ 1035679781 w 185"/>
              <a:gd name="T15" fmla="*/ 1479711331 h 316"/>
              <a:gd name="T16" fmla="*/ 2082616258 w 185"/>
              <a:gd name="T17" fmla="*/ 1479711331 h 316"/>
              <a:gd name="T18" fmla="*/ 2082616258 w 185"/>
              <a:gd name="T19" fmla="*/ 0 h 3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5" h="316">
                <a:moveTo>
                  <a:pt x="185" y="0"/>
                </a:moveTo>
                <a:cubicBezTo>
                  <a:pt x="27" y="158"/>
                  <a:pt x="27" y="158"/>
                  <a:pt x="27" y="158"/>
                </a:cubicBezTo>
                <a:cubicBezTo>
                  <a:pt x="10" y="174"/>
                  <a:pt x="1" y="195"/>
                  <a:pt x="0" y="217"/>
                </a:cubicBezTo>
                <a:cubicBezTo>
                  <a:pt x="0" y="223"/>
                  <a:pt x="0" y="223"/>
                  <a:pt x="0" y="223"/>
                </a:cubicBezTo>
                <a:cubicBezTo>
                  <a:pt x="0" y="275"/>
                  <a:pt x="41" y="316"/>
                  <a:pt x="92" y="316"/>
                </a:cubicBezTo>
                <a:cubicBezTo>
                  <a:pt x="92" y="316"/>
                  <a:pt x="92" y="316"/>
                  <a:pt x="92" y="316"/>
                </a:cubicBezTo>
                <a:cubicBezTo>
                  <a:pt x="41" y="316"/>
                  <a:pt x="0" y="275"/>
                  <a:pt x="0" y="223"/>
                </a:cubicBezTo>
                <a:cubicBezTo>
                  <a:pt x="0" y="172"/>
                  <a:pt x="41" y="131"/>
                  <a:pt x="92" y="131"/>
                </a:cubicBezTo>
                <a:cubicBezTo>
                  <a:pt x="185" y="131"/>
                  <a:pt x="185" y="131"/>
                  <a:pt x="185" y="131"/>
                </a:cubicBezTo>
                <a:cubicBezTo>
                  <a:pt x="185" y="0"/>
                  <a:pt x="185" y="0"/>
                  <a:pt x="185" y="0"/>
                </a:cubicBezTo>
              </a:path>
            </a:pathLst>
          </a:custGeom>
          <a:solidFill>
            <a:srgbClr val="5DCC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2" name="Freeform 34">
            <a:extLst>
              <a:ext uri="{FF2B5EF4-FFF2-40B4-BE49-F238E27FC236}">
                <a16:creationId xmlns:a16="http://schemas.microsoft.com/office/drawing/2014/main" id="{30D3A8E0-DF83-4CC3-BD1D-2FBC469EC04E}"/>
              </a:ext>
            </a:extLst>
          </p:cNvPr>
          <p:cNvSpPr>
            <a:spLocks/>
          </p:cNvSpPr>
          <p:nvPr/>
        </p:nvSpPr>
        <p:spPr bwMode="auto">
          <a:xfrm>
            <a:off x="5281235" y="1676893"/>
            <a:ext cx="892094" cy="424394"/>
          </a:xfrm>
          <a:custGeom>
            <a:avLst/>
            <a:gdLst>
              <a:gd name="T0" fmla="*/ 2147483646 w 389"/>
              <a:gd name="T1" fmla="*/ 0 h 185"/>
              <a:gd name="T2" fmla="*/ 2147483646 w 389"/>
              <a:gd name="T3" fmla="*/ 0 h 185"/>
              <a:gd name="T4" fmla="*/ 791555185 w 389"/>
              <a:gd name="T5" fmla="*/ 1742517367 h 185"/>
              <a:gd name="T6" fmla="*/ 0 w 389"/>
              <a:gd name="T7" fmla="*/ 2093282649 h 185"/>
              <a:gd name="T8" fmla="*/ 2147483646 w 389"/>
              <a:gd name="T9" fmla="*/ 2093282649 h 185"/>
              <a:gd name="T10" fmla="*/ 2147483646 w 389"/>
              <a:gd name="T11" fmla="*/ 1040983440 h 185"/>
              <a:gd name="T12" fmla="*/ 2147483646 w 389"/>
              <a:gd name="T13" fmla="*/ 0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9" h="185">
                <a:moveTo>
                  <a:pt x="297" y="0"/>
                </a:moveTo>
                <a:cubicBezTo>
                  <a:pt x="223" y="0"/>
                  <a:pt x="223" y="0"/>
                  <a:pt x="223" y="0"/>
                </a:cubicBezTo>
                <a:cubicBezTo>
                  <a:pt x="70" y="154"/>
                  <a:pt x="70" y="154"/>
                  <a:pt x="70" y="154"/>
                </a:cubicBezTo>
                <a:cubicBezTo>
                  <a:pt x="53" y="173"/>
                  <a:pt x="28" y="185"/>
                  <a:pt x="0" y="185"/>
                </a:cubicBezTo>
                <a:cubicBezTo>
                  <a:pt x="297" y="185"/>
                  <a:pt x="297" y="185"/>
                  <a:pt x="297" y="185"/>
                </a:cubicBezTo>
                <a:cubicBezTo>
                  <a:pt x="348" y="185"/>
                  <a:pt x="389" y="144"/>
                  <a:pt x="389" y="92"/>
                </a:cubicBezTo>
                <a:cubicBezTo>
                  <a:pt x="389" y="41"/>
                  <a:pt x="348" y="0"/>
                  <a:pt x="297" y="0"/>
                </a:cubicBezTo>
              </a:path>
            </a:pathLst>
          </a:custGeom>
          <a:solidFill>
            <a:srgbClr val="9AE4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3" name="Freeform 35">
            <a:extLst>
              <a:ext uri="{FF2B5EF4-FFF2-40B4-BE49-F238E27FC236}">
                <a16:creationId xmlns:a16="http://schemas.microsoft.com/office/drawing/2014/main" id="{8ED7797C-9B9D-45CA-80F9-78C3334F31AD}"/>
              </a:ext>
            </a:extLst>
          </p:cNvPr>
          <p:cNvSpPr>
            <a:spLocks/>
          </p:cNvSpPr>
          <p:nvPr/>
        </p:nvSpPr>
        <p:spPr bwMode="auto">
          <a:xfrm>
            <a:off x="5281235" y="2029833"/>
            <a:ext cx="161313" cy="71454"/>
          </a:xfrm>
          <a:custGeom>
            <a:avLst/>
            <a:gdLst>
              <a:gd name="T0" fmla="*/ 799285556 w 70"/>
              <a:gd name="T1" fmla="*/ 0 h 31"/>
              <a:gd name="T2" fmla="*/ 742192282 w 70"/>
              <a:gd name="T3" fmla="*/ 45692040 h 31"/>
              <a:gd name="T4" fmla="*/ 0 w 70"/>
              <a:gd name="T5" fmla="*/ 354122601 h 31"/>
              <a:gd name="T6" fmla="*/ 0 w 70"/>
              <a:gd name="T7" fmla="*/ 354122601 h 31"/>
              <a:gd name="T8" fmla="*/ 0 w 70"/>
              <a:gd name="T9" fmla="*/ 354122601 h 31"/>
              <a:gd name="T10" fmla="*/ 799285556 w 70"/>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31">
                <a:moveTo>
                  <a:pt x="70" y="0"/>
                </a:moveTo>
                <a:cubicBezTo>
                  <a:pt x="65" y="4"/>
                  <a:pt x="65" y="4"/>
                  <a:pt x="65" y="4"/>
                </a:cubicBezTo>
                <a:cubicBezTo>
                  <a:pt x="47" y="22"/>
                  <a:pt x="24" y="31"/>
                  <a:pt x="0" y="31"/>
                </a:cubicBezTo>
                <a:cubicBezTo>
                  <a:pt x="0" y="31"/>
                  <a:pt x="0" y="31"/>
                  <a:pt x="0" y="31"/>
                </a:cubicBezTo>
                <a:cubicBezTo>
                  <a:pt x="0" y="31"/>
                  <a:pt x="0" y="31"/>
                  <a:pt x="0" y="31"/>
                </a:cubicBezTo>
                <a:cubicBezTo>
                  <a:pt x="28" y="31"/>
                  <a:pt x="53" y="19"/>
                  <a:pt x="70" y="0"/>
                </a:cubicBezTo>
              </a:path>
            </a:pathLst>
          </a:custGeom>
          <a:solidFill>
            <a:srgbClr val="5DCC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4" name="Freeform 36">
            <a:extLst>
              <a:ext uri="{FF2B5EF4-FFF2-40B4-BE49-F238E27FC236}">
                <a16:creationId xmlns:a16="http://schemas.microsoft.com/office/drawing/2014/main" id="{02641219-4182-45B7-BBE7-C26F6AA84687}"/>
              </a:ext>
            </a:extLst>
          </p:cNvPr>
          <p:cNvSpPr>
            <a:spLocks/>
          </p:cNvSpPr>
          <p:nvPr/>
        </p:nvSpPr>
        <p:spPr bwMode="auto">
          <a:xfrm>
            <a:off x="5442548" y="1676893"/>
            <a:ext cx="349692" cy="352940"/>
          </a:xfrm>
          <a:custGeom>
            <a:avLst/>
            <a:gdLst>
              <a:gd name="T0" fmla="*/ 1718469897 w 153"/>
              <a:gd name="T1" fmla="*/ 0 h 154"/>
              <a:gd name="T2" fmla="*/ 258332010 w 153"/>
              <a:gd name="T3" fmla="*/ 0 h 154"/>
              <a:gd name="T4" fmla="*/ 258332010 w 153"/>
              <a:gd name="T5" fmla="*/ 1038985206 h 154"/>
              <a:gd name="T6" fmla="*/ 0 w 153"/>
              <a:gd name="T7" fmla="*/ 1739169647 h 154"/>
              <a:gd name="T8" fmla="*/ 1718469897 w 153"/>
              <a:gd name="T9" fmla="*/ 0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154">
                <a:moveTo>
                  <a:pt x="153" y="0"/>
                </a:moveTo>
                <a:cubicBezTo>
                  <a:pt x="23" y="0"/>
                  <a:pt x="23" y="0"/>
                  <a:pt x="23" y="0"/>
                </a:cubicBezTo>
                <a:cubicBezTo>
                  <a:pt x="23" y="92"/>
                  <a:pt x="23" y="92"/>
                  <a:pt x="23" y="92"/>
                </a:cubicBezTo>
                <a:cubicBezTo>
                  <a:pt x="23" y="116"/>
                  <a:pt x="14" y="137"/>
                  <a:pt x="0" y="154"/>
                </a:cubicBezTo>
                <a:cubicBezTo>
                  <a:pt x="153" y="0"/>
                  <a:pt x="153" y="0"/>
                  <a:pt x="153" y="0"/>
                </a:cubicBezTo>
              </a:path>
            </a:pathLst>
          </a:custGeom>
          <a:solidFill>
            <a:srgbClr val="5DCC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5" name="Freeform 37">
            <a:extLst>
              <a:ext uri="{FF2B5EF4-FFF2-40B4-BE49-F238E27FC236}">
                <a16:creationId xmlns:a16="http://schemas.microsoft.com/office/drawing/2014/main" id="{6596A466-7D74-4F5B-AB9B-00D9BE5B9480}"/>
              </a:ext>
            </a:extLst>
          </p:cNvPr>
          <p:cNvSpPr>
            <a:spLocks/>
          </p:cNvSpPr>
          <p:nvPr/>
        </p:nvSpPr>
        <p:spPr bwMode="auto">
          <a:xfrm>
            <a:off x="5071203" y="1676893"/>
            <a:ext cx="423311" cy="424394"/>
          </a:xfrm>
          <a:custGeom>
            <a:avLst/>
            <a:gdLst>
              <a:gd name="T0" fmla="*/ 2082616258 w 185"/>
              <a:gd name="T1" fmla="*/ 0 h 185"/>
              <a:gd name="T2" fmla="*/ 1035679781 w 185"/>
              <a:gd name="T3" fmla="*/ 0 h 185"/>
              <a:gd name="T4" fmla="*/ 0 w 185"/>
              <a:gd name="T5" fmla="*/ 1040983440 h 185"/>
              <a:gd name="T6" fmla="*/ 1035679781 w 185"/>
              <a:gd name="T7" fmla="*/ 2093282649 h 185"/>
              <a:gd name="T8" fmla="*/ 1767408638 w 185"/>
              <a:gd name="T9" fmla="*/ 1787777078 h 185"/>
              <a:gd name="T10" fmla="*/ 1823695474 w 185"/>
              <a:gd name="T11" fmla="*/ 1742517367 h 185"/>
              <a:gd name="T12" fmla="*/ 2082616258 w 185"/>
              <a:gd name="T13" fmla="*/ 1040983440 h 185"/>
              <a:gd name="T14" fmla="*/ 2082616258 w 185"/>
              <a:gd name="T15" fmla="*/ 0 h 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85">
                <a:moveTo>
                  <a:pt x="185" y="0"/>
                </a:moveTo>
                <a:cubicBezTo>
                  <a:pt x="92" y="0"/>
                  <a:pt x="92" y="0"/>
                  <a:pt x="92" y="0"/>
                </a:cubicBezTo>
                <a:cubicBezTo>
                  <a:pt x="41" y="0"/>
                  <a:pt x="0" y="41"/>
                  <a:pt x="0" y="92"/>
                </a:cubicBezTo>
                <a:cubicBezTo>
                  <a:pt x="0" y="144"/>
                  <a:pt x="41" y="185"/>
                  <a:pt x="92" y="185"/>
                </a:cubicBezTo>
                <a:cubicBezTo>
                  <a:pt x="116" y="185"/>
                  <a:pt x="139" y="176"/>
                  <a:pt x="157" y="158"/>
                </a:cubicBezTo>
                <a:cubicBezTo>
                  <a:pt x="162" y="154"/>
                  <a:pt x="162" y="154"/>
                  <a:pt x="162" y="154"/>
                </a:cubicBezTo>
                <a:cubicBezTo>
                  <a:pt x="176" y="137"/>
                  <a:pt x="185" y="116"/>
                  <a:pt x="185" y="92"/>
                </a:cubicBezTo>
                <a:cubicBezTo>
                  <a:pt x="185" y="0"/>
                  <a:pt x="185" y="0"/>
                  <a:pt x="185" y="0"/>
                </a:cubicBezTo>
              </a:path>
            </a:pathLst>
          </a:custGeom>
          <a:solidFill>
            <a:srgbClr val="38B7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6" name="Freeform 38">
            <a:extLst>
              <a:ext uri="{FF2B5EF4-FFF2-40B4-BE49-F238E27FC236}">
                <a16:creationId xmlns:a16="http://schemas.microsoft.com/office/drawing/2014/main" id="{56E39124-96C5-4C38-9BCB-086611C2E080}"/>
              </a:ext>
            </a:extLst>
          </p:cNvPr>
          <p:cNvSpPr>
            <a:spLocks/>
          </p:cNvSpPr>
          <p:nvPr/>
        </p:nvSpPr>
        <p:spPr bwMode="auto">
          <a:xfrm>
            <a:off x="5297474" y="3510882"/>
            <a:ext cx="875855" cy="424394"/>
          </a:xfrm>
          <a:custGeom>
            <a:avLst/>
            <a:gdLst>
              <a:gd name="T0" fmla="*/ 2147483646 w 382"/>
              <a:gd name="T1" fmla="*/ 0 h 185"/>
              <a:gd name="T2" fmla="*/ 0 w 382"/>
              <a:gd name="T3" fmla="*/ 0 h 185"/>
              <a:gd name="T4" fmla="*/ 655581956 w 382"/>
              <a:gd name="T5" fmla="*/ 294189802 h 185"/>
              <a:gd name="T6" fmla="*/ 2147483646 w 382"/>
              <a:gd name="T7" fmla="*/ 2093282649 h 185"/>
              <a:gd name="T8" fmla="*/ 2147483646 w 382"/>
              <a:gd name="T9" fmla="*/ 2093282649 h 185"/>
              <a:gd name="T10" fmla="*/ 2147483646 w 382"/>
              <a:gd name="T11" fmla="*/ 1040983440 h 185"/>
              <a:gd name="T12" fmla="*/ 2147483646 w 382"/>
              <a:gd name="T13" fmla="*/ 0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 h="185">
                <a:moveTo>
                  <a:pt x="290" y="0"/>
                </a:moveTo>
                <a:cubicBezTo>
                  <a:pt x="0" y="0"/>
                  <a:pt x="0" y="0"/>
                  <a:pt x="0" y="0"/>
                </a:cubicBezTo>
                <a:cubicBezTo>
                  <a:pt x="21" y="1"/>
                  <a:pt x="42" y="10"/>
                  <a:pt x="58" y="26"/>
                </a:cubicBezTo>
                <a:cubicBezTo>
                  <a:pt x="217" y="185"/>
                  <a:pt x="217" y="185"/>
                  <a:pt x="217" y="185"/>
                </a:cubicBezTo>
                <a:cubicBezTo>
                  <a:pt x="290" y="185"/>
                  <a:pt x="290" y="185"/>
                  <a:pt x="290" y="185"/>
                </a:cubicBezTo>
                <a:cubicBezTo>
                  <a:pt x="341" y="185"/>
                  <a:pt x="382" y="143"/>
                  <a:pt x="382" y="92"/>
                </a:cubicBezTo>
                <a:cubicBezTo>
                  <a:pt x="382" y="41"/>
                  <a:pt x="341" y="0"/>
                  <a:pt x="290" y="0"/>
                </a:cubicBez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7" name="Freeform 39">
            <a:extLst>
              <a:ext uri="{FF2B5EF4-FFF2-40B4-BE49-F238E27FC236}">
                <a16:creationId xmlns:a16="http://schemas.microsoft.com/office/drawing/2014/main" id="{5ABA8E3A-21C1-4082-8962-61B3FFDAB364}"/>
              </a:ext>
            </a:extLst>
          </p:cNvPr>
          <p:cNvSpPr>
            <a:spLocks noEditPoints="1"/>
          </p:cNvSpPr>
          <p:nvPr/>
        </p:nvSpPr>
        <p:spPr bwMode="auto">
          <a:xfrm>
            <a:off x="5069038" y="3508716"/>
            <a:ext cx="1127026" cy="1107539"/>
          </a:xfrm>
          <a:custGeom>
            <a:avLst/>
            <a:gdLst>
              <a:gd name="T0" fmla="*/ 2147483646 w 492"/>
              <a:gd name="T1" fmla="*/ 2102796291 h 483"/>
              <a:gd name="T2" fmla="*/ 2098513418 w 492"/>
              <a:gd name="T3" fmla="*/ 2102796291 h 483"/>
              <a:gd name="T4" fmla="*/ 2098513418 w 492"/>
              <a:gd name="T5" fmla="*/ 2147483646 h 483"/>
              <a:gd name="T6" fmla="*/ 2147483646 w 492"/>
              <a:gd name="T7" fmla="*/ 2147483646 h 483"/>
              <a:gd name="T8" fmla="*/ 2147483646 w 492"/>
              <a:gd name="T9" fmla="*/ 2147483646 h 483"/>
              <a:gd name="T10" fmla="*/ 2147483646 w 492"/>
              <a:gd name="T11" fmla="*/ 2147483646 h 483"/>
              <a:gd name="T12" fmla="*/ 2147483646 w 492"/>
              <a:gd name="T13" fmla="*/ 2147483646 h 483"/>
              <a:gd name="T14" fmla="*/ 2147483646 w 492"/>
              <a:gd name="T15" fmla="*/ 2102796291 h 483"/>
              <a:gd name="T16" fmla="*/ 1049255029 w 492"/>
              <a:gd name="T17" fmla="*/ 0 h 483"/>
              <a:gd name="T18" fmla="*/ 315906113 w 492"/>
              <a:gd name="T19" fmla="*/ 305243647 h 483"/>
              <a:gd name="T20" fmla="*/ 0 w 492"/>
              <a:gd name="T21" fmla="*/ 1051398146 h 483"/>
              <a:gd name="T22" fmla="*/ 1049255029 w 492"/>
              <a:gd name="T23" fmla="*/ 11304199 h 483"/>
              <a:gd name="T24" fmla="*/ 1049255029 w 492"/>
              <a:gd name="T25" fmla="*/ 11304199 h 483"/>
              <a:gd name="T26" fmla="*/ 1128233237 w 492"/>
              <a:gd name="T27" fmla="*/ 11304199 h 483"/>
              <a:gd name="T28" fmla="*/ 1049255029 w 492"/>
              <a:gd name="T29" fmla="*/ 0 h 4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2" h="483">
                <a:moveTo>
                  <a:pt x="317" y="186"/>
                </a:moveTo>
                <a:cubicBezTo>
                  <a:pt x="186" y="186"/>
                  <a:pt x="186" y="186"/>
                  <a:pt x="186" y="186"/>
                </a:cubicBezTo>
                <a:cubicBezTo>
                  <a:pt x="186" y="316"/>
                  <a:pt x="186" y="316"/>
                  <a:pt x="186" y="316"/>
                </a:cubicBezTo>
                <a:cubicBezTo>
                  <a:pt x="325" y="455"/>
                  <a:pt x="325" y="455"/>
                  <a:pt x="325" y="455"/>
                </a:cubicBezTo>
                <a:cubicBezTo>
                  <a:pt x="343" y="474"/>
                  <a:pt x="366" y="483"/>
                  <a:pt x="390" y="483"/>
                </a:cubicBezTo>
                <a:cubicBezTo>
                  <a:pt x="414" y="483"/>
                  <a:pt x="437" y="474"/>
                  <a:pt x="456" y="455"/>
                </a:cubicBezTo>
                <a:cubicBezTo>
                  <a:pt x="492" y="419"/>
                  <a:pt x="492" y="361"/>
                  <a:pt x="456" y="325"/>
                </a:cubicBezTo>
                <a:cubicBezTo>
                  <a:pt x="317" y="186"/>
                  <a:pt x="317" y="186"/>
                  <a:pt x="317" y="186"/>
                </a:cubicBezTo>
                <a:moveTo>
                  <a:pt x="93" y="0"/>
                </a:moveTo>
                <a:cubicBezTo>
                  <a:pt x="69" y="0"/>
                  <a:pt x="46" y="9"/>
                  <a:pt x="28" y="27"/>
                </a:cubicBezTo>
                <a:cubicBezTo>
                  <a:pt x="9" y="46"/>
                  <a:pt x="0" y="69"/>
                  <a:pt x="0" y="93"/>
                </a:cubicBezTo>
                <a:cubicBezTo>
                  <a:pt x="1" y="42"/>
                  <a:pt x="42" y="1"/>
                  <a:pt x="93" y="1"/>
                </a:cubicBezTo>
                <a:cubicBezTo>
                  <a:pt x="93" y="1"/>
                  <a:pt x="93" y="1"/>
                  <a:pt x="93" y="1"/>
                </a:cubicBezTo>
                <a:cubicBezTo>
                  <a:pt x="100" y="1"/>
                  <a:pt x="100" y="1"/>
                  <a:pt x="100" y="1"/>
                </a:cubicBezTo>
                <a:cubicBezTo>
                  <a:pt x="98" y="0"/>
                  <a:pt x="95" y="0"/>
                  <a:pt x="93" y="0"/>
                </a:cubicBez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8" name="Freeform 40">
            <a:extLst>
              <a:ext uri="{FF2B5EF4-FFF2-40B4-BE49-F238E27FC236}">
                <a16:creationId xmlns:a16="http://schemas.microsoft.com/office/drawing/2014/main" id="{2296D5ED-30D9-4B6D-BCF7-A96CEFA0E57E}"/>
              </a:ext>
            </a:extLst>
          </p:cNvPr>
          <p:cNvSpPr>
            <a:spLocks/>
          </p:cNvSpPr>
          <p:nvPr/>
        </p:nvSpPr>
        <p:spPr bwMode="auto">
          <a:xfrm>
            <a:off x="5281235" y="3510882"/>
            <a:ext cx="514253" cy="424394"/>
          </a:xfrm>
          <a:custGeom>
            <a:avLst/>
            <a:gdLst>
              <a:gd name="T0" fmla="*/ 79324629 w 224"/>
              <a:gd name="T1" fmla="*/ 0 h 185"/>
              <a:gd name="T2" fmla="*/ 0 w 224"/>
              <a:gd name="T3" fmla="*/ 0 h 185"/>
              <a:gd name="T4" fmla="*/ 1053906002 w 224"/>
              <a:gd name="T5" fmla="*/ 1040983440 h 185"/>
              <a:gd name="T6" fmla="*/ 1053906002 w 224"/>
              <a:gd name="T7" fmla="*/ 2093282649 h 185"/>
              <a:gd name="T8" fmla="*/ 2147483646 w 224"/>
              <a:gd name="T9" fmla="*/ 2093282649 h 185"/>
              <a:gd name="T10" fmla="*/ 736600752 w 224"/>
              <a:gd name="T11" fmla="*/ 294189802 h 185"/>
              <a:gd name="T12" fmla="*/ 79324629 w 224"/>
              <a:gd name="T13" fmla="*/ 0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4" h="185">
                <a:moveTo>
                  <a:pt x="7" y="0"/>
                </a:moveTo>
                <a:cubicBezTo>
                  <a:pt x="0" y="0"/>
                  <a:pt x="0" y="0"/>
                  <a:pt x="0" y="0"/>
                </a:cubicBezTo>
                <a:cubicBezTo>
                  <a:pt x="51" y="0"/>
                  <a:pt x="93" y="41"/>
                  <a:pt x="93" y="92"/>
                </a:cubicBezTo>
                <a:cubicBezTo>
                  <a:pt x="93" y="185"/>
                  <a:pt x="93" y="185"/>
                  <a:pt x="93" y="185"/>
                </a:cubicBezTo>
                <a:cubicBezTo>
                  <a:pt x="224" y="185"/>
                  <a:pt x="224" y="185"/>
                  <a:pt x="224" y="185"/>
                </a:cubicBezTo>
                <a:cubicBezTo>
                  <a:pt x="65" y="26"/>
                  <a:pt x="65" y="26"/>
                  <a:pt x="65" y="26"/>
                </a:cubicBezTo>
                <a:cubicBezTo>
                  <a:pt x="49" y="10"/>
                  <a:pt x="28" y="1"/>
                  <a:pt x="7" y="0"/>
                </a:cubicBezTo>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99" name="Freeform 41">
            <a:extLst>
              <a:ext uri="{FF2B5EF4-FFF2-40B4-BE49-F238E27FC236}">
                <a16:creationId xmlns:a16="http://schemas.microsoft.com/office/drawing/2014/main" id="{99FF3778-5CB0-4361-A9FD-45A04B215F60}"/>
              </a:ext>
            </a:extLst>
          </p:cNvPr>
          <p:cNvSpPr>
            <a:spLocks/>
          </p:cNvSpPr>
          <p:nvPr/>
        </p:nvSpPr>
        <p:spPr bwMode="auto">
          <a:xfrm>
            <a:off x="5069038" y="3721996"/>
            <a:ext cx="425476" cy="892094"/>
          </a:xfrm>
          <a:custGeom>
            <a:avLst/>
            <a:gdLst>
              <a:gd name="T0" fmla="*/ 0 w 186"/>
              <a:gd name="T1" fmla="*/ 0 h 389"/>
              <a:gd name="T2" fmla="*/ 0 w 186"/>
              <a:gd name="T3" fmla="*/ 2147483646 h 389"/>
              <a:gd name="T4" fmla="*/ 1046332292 w 186"/>
              <a:gd name="T5" fmla="*/ 2147483646 h 389"/>
              <a:gd name="T6" fmla="*/ 2092664584 w 186"/>
              <a:gd name="T7" fmla="*/ 2147483646 h 389"/>
              <a:gd name="T8" fmla="*/ 2092664584 w 186"/>
              <a:gd name="T9" fmla="*/ 2147483646 h 389"/>
              <a:gd name="T10" fmla="*/ 360029758 w 186"/>
              <a:gd name="T11" fmla="*/ 791555185 h 389"/>
              <a:gd name="T12" fmla="*/ 0 w 186"/>
              <a:gd name="T13" fmla="*/ 0 h 3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6" h="389">
                <a:moveTo>
                  <a:pt x="0" y="0"/>
                </a:moveTo>
                <a:cubicBezTo>
                  <a:pt x="0" y="297"/>
                  <a:pt x="0" y="297"/>
                  <a:pt x="0" y="297"/>
                </a:cubicBezTo>
                <a:cubicBezTo>
                  <a:pt x="0" y="348"/>
                  <a:pt x="42" y="389"/>
                  <a:pt x="93" y="389"/>
                </a:cubicBezTo>
                <a:cubicBezTo>
                  <a:pt x="144" y="389"/>
                  <a:pt x="186" y="348"/>
                  <a:pt x="186" y="297"/>
                </a:cubicBezTo>
                <a:cubicBezTo>
                  <a:pt x="186" y="223"/>
                  <a:pt x="186" y="223"/>
                  <a:pt x="186" y="223"/>
                </a:cubicBezTo>
                <a:cubicBezTo>
                  <a:pt x="32" y="70"/>
                  <a:pt x="32" y="70"/>
                  <a:pt x="32" y="70"/>
                </a:cubicBezTo>
                <a:cubicBezTo>
                  <a:pt x="13" y="53"/>
                  <a:pt x="0" y="28"/>
                  <a:pt x="0" y="0"/>
                </a:cubicBez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0" name="Freeform 42">
            <a:extLst>
              <a:ext uri="{FF2B5EF4-FFF2-40B4-BE49-F238E27FC236}">
                <a16:creationId xmlns:a16="http://schemas.microsoft.com/office/drawing/2014/main" id="{FF06BE5C-E1E8-425B-8E60-C820FFFC6CDC}"/>
              </a:ext>
            </a:extLst>
          </p:cNvPr>
          <p:cNvSpPr>
            <a:spLocks/>
          </p:cNvSpPr>
          <p:nvPr/>
        </p:nvSpPr>
        <p:spPr bwMode="auto">
          <a:xfrm>
            <a:off x="5069037" y="3721996"/>
            <a:ext cx="72537" cy="160231"/>
          </a:xfrm>
          <a:custGeom>
            <a:avLst/>
            <a:gdLst>
              <a:gd name="T0" fmla="*/ 0 w 32"/>
              <a:gd name="T1" fmla="*/ 0 h 70"/>
              <a:gd name="T2" fmla="*/ 0 w 32"/>
              <a:gd name="T3" fmla="*/ 0 h 70"/>
              <a:gd name="T4" fmla="*/ 0 w 32"/>
              <a:gd name="T5" fmla="*/ 0 h 70"/>
              <a:gd name="T6" fmla="*/ 353530669 w 32"/>
              <a:gd name="T7" fmla="*/ 788592893 h 70"/>
              <a:gd name="T8" fmla="*/ 309340582 w 32"/>
              <a:gd name="T9" fmla="*/ 732265309 h 70"/>
              <a:gd name="T10" fmla="*/ 0 w 32"/>
              <a:gd name="T11" fmla="*/ 0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70">
                <a:moveTo>
                  <a:pt x="0" y="0"/>
                </a:moveTo>
                <a:cubicBezTo>
                  <a:pt x="0" y="0"/>
                  <a:pt x="0" y="0"/>
                  <a:pt x="0" y="0"/>
                </a:cubicBezTo>
                <a:cubicBezTo>
                  <a:pt x="0" y="0"/>
                  <a:pt x="0" y="0"/>
                  <a:pt x="0" y="0"/>
                </a:cubicBezTo>
                <a:cubicBezTo>
                  <a:pt x="0" y="28"/>
                  <a:pt x="13" y="53"/>
                  <a:pt x="32" y="70"/>
                </a:cubicBezTo>
                <a:cubicBezTo>
                  <a:pt x="28" y="65"/>
                  <a:pt x="28" y="65"/>
                  <a:pt x="28" y="65"/>
                </a:cubicBezTo>
                <a:cubicBezTo>
                  <a:pt x="10" y="47"/>
                  <a:pt x="1" y="24"/>
                  <a:pt x="0" y="0"/>
                </a:cubicBezTo>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1" name="Freeform 43">
            <a:extLst>
              <a:ext uri="{FF2B5EF4-FFF2-40B4-BE49-F238E27FC236}">
                <a16:creationId xmlns:a16="http://schemas.microsoft.com/office/drawing/2014/main" id="{B7186A81-8299-402D-A3D3-65AA70CFFE83}"/>
              </a:ext>
            </a:extLst>
          </p:cNvPr>
          <p:cNvSpPr>
            <a:spLocks/>
          </p:cNvSpPr>
          <p:nvPr/>
        </p:nvSpPr>
        <p:spPr bwMode="auto">
          <a:xfrm>
            <a:off x="5141574" y="3882226"/>
            <a:ext cx="352940" cy="350775"/>
          </a:xfrm>
          <a:custGeom>
            <a:avLst/>
            <a:gdLst>
              <a:gd name="T0" fmla="*/ 0 w 154"/>
              <a:gd name="T1" fmla="*/ 0 h 153"/>
              <a:gd name="T2" fmla="*/ 1739169647 w 154"/>
              <a:gd name="T3" fmla="*/ 1729123676 h 153"/>
              <a:gd name="T4" fmla="*/ 1739169647 w 154"/>
              <a:gd name="T5" fmla="*/ 259935009 h 153"/>
              <a:gd name="T6" fmla="*/ 688892986 w 154"/>
              <a:gd name="T7" fmla="*/ 259935009 h 153"/>
              <a:gd name="T8" fmla="*/ 0 w 154"/>
              <a:gd name="T9" fmla="*/ 0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 h="153">
                <a:moveTo>
                  <a:pt x="0" y="0"/>
                </a:moveTo>
                <a:cubicBezTo>
                  <a:pt x="154" y="153"/>
                  <a:pt x="154" y="153"/>
                  <a:pt x="154" y="153"/>
                </a:cubicBezTo>
                <a:cubicBezTo>
                  <a:pt x="154" y="23"/>
                  <a:pt x="154" y="23"/>
                  <a:pt x="154" y="23"/>
                </a:cubicBezTo>
                <a:cubicBezTo>
                  <a:pt x="61" y="23"/>
                  <a:pt x="61" y="23"/>
                  <a:pt x="61" y="23"/>
                </a:cubicBezTo>
                <a:cubicBezTo>
                  <a:pt x="38" y="23"/>
                  <a:pt x="16" y="14"/>
                  <a:pt x="0" y="0"/>
                </a:cubicBezTo>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2" name="Freeform 44">
            <a:extLst>
              <a:ext uri="{FF2B5EF4-FFF2-40B4-BE49-F238E27FC236}">
                <a16:creationId xmlns:a16="http://schemas.microsoft.com/office/drawing/2014/main" id="{D3D5D6E4-C010-474A-A158-DF0328966269}"/>
              </a:ext>
            </a:extLst>
          </p:cNvPr>
          <p:cNvSpPr>
            <a:spLocks/>
          </p:cNvSpPr>
          <p:nvPr/>
        </p:nvSpPr>
        <p:spPr bwMode="auto">
          <a:xfrm>
            <a:off x="5069038" y="3510882"/>
            <a:ext cx="425476" cy="424394"/>
          </a:xfrm>
          <a:custGeom>
            <a:avLst/>
            <a:gdLst>
              <a:gd name="T0" fmla="*/ 1046332292 w 186"/>
              <a:gd name="T1" fmla="*/ 0 h 185"/>
              <a:gd name="T2" fmla="*/ 1046332292 w 186"/>
              <a:gd name="T3" fmla="*/ 0 h 185"/>
              <a:gd name="T4" fmla="*/ 0 w 186"/>
              <a:gd name="T5" fmla="*/ 1040983440 h 185"/>
              <a:gd name="T6" fmla="*/ 315026038 w 186"/>
              <a:gd name="T7" fmla="*/ 1776461309 h 185"/>
              <a:gd name="T8" fmla="*/ 360029758 w 186"/>
              <a:gd name="T9" fmla="*/ 1833036789 h 185"/>
              <a:gd name="T10" fmla="*/ 1046332292 w 186"/>
              <a:gd name="T11" fmla="*/ 2093282649 h 185"/>
              <a:gd name="T12" fmla="*/ 2092664584 w 186"/>
              <a:gd name="T13" fmla="*/ 2093282649 h 185"/>
              <a:gd name="T14" fmla="*/ 2092664584 w 186"/>
              <a:gd name="T15" fmla="*/ 1040983440 h 185"/>
              <a:gd name="T16" fmla="*/ 1046332292 w 186"/>
              <a:gd name="T17" fmla="*/ 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 h="185">
                <a:moveTo>
                  <a:pt x="93" y="0"/>
                </a:moveTo>
                <a:cubicBezTo>
                  <a:pt x="93" y="0"/>
                  <a:pt x="93" y="0"/>
                  <a:pt x="93" y="0"/>
                </a:cubicBezTo>
                <a:cubicBezTo>
                  <a:pt x="42" y="0"/>
                  <a:pt x="1" y="41"/>
                  <a:pt x="0" y="92"/>
                </a:cubicBezTo>
                <a:cubicBezTo>
                  <a:pt x="1" y="116"/>
                  <a:pt x="10" y="139"/>
                  <a:pt x="28" y="157"/>
                </a:cubicBezTo>
                <a:cubicBezTo>
                  <a:pt x="32" y="162"/>
                  <a:pt x="32" y="162"/>
                  <a:pt x="32" y="162"/>
                </a:cubicBezTo>
                <a:cubicBezTo>
                  <a:pt x="48" y="176"/>
                  <a:pt x="70" y="185"/>
                  <a:pt x="93" y="185"/>
                </a:cubicBezTo>
                <a:cubicBezTo>
                  <a:pt x="186" y="185"/>
                  <a:pt x="186" y="185"/>
                  <a:pt x="186" y="185"/>
                </a:cubicBezTo>
                <a:cubicBezTo>
                  <a:pt x="186" y="92"/>
                  <a:pt x="186" y="92"/>
                  <a:pt x="186" y="92"/>
                </a:cubicBezTo>
                <a:cubicBezTo>
                  <a:pt x="186" y="41"/>
                  <a:pt x="144" y="0"/>
                  <a:pt x="93" y="0"/>
                </a:cubicBezTo>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3" name="Freeform 45">
            <a:extLst>
              <a:ext uri="{FF2B5EF4-FFF2-40B4-BE49-F238E27FC236}">
                <a16:creationId xmlns:a16="http://schemas.microsoft.com/office/drawing/2014/main" id="{81C329CE-06C3-4C92-AC8F-D68942FFAF5C}"/>
              </a:ext>
            </a:extLst>
          </p:cNvPr>
          <p:cNvSpPr>
            <a:spLocks/>
          </p:cNvSpPr>
          <p:nvPr/>
        </p:nvSpPr>
        <p:spPr bwMode="auto">
          <a:xfrm>
            <a:off x="3236131" y="3738236"/>
            <a:ext cx="423312" cy="875854"/>
          </a:xfrm>
          <a:custGeom>
            <a:avLst/>
            <a:gdLst>
              <a:gd name="T0" fmla="*/ 2082619613 w 185"/>
              <a:gd name="T1" fmla="*/ 0 h 382"/>
              <a:gd name="T2" fmla="*/ 1778668200 w 185"/>
              <a:gd name="T3" fmla="*/ 655581445 h 382"/>
              <a:gd name="T4" fmla="*/ 0 w 185"/>
              <a:gd name="T5" fmla="*/ 2147483646 h 382"/>
              <a:gd name="T6" fmla="*/ 0 w 185"/>
              <a:gd name="T7" fmla="*/ 2147483646 h 382"/>
              <a:gd name="T8" fmla="*/ 1046938163 w 185"/>
              <a:gd name="T9" fmla="*/ 2147483646 h 382"/>
              <a:gd name="T10" fmla="*/ 1046938163 w 185"/>
              <a:gd name="T11" fmla="*/ 2147483646 h 382"/>
              <a:gd name="T12" fmla="*/ 2082619613 w 185"/>
              <a:gd name="T13" fmla="*/ 2147483646 h 382"/>
              <a:gd name="T14" fmla="*/ 2082619613 w 185"/>
              <a:gd name="T15" fmla="*/ 0 h 3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382">
                <a:moveTo>
                  <a:pt x="185" y="0"/>
                </a:moveTo>
                <a:cubicBezTo>
                  <a:pt x="184" y="21"/>
                  <a:pt x="175" y="42"/>
                  <a:pt x="158" y="58"/>
                </a:cubicBezTo>
                <a:cubicBezTo>
                  <a:pt x="0" y="217"/>
                  <a:pt x="0" y="217"/>
                  <a:pt x="0" y="217"/>
                </a:cubicBezTo>
                <a:cubicBezTo>
                  <a:pt x="0" y="289"/>
                  <a:pt x="0" y="289"/>
                  <a:pt x="0" y="289"/>
                </a:cubicBezTo>
                <a:cubicBezTo>
                  <a:pt x="0" y="341"/>
                  <a:pt x="42" y="382"/>
                  <a:pt x="93" y="382"/>
                </a:cubicBezTo>
                <a:cubicBezTo>
                  <a:pt x="93" y="382"/>
                  <a:pt x="93" y="382"/>
                  <a:pt x="93" y="382"/>
                </a:cubicBezTo>
                <a:cubicBezTo>
                  <a:pt x="144" y="382"/>
                  <a:pt x="185" y="341"/>
                  <a:pt x="185" y="289"/>
                </a:cubicBezTo>
                <a:cubicBezTo>
                  <a:pt x="185" y="0"/>
                  <a:pt x="185" y="0"/>
                  <a:pt x="185" y="0"/>
                </a:cubicBezTo>
              </a:path>
            </a:pathLst>
          </a:custGeom>
          <a:solidFill>
            <a:srgbClr val="F8A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4" name="Freeform 46">
            <a:extLst>
              <a:ext uri="{FF2B5EF4-FFF2-40B4-BE49-F238E27FC236}">
                <a16:creationId xmlns:a16="http://schemas.microsoft.com/office/drawing/2014/main" id="{790F1CCA-2A95-42E9-B260-19C0EFD6A1CA}"/>
              </a:ext>
            </a:extLst>
          </p:cNvPr>
          <p:cNvSpPr>
            <a:spLocks noEditPoints="1"/>
          </p:cNvSpPr>
          <p:nvPr/>
        </p:nvSpPr>
        <p:spPr bwMode="auto">
          <a:xfrm>
            <a:off x="2534581" y="3508716"/>
            <a:ext cx="1129192" cy="1107539"/>
          </a:xfrm>
          <a:custGeom>
            <a:avLst/>
            <a:gdLst>
              <a:gd name="T0" fmla="*/ 2147483646 w 493"/>
              <a:gd name="T1" fmla="*/ 2091492092 h 483"/>
              <a:gd name="T2" fmla="*/ 1985249761 w 493"/>
              <a:gd name="T3" fmla="*/ 2091492092 h 483"/>
              <a:gd name="T4" fmla="*/ 406075036 w 493"/>
              <a:gd name="T5" fmla="*/ 2147483646 h 483"/>
              <a:gd name="T6" fmla="*/ 406075036 w 493"/>
              <a:gd name="T7" fmla="*/ 2147483646 h 483"/>
              <a:gd name="T8" fmla="*/ 1150543697 w 493"/>
              <a:gd name="T9" fmla="*/ 2147483646 h 483"/>
              <a:gd name="T10" fmla="*/ 1883731002 w 493"/>
              <a:gd name="T11" fmla="*/ 2147483646 h 483"/>
              <a:gd name="T12" fmla="*/ 2147483646 w 493"/>
              <a:gd name="T13" fmla="*/ 2147483646 h 483"/>
              <a:gd name="T14" fmla="*/ 2147483646 w 493"/>
              <a:gd name="T15" fmla="*/ 2091492092 h 483"/>
              <a:gd name="T16" fmla="*/ 2147483646 w 493"/>
              <a:gd name="T17" fmla="*/ 0 h 483"/>
              <a:gd name="T18" fmla="*/ 2147483646 w 493"/>
              <a:gd name="T19" fmla="*/ 0 h 483"/>
              <a:gd name="T20" fmla="*/ 2147483646 w 493"/>
              <a:gd name="T21" fmla="*/ 1051398146 h 483"/>
              <a:gd name="T22" fmla="*/ 2147483646 w 493"/>
              <a:gd name="T23" fmla="*/ 1051398146 h 483"/>
              <a:gd name="T24" fmla="*/ 2147483646 w 493"/>
              <a:gd name="T25" fmla="*/ 1051398146 h 483"/>
              <a:gd name="T26" fmla="*/ 2147483646 w 493"/>
              <a:gd name="T27" fmla="*/ 1130537629 h 483"/>
              <a:gd name="T28" fmla="*/ 2147483646 w 493"/>
              <a:gd name="T29" fmla="*/ 316551209 h 483"/>
              <a:gd name="T30" fmla="*/ 2147483646 w 493"/>
              <a:gd name="T31" fmla="*/ 316551209 h 483"/>
              <a:gd name="T32" fmla="*/ 2147483646 w 493"/>
              <a:gd name="T33" fmla="*/ 0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3" h="483">
                <a:moveTo>
                  <a:pt x="306" y="185"/>
                </a:moveTo>
                <a:cubicBezTo>
                  <a:pt x="176" y="185"/>
                  <a:pt x="176" y="185"/>
                  <a:pt x="176" y="185"/>
                </a:cubicBezTo>
                <a:cubicBezTo>
                  <a:pt x="36" y="325"/>
                  <a:pt x="36" y="325"/>
                  <a:pt x="36" y="325"/>
                </a:cubicBezTo>
                <a:cubicBezTo>
                  <a:pt x="0" y="361"/>
                  <a:pt x="0" y="419"/>
                  <a:pt x="36" y="455"/>
                </a:cubicBezTo>
                <a:cubicBezTo>
                  <a:pt x="55" y="474"/>
                  <a:pt x="78" y="483"/>
                  <a:pt x="102" y="483"/>
                </a:cubicBezTo>
                <a:cubicBezTo>
                  <a:pt x="126" y="483"/>
                  <a:pt x="149" y="474"/>
                  <a:pt x="167" y="455"/>
                </a:cubicBezTo>
                <a:cubicBezTo>
                  <a:pt x="306" y="317"/>
                  <a:pt x="306" y="317"/>
                  <a:pt x="306" y="317"/>
                </a:cubicBezTo>
                <a:cubicBezTo>
                  <a:pt x="306" y="185"/>
                  <a:pt x="306" y="185"/>
                  <a:pt x="306" y="185"/>
                </a:cubicBezTo>
                <a:moveTo>
                  <a:pt x="399" y="0"/>
                </a:moveTo>
                <a:cubicBezTo>
                  <a:pt x="399" y="0"/>
                  <a:pt x="399" y="0"/>
                  <a:pt x="399" y="0"/>
                </a:cubicBezTo>
                <a:cubicBezTo>
                  <a:pt x="450" y="0"/>
                  <a:pt x="491" y="42"/>
                  <a:pt x="491" y="93"/>
                </a:cubicBezTo>
                <a:cubicBezTo>
                  <a:pt x="491" y="93"/>
                  <a:pt x="491" y="93"/>
                  <a:pt x="491" y="93"/>
                </a:cubicBezTo>
                <a:cubicBezTo>
                  <a:pt x="491" y="93"/>
                  <a:pt x="491" y="93"/>
                  <a:pt x="491" y="93"/>
                </a:cubicBezTo>
                <a:cubicBezTo>
                  <a:pt x="491" y="100"/>
                  <a:pt x="491" y="100"/>
                  <a:pt x="491" y="100"/>
                </a:cubicBezTo>
                <a:cubicBezTo>
                  <a:pt x="493" y="74"/>
                  <a:pt x="484" y="47"/>
                  <a:pt x="464" y="28"/>
                </a:cubicBezTo>
                <a:cubicBezTo>
                  <a:pt x="464" y="28"/>
                  <a:pt x="464" y="28"/>
                  <a:pt x="464" y="28"/>
                </a:cubicBezTo>
                <a:cubicBezTo>
                  <a:pt x="446" y="9"/>
                  <a:pt x="423" y="0"/>
                  <a:pt x="399" y="0"/>
                </a:cubicBezTo>
              </a:path>
            </a:pathLst>
          </a:custGeom>
          <a:solidFill>
            <a:srgbClr val="F8A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5" name="Freeform 47">
            <a:extLst>
              <a:ext uri="{FF2B5EF4-FFF2-40B4-BE49-F238E27FC236}">
                <a16:creationId xmlns:a16="http://schemas.microsoft.com/office/drawing/2014/main" id="{F48E62EC-17A7-4B83-B1B7-614664A270C4}"/>
              </a:ext>
            </a:extLst>
          </p:cNvPr>
          <p:cNvSpPr>
            <a:spLocks/>
          </p:cNvSpPr>
          <p:nvPr/>
        </p:nvSpPr>
        <p:spPr bwMode="auto">
          <a:xfrm>
            <a:off x="3236131" y="3721997"/>
            <a:ext cx="423312" cy="513170"/>
          </a:xfrm>
          <a:custGeom>
            <a:avLst/>
            <a:gdLst>
              <a:gd name="T0" fmla="*/ 2082619613 w 185"/>
              <a:gd name="T1" fmla="*/ 0 h 224"/>
              <a:gd name="T2" fmla="*/ 1046938163 w 185"/>
              <a:gd name="T3" fmla="*/ 1038187070 h 224"/>
              <a:gd name="T4" fmla="*/ 0 w 185"/>
              <a:gd name="T5" fmla="*/ 1038187070 h 224"/>
              <a:gd name="T6" fmla="*/ 0 w 185"/>
              <a:gd name="T7" fmla="*/ 2147483646 h 224"/>
              <a:gd name="T8" fmla="*/ 1778668200 w 185"/>
              <a:gd name="T9" fmla="*/ 733501880 h 224"/>
              <a:gd name="T10" fmla="*/ 2082619613 w 185"/>
              <a:gd name="T11" fmla="*/ 78993079 h 224"/>
              <a:gd name="T12" fmla="*/ 2082619613 w 185"/>
              <a:gd name="T13" fmla="*/ 0 h 224"/>
              <a:gd name="T14" fmla="*/ 2082619613 w 185"/>
              <a:gd name="T15" fmla="*/ 0 h 2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224">
                <a:moveTo>
                  <a:pt x="185" y="0"/>
                </a:moveTo>
                <a:cubicBezTo>
                  <a:pt x="185" y="51"/>
                  <a:pt x="144" y="92"/>
                  <a:pt x="93" y="92"/>
                </a:cubicBezTo>
                <a:cubicBezTo>
                  <a:pt x="0" y="92"/>
                  <a:pt x="0" y="92"/>
                  <a:pt x="0" y="92"/>
                </a:cubicBezTo>
                <a:cubicBezTo>
                  <a:pt x="0" y="224"/>
                  <a:pt x="0" y="224"/>
                  <a:pt x="0" y="224"/>
                </a:cubicBezTo>
                <a:cubicBezTo>
                  <a:pt x="158" y="65"/>
                  <a:pt x="158" y="65"/>
                  <a:pt x="158" y="65"/>
                </a:cubicBezTo>
                <a:cubicBezTo>
                  <a:pt x="175" y="49"/>
                  <a:pt x="184" y="28"/>
                  <a:pt x="185" y="7"/>
                </a:cubicBezTo>
                <a:cubicBezTo>
                  <a:pt x="185" y="0"/>
                  <a:pt x="185" y="0"/>
                  <a:pt x="185" y="0"/>
                </a:cubicBezTo>
                <a:cubicBezTo>
                  <a:pt x="185" y="0"/>
                  <a:pt x="185" y="0"/>
                  <a:pt x="185" y="0"/>
                </a:cubicBezTo>
              </a:path>
            </a:pathLst>
          </a:custGeom>
          <a:solidFill>
            <a:srgbClr val="F178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6" name="Freeform 48">
            <a:extLst>
              <a:ext uri="{FF2B5EF4-FFF2-40B4-BE49-F238E27FC236}">
                <a16:creationId xmlns:a16="http://schemas.microsoft.com/office/drawing/2014/main" id="{BC4A887D-24AF-4DE8-A95C-FE78EBF2CE6F}"/>
              </a:ext>
            </a:extLst>
          </p:cNvPr>
          <p:cNvSpPr>
            <a:spLocks/>
          </p:cNvSpPr>
          <p:nvPr/>
        </p:nvSpPr>
        <p:spPr bwMode="auto">
          <a:xfrm>
            <a:off x="2557317" y="3508716"/>
            <a:ext cx="891011" cy="424394"/>
          </a:xfrm>
          <a:custGeom>
            <a:avLst/>
            <a:gdLst>
              <a:gd name="T0" fmla="*/ 2147483646 w 389"/>
              <a:gd name="T1" fmla="*/ 0 h 185"/>
              <a:gd name="T2" fmla="*/ 1037803793 w 389"/>
              <a:gd name="T3" fmla="*/ 0 h 185"/>
              <a:gd name="T4" fmla="*/ 0 w 389"/>
              <a:gd name="T5" fmla="*/ 1052299209 h 185"/>
              <a:gd name="T6" fmla="*/ 1037803793 w 389"/>
              <a:gd name="T7" fmla="*/ 2093282649 h 185"/>
              <a:gd name="T8" fmla="*/ 1872560843 w 389"/>
              <a:gd name="T9" fmla="*/ 2093282649 h 185"/>
              <a:gd name="T10" fmla="*/ 2147483646 w 389"/>
              <a:gd name="T11" fmla="*/ 362081050 h 185"/>
              <a:gd name="T12" fmla="*/ 2147483646 w 389"/>
              <a:gd name="T13" fmla="*/ 0 h 185"/>
              <a:gd name="T14" fmla="*/ 2147483646 w 389"/>
              <a:gd name="T15" fmla="*/ 0 h 185"/>
              <a:gd name="T16" fmla="*/ 2147483646 w 389"/>
              <a:gd name="T17" fmla="*/ 0 h 185"/>
              <a:gd name="T18" fmla="*/ 2147483646 w 389"/>
              <a:gd name="T19" fmla="*/ 0 h 185"/>
              <a:gd name="T20" fmla="*/ 2147483646 w 389"/>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9" h="185">
                <a:moveTo>
                  <a:pt x="389" y="0"/>
                </a:moveTo>
                <a:cubicBezTo>
                  <a:pt x="92" y="0"/>
                  <a:pt x="92" y="0"/>
                  <a:pt x="92" y="0"/>
                </a:cubicBezTo>
                <a:cubicBezTo>
                  <a:pt x="41" y="0"/>
                  <a:pt x="0" y="42"/>
                  <a:pt x="0" y="93"/>
                </a:cubicBezTo>
                <a:cubicBezTo>
                  <a:pt x="0" y="144"/>
                  <a:pt x="41" y="185"/>
                  <a:pt x="92" y="185"/>
                </a:cubicBezTo>
                <a:cubicBezTo>
                  <a:pt x="166" y="185"/>
                  <a:pt x="166" y="185"/>
                  <a:pt x="166" y="185"/>
                </a:cubicBezTo>
                <a:cubicBezTo>
                  <a:pt x="319" y="32"/>
                  <a:pt x="319" y="32"/>
                  <a:pt x="319" y="32"/>
                </a:cubicBezTo>
                <a:cubicBezTo>
                  <a:pt x="336" y="13"/>
                  <a:pt x="361" y="0"/>
                  <a:pt x="389" y="0"/>
                </a:cubicBezTo>
                <a:cubicBezTo>
                  <a:pt x="389" y="0"/>
                  <a:pt x="389" y="0"/>
                  <a:pt x="389" y="0"/>
                </a:cubicBezTo>
                <a:cubicBezTo>
                  <a:pt x="389" y="0"/>
                  <a:pt x="389" y="0"/>
                  <a:pt x="389" y="0"/>
                </a:cubicBezTo>
                <a:cubicBezTo>
                  <a:pt x="389" y="0"/>
                  <a:pt x="389" y="0"/>
                  <a:pt x="389" y="0"/>
                </a:cubicBezTo>
                <a:cubicBezTo>
                  <a:pt x="389" y="0"/>
                  <a:pt x="389" y="0"/>
                  <a:pt x="389" y="0"/>
                </a:cubicBezTo>
              </a:path>
            </a:pathLst>
          </a:custGeom>
          <a:solidFill>
            <a:srgbClr val="F8AF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7" name="Freeform 49">
            <a:extLst>
              <a:ext uri="{FF2B5EF4-FFF2-40B4-BE49-F238E27FC236}">
                <a16:creationId xmlns:a16="http://schemas.microsoft.com/office/drawing/2014/main" id="{C32E33B5-451F-4AE8-A8A3-B50CC10AD379}"/>
              </a:ext>
            </a:extLst>
          </p:cNvPr>
          <p:cNvSpPr>
            <a:spLocks/>
          </p:cNvSpPr>
          <p:nvPr/>
        </p:nvSpPr>
        <p:spPr bwMode="auto">
          <a:xfrm>
            <a:off x="3288097" y="3508716"/>
            <a:ext cx="160231" cy="73620"/>
          </a:xfrm>
          <a:custGeom>
            <a:avLst/>
            <a:gdLst>
              <a:gd name="T0" fmla="*/ 788592893 w 70"/>
              <a:gd name="T1" fmla="*/ 0 h 32"/>
              <a:gd name="T2" fmla="*/ 788592893 w 70"/>
              <a:gd name="T3" fmla="*/ 0 h 32"/>
              <a:gd name="T4" fmla="*/ 0 w 70"/>
              <a:gd name="T5" fmla="*/ 364162578 h 32"/>
              <a:gd name="T6" fmla="*/ 56327584 w 70"/>
              <a:gd name="T7" fmla="*/ 318641413 h 32"/>
              <a:gd name="T8" fmla="*/ 788592893 w 70"/>
              <a:gd name="T9" fmla="*/ 0 h 32"/>
              <a:gd name="T10" fmla="*/ 788592893 w 7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32">
                <a:moveTo>
                  <a:pt x="70" y="0"/>
                </a:moveTo>
                <a:cubicBezTo>
                  <a:pt x="70" y="0"/>
                  <a:pt x="70" y="0"/>
                  <a:pt x="70" y="0"/>
                </a:cubicBezTo>
                <a:cubicBezTo>
                  <a:pt x="42" y="0"/>
                  <a:pt x="17" y="13"/>
                  <a:pt x="0" y="32"/>
                </a:cubicBezTo>
                <a:cubicBezTo>
                  <a:pt x="5" y="28"/>
                  <a:pt x="5" y="28"/>
                  <a:pt x="5" y="28"/>
                </a:cubicBezTo>
                <a:cubicBezTo>
                  <a:pt x="23" y="9"/>
                  <a:pt x="46" y="0"/>
                  <a:pt x="70" y="0"/>
                </a:cubicBezTo>
                <a:cubicBezTo>
                  <a:pt x="70" y="0"/>
                  <a:pt x="70" y="0"/>
                  <a:pt x="70" y="0"/>
                </a:cubicBezTo>
              </a:path>
            </a:pathLst>
          </a:custGeom>
          <a:solidFill>
            <a:srgbClr val="F178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8" name="Freeform 50">
            <a:extLst>
              <a:ext uri="{FF2B5EF4-FFF2-40B4-BE49-F238E27FC236}">
                <a16:creationId xmlns:a16="http://schemas.microsoft.com/office/drawing/2014/main" id="{ED3ADA72-A330-4343-9EFD-C74F13D51F26}"/>
              </a:ext>
            </a:extLst>
          </p:cNvPr>
          <p:cNvSpPr>
            <a:spLocks/>
          </p:cNvSpPr>
          <p:nvPr/>
        </p:nvSpPr>
        <p:spPr bwMode="auto">
          <a:xfrm>
            <a:off x="2938405" y="3582336"/>
            <a:ext cx="349692" cy="350775"/>
          </a:xfrm>
          <a:custGeom>
            <a:avLst/>
            <a:gdLst>
              <a:gd name="T0" fmla="*/ 1718466545 w 153"/>
              <a:gd name="T1" fmla="*/ 0 h 153"/>
              <a:gd name="T2" fmla="*/ 0 w 153"/>
              <a:gd name="T3" fmla="*/ 1729123676 h 153"/>
              <a:gd name="T4" fmla="*/ 1460135039 w 153"/>
              <a:gd name="T5" fmla="*/ 1729123676 h 153"/>
              <a:gd name="T6" fmla="*/ 1460135039 w 153"/>
              <a:gd name="T7" fmla="*/ 689390365 h 153"/>
              <a:gd name="T8" fmla="*/ 1718466545 w 153"/>
              <a:gd name="T9" fmla="*/ 0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 h="153">
                <a:moveTo>
                  <a:pt x="153" y="0"/>
                </a:moveTo>
                <a:cubicBezTo>
                  <a:pt x="0" y="153"/>
                  <a:pt x="0" y="153"/>
                  <a:pt x="0" y="153"/>
                </a:cubicBezTo>
                <a:cubicBezTo>
                  <a:pt x="130" y="153"/>
                  <a:pt x="130" y="153"/>
                  <a:pt x="130" y="153"/>
                </a:cubicBezTo>
                <a:cubicBezTo>
                  <a:pt x="130" y="61"/>
                  <a:pt x="130" y="61"/>
                  <a:pt x="130" y="61"/>
                </a:cubicBezTo>
                <a:cubicBezTo>
                  <a:pt x="130" y="37"/>
                  <a:pt x="139" y="16"/>
                  <a:pt x="153" y="0"/>
                </a:cubicBezTo>
              </a:path>
            </a:pathLst>
          </a:custGeom>
          <a:solidFill>
            <a:srgbClr val="F178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09" name="Freeform 51">
            <a:extLst>
              <a:ext uri="{FF2B5EF4-FFF2-40B4-BE49-F238E27FC236}">
                <a16:creationId xmlns:a16="http://schemas.microsoft.com/office/drawing/2014/main" id="{D77B8908-DE84-496A-90CC-EB7A6ACB0FF7}"/>
              </a:ext>
            </a:extLst>
          </p:cNvPr>
          <p:cNvSpPr>
            <a:spLocks/>
          </p:cNvSpPr>
          <p:nvPr/>
        </p:nvSpPr>
        <p:spPr bwMode="auto">
          <a:xfrm>
            <a:off x="3236131" y="3508716"/>
            <a:ext cx="423312" cy="424394"/>
          </a:xfrm>
          <a:custGeom>
            <a:avLst/>
            <a:gdLst>
              <a:gd name="T0" fmla="*/ 1046938163 w 185"/>
              <a:gd name="T1" fmla="*/ 0 h 185"/>
              <a:gd name="T2" fmla="*/ 315208127 w 185"/>
              <a:gd name="T3" fmla="*/ 316821339 h 185"/>
              <a:gd name="T4" fmla="*/ 258921201 w 185"/>
              <a:gd name="T5" fmla="*/ 362081050 h 185"/>
              <a:gd name="T6" fmla="*/ 0 w 185"/>
              <a:gd name="T7" fmla="*/ 1052299209 h 185"/>
              <a:gd name="T8" fmla="*/ 0 w 185"/>
              <a:gd name="T9" fmla="*/ 2093282649 h 185"/>
              <a:gd name="T10" fmla="*/ 1046938163 w 185"/>
              <a:gd name="T11" fmla="*/ 2093282649 h 185"/>
              <a:gd name="T12" fmla="*/ 2082619613 w 185"/>
              <a:gd name="T13" fmla="*/ 1052299209 h 185"/>
              <a:gd name="T14" fmla="*/ 1046938163 w 185"/>
              <a:gd name="T15" fmla="*/ 0 h 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85">
                <a:moveTo>
                  <a:pt x="93" y="0"/>
                </a:moveTo>
                <a:cubicBezTo>
                  <a:pt x="69" y="0"/>
                  <a:pt x="46" y="9"/>
                  <a:pt x="28" y="28"/>
                </a:cubicBezTo>
                <a:cubicBezTo>
                  <a:pt x="23" y="32"/>
                  <a:pt x="23" y="32"/>
                  <a:pt x="23" y="32"/>
                </a:cubicBezTo>
                <a:cubicBezTo>
                  <a:pt x="9" y="48"/>
                  <a:pt x="0" y="69"/>
                  <a:pt x="0" y="93"/>
                </a:cubicBezTo>
                <a:cubicBezTo>
                  <a:pt x="0" y="185"/>
                  <a:pt x="0" y="185"/>
                  <a:pt x="0" y="185"/>
                </a:cubicBezTo>
                <a:cubicBezTo>
                  <a:pt x="93" y="185"/>
                  <a:pt x="93" y="185"/>
                  <a:pt x="93" y="185"/>
                </a:cubicBezTo>
                <a:cubicBezTo>
                  <a:pt x="144" y="185"/>
                  <a:pt x="185" y="144"/>
                  <a:pt x="185" y="93"/>
                </a:cubicBezTo>
                <a:cubicBezTo>
                  <a:pt x="185" y="42"/>
                  <a:pt x="144" y="0"/>
                  <a:pt x="93" y="0"/>
                </a:cubicBezTo>
              </a:path>
            </a:pathLst>
          </a:custGeom>
          <a:solidFill>
            <a:srgbClr val="EB52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10" name="Freeform 52">
            <a:extLst>
              <a:ext uri="{FF2B5EF4-FFF2-40B4-BE49-F238E27FC236}">
                <a16:creationId xmlns:a16="http://schemas.microsoft.com/office/drawing/2014/main" id="{77654986-A0DD-4E46-B48F-B7DE62D00C60}"/>
              </a:ext>
            </a:extLst>
          </p:cNvPr>
          <p:cNvSpPr>
            <a:spLocks/>
          </p:cNvSpPr>
          <p:nvPr/>
        </p:nvSpPr>
        <p:spPr bwMode="auto">
          <a:xfrm>
            <a:off x="2557317" y="1674728"/>
            <a:ext cx="875854" cy="424394"/>
          </a:xfrm>
          <a:custGeom>
            <a:avLst/>
            <a:gdLst>
              <a:gd name="T0" fmla="*/ 1876316411 w 382"/>
              <a:gd name="T1" fmla="*/ 0 h 185"/>
              <a:gd name="T2" fmla="*/ 1051188910 w 382"/>
              <a:gd name="T3" fmla="*/ 0 h 185"/>
              <a:gd name="T4" fmla="*/ 0 w 382"/>
              <a:gd name="T5" fmla="*/ 1052299209 h 185"/>
              <a:gd name="T6" fmla="*/ 1051188910 w 382"/>
              <a:gd name="T7" fmla="*/ 2093282649 h 185"/>
              <a:gd name="T8" fmla="*/ 2147483646 w 382"/>
              <a:gd name="T9" fmla="*/ 2093282649 h 185"/>
              <a:gd name="T10" fmla="*/ 2147483646 w 382"/>
              <a:gd name="T11" fmla="*/ 1799092846 h 185"/>
              <a:gd name="T12" fmla="*/ 1876316411 w 382"/>
              <a:gd name="T13" fmla="*/ 0 h 1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2" h="185">
                <a:moveTo>
                  <a:pt x="166" y="0"/>
                </a:moveTo>
                <a:cubicBezTo>
                  <a:pt x="93" y="0"/>
                  <a:pt x="93" y="0"/>
                  <a:pt x="93" y="0"/>
                </a:cubicBezTo>
                <a:cubicBezTo>
                  <a:pt x="42" y="0"/>
                  <a:pt x="0" y="42"/>
                  <a:pt x="0" y="93"/>
                </a:cubicBezTo>
                <a:cubicBezTo>
                  <a:pt x="0" y="144"/>
                  <a:pt x="42" y="185"/>
                  <a:pt x="93" y="185"/>
                </a:cubicBezTo>
                <a:cubicBezTo>
                  <a:pt x="382" y="185"/>
                  <a:pt x="382" y="185"/>
                  <a:pt x="382" y="185"/>
                </a:cubicBezTo>
                <a:cubicBezTo>
                  <a:pt x="361" y="184"/>
                  <a:pt x="340" y="175"/>
                  <a:pt x="324" y="159"/>
                </a:cubicBezTo>
                <a:cubicBezTo>
                  <a:pt x="166" y="0"/>
                  <a:pt x="166" y="0"/>
                  <a:pt x="166" y="0"/>
                </a:cubicBezTo>
              </a:path>
            </a:pathLst>
          </a:custGeom>
          <a:solidFill>
            <a:srgbClr val="BEB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11" name="Freeform 53">
            <a:extLst>
              <a:ext uri="{FF2B5EF4-FFF2-40B4-BE49-F238E27FC236}">
                <a16:creationId xmlns:a16="http://schemas.microsoft.com/office/drawing/2014/main" id="{A226F9F2-92B4-410B-8C30-D906EE68F959}"/>
              </a:ext>
            </a:extLst>
          </p:cNvPr>
          <p:cNvSpPr>
            <a:spLocks noEditPoints="1"/>
          </p:cNvSpPr>
          <p:nvPr/>
        </p:nvSpPr>
        <p:spPr bwMode="auto">
          <a:xfrm>
            <a:off x="2536746" y="995913"/>
            <a:ext cx="1124862" cy="1105374"/>
          </a:xfrm>
          <a:custGeom>
            <a:avLst/>
            <a:gdLst>
              <a:gd name="T0" fmla="*/ 2147483646 w 491"/>
              <a:gd name="T1" fmla="*/ 2147483646 h 482"/>
              <a:gd name="T2" fmla="*/ 2147483646 w 491"/>
              <a:gd name="T3" fmla="*/ 2147483646 h 482"/>
              <a:gd name="T4" fmla="*/ 2147483646 w 491"/>
              <a:gd name="T5" fmla="*/ 2147483646 h 482"/>
              <a:gd name="T6" fmla="*/ 2147483646 w 491"/>
              <a:gd name="T7" fmla="*/ 2147483646 h 482"/>
              <a:gd name="T8" fmla="*/ 2147483646 w 491"/>
              <a:gd name="T9" fmla="*/ 2147483646 h 482"/>
              <a:gd name="T10" fmla="*/ 2147483646 w 491"/>
              <a:gd name="T11" fmla="*/ 2147483646 h 482"/>
              <a:gd name="T12" fmla="*/ 1139771257 w 491"/>
              <a:gd name="T13" fmla="*/ 0 h 482"/>
              <a:gd name="T14" fmla="*/ 406256133 w 491"/>
              <a:gd name="T15" fmla="*/ 305316111 h 482"/>
              <a:gd name="T16" fmla="*/ 406256133 w 491"/>
              <a:gd name="T17" fmla="*/ 1786661161 h 482"/>
              <a:gd name="T18" fmla="*/ 1974847896 w 491"/>
              <a:gd name="T19" fmla="*/ 2147483646 h 482"/>
              <a:gd name="T20" fmla="*/ 2147483646 w 491"/>
              <a:gd name="T21" fmla="*/ 2147483646 h 482"/>
              <a:gd name="T22" fmla="*/ 2147483646 w 491"/>
              <a:gd name="T23" fmla="*/ 1877125443 h 482"/>
              <a:gd name="T24" fmla="*/ 1884570248 w 491"/>
              <a:gd name="T25" fmla="*/ 305316111 h 482"/>
              <a:gd name="T26" fmla="*/ 1139771257 w 491"/>
              <a:gd name="T27" fmla="*/ 0 h 4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1" h="482">
                <a:moveTo>
                  <a:pt x="491" y="389"/>
                </a:moveTo>
                <a:cubicBezTo>
                  <a:pt x="491" y="440"/>
                  <a:pt x="449" y="481"/>
                  <a:pt x="398" y="481"/>
                </a:cubicBezTo>
                <a:cubicBezTo>
                  <a:pt x="391" y="481"/>
                  <a:pt x="391" y="481"/>
                  <a:pt x="391" y="481"/>
                </a:cubicBezTo>
                <a:cubicBezTo>
                  <a:pt x="394" y="482"/>
                  <a:pt x="396" y="482"/>
                  <a:pt x="398" y="482"/>
                </a:cubicBezTo>
                <a:cubicBezTo>
                  <a:pt x="422" y="482"/>
                  <a:pt x="446" y="473"/>
                  <a:pt x="464" y="455"/>
                </a:cubicBezTo>
                <a:cubicBezTo>
                  <a:pt x="482" y="437"/>
                  <a:pt x="491" y="413"/>
                  <a:pt x="491" y="389"/>
                </a:cubicBezTo>
                <a:moveTo>
                  <a:pt x="101" y="0"/>
                </a:moveTo>
                <a:cubicBezTo>
                  <a:pt x="78" y="0"/>
                  <a:pt x="54" y="9"/>
                  <a:pt x="36" y="27"/>
                </a:cubicBezTo>
                <a:cubicBezTo>
                  <a:pt x="0" y="63"/>
                  <a:pt x="0" y="121"/>
                  <a:pt x="36" y="158"/>
                </a:cubicBezTo>
                <a:cubicBezTo>
                  <a:pt x="175" y="296"/>
                  <a:pt x="175" y="296"/>
                  <a:pt x="175" y="296"/>
                </a:cubicBezTo>
                <a:cubicBezTo>
                  <a:pt x="306" y="296"/>
                  <a:pt x="306" y="296"/>
                  <a:pt x="306" y="296"/>
                </a:cubicBezTo>
                <a:cubicBezTo>
                  <a:pt x="306" y="166"/>
                  <a:pt x="306" y="166"/>
                  <a:pt x="306" y="166"/>
                </a:cubicBezTo>
                <a:cubicBezTo>
                  <a:pt x="167" y="27"/>
                  <a:pt x="167" y="27"/>
                  <a:pt x="167" y="27"/>
                </a:cubicBezTo>
                <a:cubicBezTo>
                  <a:pt x="149" y="9"/>
                  <a:pt x="125" y="0"/>
                  <a:pt x="101" y="0"/>
                </a:cubicBezTo>
              </a:path>
            </a:pathLst>
          </a:custGeom>
          <a:solidFill>
            <a:srgbClr val="BEB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12" name="Freeform 54">
            <a:extLst>
              <a:ext uri="{FF2B5EF4-FFF2-40B4-BE49-F238E27FC236}">
                <a16:creationId xmlns:a16="http://schemas.microsoft.com/office/drawing/2014/main" id="{BABCE871-EE21-4F36-AE20-09C1761AD720}"/>
              </a:ext>
            </a:extLst>
          </p:cNvPr>
          <p:cNvSpPr>
            <a:spLocks/>
          </p:cNvSpPr>
          <p:nvPr/>
        </p:nvSpPr>
        <p:spPr bwMode="auto">
          <a:xfrm>
            <a:off x="2938405" y="1674728"/>
            <a:ext cx="723203" cy="424394"/>
          </a:xfrm>
          <a:custGeom>
            <a:avLst/>
            <a:gdLst>
              <a:gd name="T0" fmla="*/ 1475290657 w 316"/>
              <a:gd name="T1" fmla="*/ 0 h 185"/>
              <a:gd name="T2" fmla="*/ 0 w 316"/>
              <a:gd name="T3" fmla="*/ 0 h 185"/>
              <a:gd name="T4" fmla="*/ 1779357915 w 316"/>
              <a:gd name="T5" fmla="*/ 1799092846 h 185"/>
              <a:gd name="T6" fmla="*/ 2147483646 w 316"/>
              <a:gd name="T7" fmla="*/ 2093282649 h 185"/>
              <a:gd name="T8" fmla="*/ 2147483646 w 316"/>
              <a:gd name="T9" fmla="*/ 2093282649 h 185"/>
              <a:gd name="T10" fmla="*/ 2147483646 w 316"/>
              <a:gd name="T11" fmla="*/ 1052299209 h 185"/>
              <a:gd name="T12" fmla="*/ 2147483646 w 316"/>
              <a:gd name="T13" fmla="*/ 1052299209 h 185"/>
              <a:gd name="T14" fmla="*/ 2147483646 w 316"/>
              <a:gd name="T15" fmla="*/ 2093282649 h 185"/>
              <a:gd name="T16" fmla="*/ 1475290657 w 316"/>
              <a:gd name="T17" fmla="*/ 1052299209 h 185"/>
              <a:gd name="T18" fmla="*/ 1475290657 w 316"/>
              <a:gd name="T19" fmla="*/ 0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6" h="185">
                <a:moveTo>
                  <a:pt x="131" y="0"/>
                </a:moveTo>
                <a:cubicBezTo>
                  <a:pt x="0" y="0"/>
                  <a:pt x="0" y="0"/>
                  <a:pt x="0" y="0"/>
                </a:cubicBezTo>
                <a:cubicBezTo>
                  <a:pt x="158" y="159"/>
                  <a:pt x="158" y="159"/>
                  <a:pt x="158" y="159"/>
                </a:cubicBezTo>
                <a:cubicBezTo>
                  <a:pt x="174" y="175"/>
                  <a:pt x="195" y="184"/>
                  <a:pt x="216" y="185"/>
                </a:cubicBezTo>
                <a:cubicBezTo>
                  <a:pt x="223" y="185"/>
                  <a:pt x="223" y="185"/>
                  <a:pt x="223" y="185"/>
                </a:cubicBezTo>
                <a:cubicBezTo>
                  <a:pt x="274" y="185"/>
                  <a:pt x="316" y="144"/>
                  <a:pt x="316" y="93"/>
                </a:cubicBezTo>
                <a:cubicBezTo>
                  <a:pt x="316" y="93"/>
                  <a:pt x="316" y="93"/>
                  <a:pt x="316" y="93"/>
                </a:cubicBezTo>
                <a:cubicBezTo>
                  <a:pt x="316" y="144"/>
                  <a:pt x="274" y="185"/>
                  <a:pt x="223" y="185"/>
                </a:cubicBezTo>
                <a:cubicBezTo>
                  <a:pt x="172" y="185"/>
                  <a:pt x="131" y="144"/>
                  <a:pt x="131" y="93"/>
                </a:cubicBezTo>
                <a:cubicBezTo>
                  <a:pt x="131" y="0"/>
                  <a:pt x="131" y="0"/>
                  <a:pt x="131" y="0"/>
                </a:cubicBezTo>
              </a:path>
            </a:pathLst>
          </a:custGeom>
          <a:solidFill>
            <a:srgbClr val="8E7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13" name="Freeform 55">
            <a:extLst>
              <a:ext uri="{FF2B5EF4-FFF2-40B4-BE49-F238E27FC236}">
                <a16:creationId xmlns:a16="http://schemas.microsoft.com/office/drawing/2014/main" id="{8F24272F-DC3A-4AFC-B23F-9CE7A78F0C88}"/>
              </a:ext>
            </a:extLst>
          </p:cNvPr>
          <p:cNvSpPr>
            <a:spLocks/>
          </p:cNvSpPr>
          <p:nvPr/>
        </p:nvSpPr>
        <p:spPr bwMode="auto">
          <a:xfrm>
            <a:off x="3238296" y="995913"/>
            <a:ext cx="423312" cy="892094"/>
          </a:xfrm>
          <a:custGeom>
            <a:avLst/>
            <a:gdLst>
              <a:gd name="T0" fmla="*/ 1035681449 w 185"/>
              <a:gd name="T1" fmla="*/ 0 h 389"/>
              <a:gd name="T2" fmla="*/ 0 w 185"/>
              <a:gd name="T3" fmla="*/ 1040329576 h 389"/>
              <a:gd name="T4" fmla="*/ 0 w 185"/>
              <a:gd name="T5" fmla="*/ 1877113412 h 389"/>
              <a:gd name="T6" fmla="*/ 1733641343 w 185"/>
              <a:gd name="T7" fmla="*/ 2147483646 h 389"/>
              <a:gd name="T8" fmla="*/ 2082619613 w 185"/>
              <a:gd name="T9" fmla="*/ 2147483646 h 389"/>
              <a:gd name="T10" fmla="*/ 2082619613 w 185"/>
              <a:gd name="T11" fmla="*/ 2147483646 h 389"/>
              <a:gd name="T12" fmla="*/ 2082619613 w 185"/>
              <a:gd name="T13" fmla="*/ 1040329576 h 389"/>
              <a:gd name="T14" fmla="*/ 1035681449 w 185"/>
              <a:gd name="T15" fmla="*/ 0 h 3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389">
                <a:moveTo>
                  <a:pt x="92" y="0"/>
                </a:moveTo>
                <a:cubicBezTo>
                  <a:pt x="41" y="0"/>
                  <a:pt x="0" y="41"/>
                  <a:pt x="0" y="92"/>
                </a:cubicBezTo>
                <a:cubicBezTo>
                  <a:pt x="0" y="166"/>
                  <a:pt x="0" y="166"/>
                  <a:pt x="0" y="166"/>
                </a:cubicBezTo>
                <a:cubicBezTo>
                  <a:pt x="154" y="320"/>
                  <a:pt x="154" y="320"/>
                  <a:pt x="154" y="320"/>
                </a:cubicBezTo>
                <a:cubicBezTo>
                  <a:pt x="173" y="337"/>
                  <a:pt x="185" y="361"/>
                  <a:pt x="185" y="389"/>
                </a:cubicBezTo>
                <a:cubicBezTo>
                  <a:pt x="185" y="389"/>
                  <a:pt x="185" y="389"/>
                  <a:pt x="185" y="389"/>
                </a:cubicBezTo>
                <a:cubicBezTo>
                  <a:pt x="185" y="92"/>
                  <a:pt x="185" y="92"/>
                  <a:pt x="185" y="92"/>
                </a:cubicBezTo>
                <a:cubicBezTo>
                  <a:pt x="185" y="41"/>
                  <a:pt x="143" y="0"/>
                  <a:pt x="92" y="0"/>
                </a:cubicBezTo>
              </a:path>
            </a:pathLst>
          </a:custGeom>
          <a:solidFill>
            <a:srgbClr val="BEB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14" name="Freeform 56">
            <a:extLst>
              <a:ext uri="{FF2B5EF4-FFF2-40B4-BE49-F238E27FC236}">
                <a16:creationId xmlns:a16="http://schemas.microsoft.com/office/drawing/2014/main" id="{1E7EF9CB-028D-4A0A-868D-170D0DE2EA80}"/>
              </a:ext>
            </a:extLst>
          </p:cNvPr>
          <p:cNvSpPr>
            <a:spLocks/>
          </p:cNvSpPr>
          <p:nvPr/>
        </p:nvSpPr>
        <p:spPr bwMode="auto">
          <a:xfrm>
            <a:off x="3591236" y="1729942"/>
            <a:ext cx="70372" cy="158065"/>
          </a:xfrm>
          <a:custGeom>
            <a:avLst/>
            <a:gdLst>
              <a:gd name="T0" fmla="*/ 0 w 31"/>
              <a:gd name="T1" fmla="*/ 0 h 69"/>
              <a:gd name="T2" fmla="*/ 44320910 w 31"/>
              <a:gd name="T3" fmla="*/ 45132303 h 69"/>
              <a:gd name="T4" fmla="*/ 343476237 w 31"/>
              <a:gd name="T5" fmla="*/ 778545661 h 69"/>
              <a:gd name="T6" fmla="*/ 343476237 w 31"/>
              <a:gd name="T7" fmla="*/ 778545661 h 69"/>
              <a:gd name="T8" fmla="*/ 0 w 31"/>
              <a:gd name="T9" fmla="*/ 0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9">
                <a:moveTo>
                  <a:pt x="0" y="0"/>
                </a:moveTo>
                <a:cubicBezTo>
                  <a:pt x="4" y="4"/>
                  <a:pt x="4" y="4"/>
                  <a:pt x="4" y="4"/>
                </a:cubicBezTo>
                <a:cubicBezTo>
                  <a:pt x="22" y="22"/>
                  <a:pt x="31" y="45"/>
                  <a:pt x="31" y="69"/>
                </a:cubicBezTo>
                <a:cubicBezTo>
                  <a:pt x="31" y="69"/>
                  <a:pt x="31" y="69"/>
                  <a:pt x="31" y="69"/>
                </a:cubicBezTo>
                <a:cubicBezTo>
                  <a:pt x="31" y="41"/>
                  <a:pt x="19" y="17"/>
                  <a:pt x="0" y="0"/>
                </a:cubicBezTo>
              </a:path>
            </a:pathLst>
          </a:custGeom>
          <a:solidFill>
            <a:srgbClr val="8E7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15" name="Freeform 57">
            <a:extLst>
              <a:ext uri="{FF2B5EF4-FFF2-40B4-BE49-F238E27FC236}">
                <a16:creationId xmlns:a16="http://schemas.microsoft.com/office/drawing/2014/main" id="{60080EC2-E441-4508-97E0-F664B0A0171A}"/>
              </a:ext>
            </a:extLst>
          </p:cNvPr>
          <p:cNvSpPr>
            <a:spLocks/>
          </p:cNvSpPr>
          <p:nvPr/>
        </p:nvSpPr>
        <p:spPr bwMode="auto">
          <a:xfrm>
            <a:off x="3238296" y="1377002"/>
            <a:ext cx="352940" cy="352940"/>
          </a:xfrm>
          <a:custGeom>
            <a:avLst/>
            <a:gdLst>
              <a:gd name="T0" fmla="*/ 0 w 154"/>
              <a:gd name="T1" fmla="*/ 0 h 154"/>
              <a:gd name="T2" fmla="*/ 0 w 154"/>
              <a:gd name="T3" fmla="*/ 1468131051 h 154"/>
              <a:gd name="T4" fmla="*/ 1038985206 w 154"/>
              <a:gd name="T5" fmla="*/ 1468131051 h 154"/>
              <a:gd name="T6" fmla="*/ 1739169647 w 154"/>
              <a:gd name="T7" fmla="*/ 1739169647 h 154"/>
              <a:gd name="T8" fmla="*/ 0 w 154"/>
              <a:gd name="T9" fmla="*/ 0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 h="154">
                <a:moveTo>
                  <a:pt x="0" y="0"/>
                </a:moveTo>
                <a:cubicBezTo>
                  <a:pt x="0" y="130"/>
                  <a:pt x="0" y="130"/>
                  <a:pt x="0" y="130"/>
                </a:cubicBezTo>
                <a:cubicBezTo>
                  <a:pt x="92" y="130"/>
                  <a:pt x="92" y="130"/>
                  <a:pt x="92" y="130"/>
                </a:cubicBezTo>
                <a:cubicBezTo>
                  <a:pt x="116" y="130"/>
                  <a:pt x="137" y="139"/>
                  <a:pt x="154" y="154"/>
                </a:cubicBezTo>
                <a:cubicBezTo>
                  <a:pt x="0" y="0"/>
                  <a:pt x="0" y="0"/>
                  <a:pt x="0" y="0"/>
                </a:cubicBezTo>
              </a:path>
            </a:pathLst>
          </a:custGeom>
          <a:solidFill>
            <a:srgbClr val="8E7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116" name="Freeform 58">
            <a:extLst>
              <a:ext uri="{FF2B5EF4-FFF2-40B4-BE49-F238E27FC236}">
                <a16:creationId xmlns:a16="http://schemas.microsoft.com/office/drawing/2014/main" id="{3D281211-AA06-4777-B7BE-4DA2E3004E4C}"/>
              </a:ext>
            </a:extLst>
          </p:cNvPr>
          <p:cNvSpPr>
            <a:spLocks/>
          </p:cNvSpPr>
          <p:nvPr/>
        </p:nvSpPr>
        <p:spPr bwMode="auto">
          <a:xfrm>
            <a:off x="3238296" y="1674728"/>
            <a:ext cx="423312" cy="424394"/>
          </a:xfrm>
          <a:custGeom>
            <a:avLst/>
            <a:gdLst>
              <a:gd name="T0" fmla="*/ 1035681449 w 185"/>
              <a:gd name="T1" fmla="*/ 0 h 185"/>
              <a:gd name="T2" fmla="*/ 0 w 185"/>
              <a:gd name="T3" fmla="*/ 0 h 185"/>
              <a:gd name="T4" fmla="*/ 0 w 185"/>
              <a:gd name="T5" fmla="*/ 1052299209 h 185"/>
              <a:gd name="T6" fmla="*/ 1035681449 w 185"/>
              <a:gd name="T7" fmla="*/ 2093282649 h 185"/>
              <a:gd name="T8" fmla="*/ 2082619613 w 185"/>
              <a:gd name="T9" fmla="*/ 1052299209 h 185"/>
              <a:gd name="T10" fmla="*/ 1778668200 w 185"/>
              <a:gd name="T11" fmla="*/ 316821339 h 185"/>
              <a:gd name="T12" fmla="*/ 1733641343 w 185"/>
              <a:gd name="T13" fmla="*/ 271561629 h 185"/>
              <a:gd name="T14" fmla="*/ 1035681449 w 185"/>
              <a:gd name="T15" fmla="*/ 0 h 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85">
                <a:moveTo>
                  <a:pt x="92" y="0"/>
                </a:moveTo>
                <a:cubicBezTo>
                  <a:pt x="0" y="0"/>
                  <a:pt x="0" y="0"/>
                  <a:pt x="0" y="0"/>
                </a:cubicBezTo>
                <a:cubicBezTo>
                  <a:pt x="0" y="93"/>
                  <a:pt x="0" y="93"/>
                  <a:pt x="0" y="93"/>
                </a:cubicBezTo>
                <a:cubicBezTo>
                  <a:pt x="0" y="144"/>
                  <a:pt x="41" y="185"/>
                  <a:pt x="92" y="185"/>
                </a:cubicBezTo>
                <a:cubicBezTo>
                  <a:pt x="143" y="185"/>
                  <a:pt x="185" y="144"/>
                  <a:pt x="185" y="93"/>
                </a:cubicBezTo>
                <a:cubicBezTo>
                  <a:pt x="185" y="69"/>
                  <a:pt x="176" y="46"/>
                  <a:pt x="158" y="28"/>
                </a:cubicBezTo>
                <a:cubicBezTo>
                  <a:pt x="154" y="24"/>
                  <a:pt x="154" y="24"/>
                  <a:pt x="154" y="24"/>
                </a:cubicBezTo>
                <a:cubicBezTo>
                  <a:pt x="137" y="9"/>
                  <a:pt x="116" y="0"/>
                  <a:pt x="92" y="0"/>
                </a:cubicBezTo>
              </a:path>
            </a:pathLst>
          </a:custGeom>
          <a:solidFill>
            <a:srgbClr val="6A57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2" name="Title 1">
            <a:extLst>
              <a:ext uri="{FF2B5EF4-FFF2-40B4-BE49-F238E27FC236}">
                <a16:creationId xmlns:a16="http://schemas.microsoft.com/office/drawing/2014/main" id="{A6DE858B-5CBF-46E4-A84F-08D072F6F225}"/>
              </a:ext>
            </a:extLst>
          </p:cNvPr>
          <p:cNvSpPr>
            <a:spLocks noGrp="1"/>
          </p:cNvSpPr>
          <p:nvPr>
            <p:ph type="title"/>
          </p:nvPr>
        </p:nvSpPr>
        <p:spPr>
          <a:xfrm>
            <a:off x="2501473" y="2415517"/>
            <a:ext cx="3773886" cy="857250"/>
          </a:xfrm>
          <a:solidFill>
            <a:schemeClr val="bg1">
              <a:lumMod val="85000"/>
            </a:schemeClr>
          </a:solidFill>
          <a:ln>
            <a:solidFill>
              <a:schemeClr val="bg1">
                <a:lumMod val="50000"/>
              </a:schemeClr>
            </a:solidFill>
          </a:ln>
        </p:spPr>
        <p:txBody>
          <a:bodyPr>
            <a:normAutofit/>
          </a:bodyPr>
          <a:lstStyle/>
          <a:p>
            <a:pPr algn="l"/>
            <a:r>
              <a:rPr lang="en-US" b="1" dirty="0">
                <a:solidFill>
                  <a:schemeClr val="tx1"/>
                </a:solidFill>
              </a:rPr>
              <a:t>CTTC Faculty Services</a:t>
            </a:r>
          </a:p>
        </p:txBody>
      </p:sp>
      <p:sp>
        <p:nvSpPr>
          <p:cNvPr id="36" name="Title 1">
            <a:extLst>
              <a:ext uri="{FF2B5EF4-FFF2-40B4-BE49-F238E27FC236}">
                <a16:creationId xmlns:a16="http://schemas.microsoft.com/office/drawing/2014/main" id="{AD7B7EFB-9E9D-4E16-A79D-0A71D13658CD}"/>
              </a:ext>
            </a:extLst>
          </p:cNvPr>
          <p:cNvSpPr txBox="1">
            <a:spLocks/>
          </p:cNvSpPr>
          <p:nvPr/>
        </p:nvSpPr>
        <p:spPr>
          <a:xfrm>
            <a:off x="71223" y="0"/>
            <a:ext cx="5772343"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algn="l"/>
            <a:r>
              <a:rPr lang="en-US" dirty="0"/>
              <a:t>CTTC Foci</a:t>
            </a:r>
          </a:p>
        </p:txBody>
      </p:sp>
    </p:spTree>
    <p:extLst>
      <p:ext uri="{BB962C8B-B14F-4D97-AF65-F5344CB8AC3E}">
        <p14:creationId xmlns:p14="http://schemas.microsoft.com/office/powerpoint/2010/main" val="79521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250"/>
                            </p:stCondLst>
                            <p:childTnLst>
                              <p:par>
                                <p:cTn id="13" presetID="10" presetClass="entr" presetSubtype="0" fill="hold" nodeType="afterEffect">
                                  <p:stCondLst>
                                    <p:cond delay="25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childTnLst>
                                </p:cTn>
                              </p:par>
                            </p:childTnLst>
                          </p:cTn>
                        </p:par>
                        <p:par>
                          <p:cTn id="16" fill="hold">
                            <p:stCondLst>
                              <p:cond delay="3500"/>
                            </p:stCondLst>
                            <p:childTnLst>
                              <p:par>
                                <p:cTn id="17" presetID="10" presetClass="entr" presetSubtype="0" fill="hold" nodeType="afterEffect">
                                  <p:stCondLst>
                                    <p:cond delay="25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childTnLst>
                                </p:cTn>
                              </p:par>
                            </p:childTnLst>
                          </p:cTn>
                        </p:par>
                        <p:par>
                          <p:cTn id="20" fill="hold">
                            <p:stCondLst>
                              <p:cond delay="4750"/>
                            </p:stCondLst>
                            <p:childTnLst>
                              <p:par>
                                <p:cTn id="21" presetID="10" presetClass="entr" presetSubtype="0" fill="hold" nodeType="afterEffect">
                                  <p:stCondLst>
                                    <p:cond delay="25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childTnLst>
                                </p:cTn>
                              </p:par>
                            </p:childTnLst>
                          </p:cTn>
                        </p:par>
                        <p:par>
                          <p:cTn id="24" fill="hold">
                            <p:stCondLst>
                              <p:cond delay="6000"/>
                            </p:stCondLst>
                            <p:childTnLst>
                              <p:par>
                                <p:cTn id="25" presetID="10" presetClass="entr" presetSubtype="0" fill="hold" nodeType="afterEffect">
                                  <p:stCondLst>
                                    <p:cond delay="25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1000"/>
                                        <p:tgtEl>
                                          <p:spTgt spid="9">
                                            <p:txEl>
                                              <p:pRg st="3" end="3"/>
                                            </p:txEl>
                                          </p:spTgt>
                                        </p:tgtEl>
                                      </p:cBhvr>
                                    </p:animEffect>
                                  </p:childTnLst>
                                </p:cTn>
                              </p:par>
                            </p:childTnLst>
                          </p:cTn>
                        </p:par>
                        <p:par>
                          <p:cTn id="28" fill="hold">
                            <p:stCondLst>
                              <p:cond delay="7250"/>
                            </p:stCondLst>
                            <p:childTnLst>
                              <p:par>
                                <p:cTn id="29" presetID="10" presetClass="entr" presetSubtype="0" fill="hold" nodeType="afterEffect">
                                  <p:stCondLst>
                                    <p:cond delay="25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1000"/>
                                        <p:tgtEl>
                                          <p:spTgt spid="11">
                                            <p:txEl>
                                              <p:pRg st="0" end="0"/>
                                            </p:txEl>
                                          </p:spTgt>
                                        </p:tgtEl>
                                      </p:cBhvr>
                                    </p:animEffect>
                                  </p:childTnLst>
                                </p:cTn>
                              </p:par>
                            </p:childTnLst>
                          </p:cTn>
                        </p:par>
                        <p:par>
                          <p:cTn id="32" fill="hold">
                            <p:stCondLst>
                              <p:cond delay="8500"/>
                            </p:stCondLst>
                            <p:childTnLst>
                              <p:par>
                                <p:cTn id="33" presetID="10" presetClass="entr" presetSubtype="0" fill="hold" nodeType="afterEffect">
                                  <p:stCondLst>
                                    <p:cond delay="25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D7E169-F503-42FE-C8FF-28AF724B5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85" y="1320306"/>
            <a:ext cx="3679596" cy="3108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iagram&#10;&#10;Description automatically generated">
            <a:extLst>
              <a:ext uri="{FF2B5EF4-FFF2-40B4-BE49-F238E27FC236}">
                <a16:creationId xmlns:a16="http://schemas.microsoft.com/office/drawing/2014/main" id="{878D88FA-F073-F69A-B054-E19E801CD423}"/>
              </a:ext>
            </a:extLst>
          </p:cNvPr>
          <p:cNvPicPr>
            <a:picLocks noChangeAspect="1"/>
          </p:cNvPicPr>
          <p:nvPr/>
        </p:nvPicPr>
        <p:blipFill>
          <a:blip r:embed="rId4"/>
          <a:stretch>
            <a:fillRect/>
          </a:stretch>
        </p:blipFill>
        <p:spPr>
          <a:xfrm>
            <a:off x="4238150" y="1320305"/>
            <a:ext cx="4804365" cy="3108707"/>
          </a:xfrm>
          <a:prstGeom prst="rect">
            <a:avLst/>
          </a:prstGeom>
        </p:spPr>
      </p:pic>
      <p:sp>
        <p:nvSpPr>
          <p:cNvPr id="8" name="Title 1">
            <a:extLst>
              <a:ext uri="{FF2B5EF4-FFF2-40B4-BE49-F238E27FC236}">
                <a16:creationId xmlns:a16="http://schemas.microsoft.com/office/drawing/2014/main" id="{1CDEF636-E3B6-BE4E-DA46-38DE883E44FB}"/>
              </a:ext>
            </a:extLst>
          </p:cNvPr>
          <p:cNvSpPr txBox="1">
            <a:spLocks/>
          </p:cNvSpPr>
          <p:nvPr/>
        </p:nvSpPr>
        <p:spPr>
          <a:xfrm>
            <a:off x="71223" y="0"/>
            <a:ext cx="5772343"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FFFFFF"/>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j-ea"/>
                <a:cs typeface="+mj-cs"/>
              </a:rPr>
              <a:t>CTTC Impact</a:t>
            </a:r>
          </a:p>
        </p:txBody>
      </p:sp>
    </p:spTree>
    <p:extLst>
      <p:ext uri="{BB962C8B-B14F-4D97-AF65-F5344CB8AC3E}">
        <p14:creationId xmlns:p14="http://schemas.microsoft.com/office/powerpoint/2010/main" val="10990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358D7A0-CCD1-AB8C-BB4A-DC41C20787AA}"/>
              </a:ext>
            </a:extLst>
          </p:cNvPr>
          <p:cNvSpPr>
            <a:spLocks noGrp="1"/>
          </p:cNvSpPr>
          <p:nvPr>
            <p:ph type="title"/>
          </p:nvPr>
        </p:nvSpPr>
        <p:spPr>
          <a:xfrm>
            <a:off x="60195" y="0"/>
            <a:ext cx="5772343" cy="857250"/>
          </a:xfrm>
        </p:spPr>
        <p:txBody>
          <a:bodyPr/>
          <a:lstStyle/>
          <a:p>
            <a:pPr algn="l"/>
            <a:r>
              <a:rPr lang="en-US" dirty="0"/>
              <a:t>Vanderbilt IP Policy</a:t>
            </a:r>
          </a:p>
        </p:txBody>
      </p:sp>
      <p:sp>
        <p:nvSpPr>
          <p:cNvPr id="8" name="TextBox 7">
            <a:extLst>
              <a:ext uri="{FF2B5EF4-FFF2-40B4-BE49-F238E27FC236}">
                <a16:creationId xmlns:a16="http://schemas.microsoft.com/office/drawing/2014/main" id="{866334BA-B417-C18A-F2C6-89A142F48392}"/>
              </a:ext>
            </a:extLst>
          </p:cNvPr>
          <p:cNvSpPr txBox="1"/>
          <p:nvPr/>
        </p:nvSpPr>
        <p:spPr>
          <a:xfrm>
            <a:off x="258147" y="884393"/>
            <a:ext cx="5666403" cy="5262979"/>
          </a:xfrm>
          <a:prstGeom prst="rect">
            <a:avLst/>
          </a:prstGeom>
          <a:noFill/>
        </p:spPr>
        <p:txBody>
          <a:bodyPr wrap="square">
            <a:spAutoFit/>
          </a:bodyPr>
          <a:lstStyle/>
          <a:p>
            <a:pPr marL="342900" indent="-342900">
              <a:buFont typeface="Arial" pitchFamily="34" charset="0"/>
              <a:buChar char="•"/>
            </a:pPr>
            <a:r>
              <a:rPr lang="en-US" b="1" i="1" dirty="0"/>
              <a:t>Policy on Technology and Literary and Artistic Works</a:t>
            </a:r>
            <a:r>
              <a:rPr lang="en-US" dirty="0"/>
              <a:t>, applies to both VU and VUMC employees</a:t>
            </a:r>
          </a:p>
          <a:p>
            <a:pPr marL="342900" indent="-342900">
              <a:buFont typeface="Arial" pitchFamily="34" charset="0"/>
              <a:buChar char="•"/>
            </a:pPr>
            <a:r>
              <a:rPr lang="en-US" sz="1800" dirty="0"/>
              <a:t>Faculty and staff have obligation to disclose</a:t>
            </a:r>
            <a:endParaRPr lang="en-US" dirty="0"/>
          </a:p>
          <a:p>
            <a:pPr marL="342900" indent="-342900">
              <a:buFont typeface="Arial" pitchFamily="34" charset="0"/>
              <a:buChar char="•"/>
            </a:pPr>
            <a:r>
              <a:rPr lang="en-US" dirty="0"/>
              <a:t>Discerns between scholarly (owned by author) and non-scholarly works </a:t>
            </a:r>
          </a:p>
          <a:p>
            <a:pPr marL="342900" indent="-342900">
              <a:buFont typeface="Arial" pitchFamily="34" charset="0"/>
              <a:buChar char="•"/>
            </a:pPr>
            <a:r>
              <a:rPr lang="en-US" dirty="0"/>
              <a:t>Vanderbilt owns Technologies created:</a:t>
            </a:r>
          </a:p>
          <a:p>
            <a:pPr marL="642938" lvl="1" indent="-342900">
              <a:buFont typeface="Arial" pitchFamily="34" charset="0"/>
              <a:buChar char="•"/>
            </a:pPr>
            <a:r>
              <a:rPr lang="en-US" dirty="0"/>
              <a:t>Within scope of employment</a:t>
            </a:r>
          </a:p>
          <a:p>
            <a:pPr marL="642938" lvl="1" indent="-342900">
              <a:buFont typeface="Arial" pitchFamily="34" charset="0"/>
              <a:buChar char="•"/>
            </a:pPr>
            <a:r>
              <a:rPr lang="en-US" dirty="0"/>
              <a:t>With Significant Use of University Resources (facilities or funds administered by VU)</a:t>
            </a:r>
          </a:p>
          <a:p>
            <a:pPr marL="642938" lvl="1" indent="-342900">
              <a:buFont typeface="Arial" pitchFamily="34" charset="0"/>
              <a:buChar char="•"/>
            </a:pPr>
            <a:r>
              <a:rPr lang="en-US" dirty="0"/>
              <a:t>Works-for-hire</a:t>
            </a:r>
          </a:p>
          <a:p>
            <a:pPr marL="342900" indent="-342900">
              <a:buFont typeface="Arial" pitchFamily="34" charset="0"/>
              <a:buChar char="•"/>
            </a:pPr>
            <a:r>
              <a:rPr lang="en-US" sz="1800" dirty="0"/>
              <a:t>CTTC has responsibility for protection and licensing of Vanderbilt IP assets</a:t>
            </a:r>
          </a:p>
          <a:p>
            <a:pPr marL="342900" indent="-342900">
              <a:buFont typeface="Arial" pitchFamily="34" charset="0"/>
              <a:buChar char="•"/>
            </a:pPr>
            <a:r>
              <a:rPr lang="en-US" sz="1800" dirty="0"/>
              <a:t>Proceeds from licensing distributed according to policy</a:t>
            </a:r>
          </a:p>
          <a:p>
            <a:pPr marL="342900" indent="-342900">
              <a:buFont typeface="Arial" pitchFamily="34" charset="0"/>
              <a:buChar char="•"/>
            </a:pPr>
            <a:r>
              <a:rPr lang="en-US" sz="1800" dirty="0"/>
              <a:t>If technology is not pursued by CTTC, inventors may request assignment of the rights</a:t>
            </a:r>
          </a:p>
          <a:p>
            <a:endParaRPr lang="en-US" dirty="0"/>
          </a:p>
          <a:p>
            <a:pPr marL="342900" indent="-342900">
              <a:buFont typeface="Arial" pitchFamily="34" charset="0"/>
              <a:buChar char="•"/>
            </a:pPr>
            <a:endParaRPr lang="en-US" sz="2400" dirty="0"/>
          </a:p>
          <a:p>
            <a:pPr marL="342900" indent="-342900">
              <a:buFont typeface="Arial" pitchFamily="34" charset="0"/>
              <a:buChar char="•"/>
            </a:pPr>
            <a:endParaRPr lang="en-US" sz="2400" dirty="0"/>
          </a:p>
        </p:txBody>
      </p:sp>
      <p:pic>
        <p:nvPicPr>
          <p:cNvPr id="2" name="Picture 1" descr="A picture containing text, iPod&#10;&#10;Description automatically generated">
            <a:extLst>
              <a:ext uri="{FF2B5EF4-FFF2-40B4-BE49-F238E27FC236}">
                <a16:creationId xmlns:a16="http://schemas.microsoft.com/office/drawing/2014/main" id="{BAD4FF15-4619-CECD-B192-D7148D84C538}"/>
              </a:ext>
            </a:extLst>
          </p:cNvPr>
          <p:cNvPicPr>
            <a:picLocks noChangeAspect="1"/>
          </p:cNvPicPr>
          <p:nvPr/>
        </p:nvPicPr>
        <p:blipFill>
          <a:blip r:embed="rId2"/>
          <a:stretch>
            <a:fillRect/>
          </a:stretch>
        </p:blipFill>
        <p:spPr>
          <a:xfrm>
            <a:off x="5688143" y="1133475"/>
            <a:ext cx="3355742" cy="4279900"/>
          </a:xfrm>
          <a:prstGeom prst="rect">
            <a:avLst/>
          </a:prstGeom>
        </p:spPr>
      </p:pic>
    </p:spTree>
    <p:extLst>
      <p:ext uri="{BB962C8B-B14F-4D97-AF65-F5344CB8AC3E}">
        <p14:creationId xmlns:p14="http://schemas.microsoft.com/office/powerpoint/2010/main" val="1221929417"/>
      </p:ext>
    </p:extLst>
  </p:cSld>
  <p:clrMapOvr>
    <a:masterClrMapping/>
  </p:clrMapOvr>
</p:sld>
</file>

<file path=ppt/theme/theme1.xml><?xml version="1.0" encoding="utf-8"?>
<a:theme xmlns:a="http://schemas.openxmlformats.org/drawingml/2006/main" name="2015 CTTC PPT 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65E698B54D354C944D047BC34DCE2F" ma:contentTypeVersion="21" ma:contentTypeDescription="Create a new document." ma:contentTypeScope="" ma:versionID="8776316407d5595c707930f29fdc4834">
  <xsd:schema xmlns:xsd="http://www.w3.org/2001/XMLSchema" xmlns:xs="http://www.w3.org/2001/XMLSchema" xmlns:p="http://schemas.microsoft.com/office/2006/metadata/properties" xmlns:ns2="a17e4dac-d8c2-4f3d-b464-71f54cb58e90" xmlns:ns3="43c1cf19-9c9c-439c-8907-7295bf5ec1b9" targetNamespace="http://schemas.microsoft.com/office/2006/metadata/properties" ma:root="true" ma:fieldsID="587f2f9a88abac22b271e0623649074e" ns2:_="" ns3:_="">
    <xsd:import namespace="a17e4dac-d8c2-4f3d-b464-71f54cb58e90"/>
    <xsd:import namespace="43c1cf19-9c9c-439c-8907-7295bf5ec1b9"/>
    <xsd:element name="properties">
      <xsd:complexType>
        <xsd:sequence>
          <xsd:element name="documentManagement">
            <xsd:complexType>
              <xsd:all>
                <xsd:element ref="ns2:Agreements" minOccurs="0"/>
                <xsd:element ref="ns2:VHRPPreview" minOccurs="0"/>
                <xsd:element ref="ns2:Reviewdate"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e4dac-d8c2-4f3d-b464-71f54cb58e90" elementFormDefault="qualified">
    <xsd:import namespace="http://schemas.microsoft.com/office/2006/documentManagement/types"/>
    <xsd:import namespace="http://schemas.microsoft.com/office/infopath/2007/PartnerControls"/>
    <xsd:element name="Agreements" ma:index="1" nillable="true" ma:displayName="Agreements" ma:default="0" ma:description="Contains resources relevant to licensing agreements (e.g. templates)" ma:internalName="Agreements" ma:readOnly="false">
      <xsd:simpleType>
        <xsd:restriction base="dms:Boolean"/>
      </xsd:simpleType>
    </xsd:element>
    <xsd:element name="VHRPPreview" ma:index="2" nillable="true" ma:displayName="VHRPP review" ma:default="0" ma:description="Has document been reviewed by VHRPP for clearance to share samples under MTA?" ma:format="Dropdown" ma:internalName="VHRPPreview">
      <xsd:simpleType>
        <xsd:restriction base="dms:Boolean"/>
      </xsd:simpleType>
    </xsd:element>
    <xsd:element name="Reviewdate" ma:index="3" nillable="true" ma:displayName="Review date" ma:description="Date of VHRPP or legal review for clearance to share samples under MTA" ma:format="DateOnly" ma:internalName="Reviewdate" ma:readOnly="false">
      <xsd:simpleType>
        <xsd:restriction base="dms:DateTime"/>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MediaServiceLocation" ma:index="16"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c383c50-2e5a-4ee2-a287-62075b1c8a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3c1cf19-9c9c-439c-8907-7295bf5ec1b9" elementFormDefault="qualified">
    <xsd:import namespace="http://schemas.microsoft.com/office/2006/documentManagement/types"/>
    <xsd:import namespace="http://schemas.microsoft.com/office/infopath/2007/PartnerControls"/>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element name="TaxCatchAll" ma:index="25" nillable="true" ma:displayName="Taxonomy Catch All Column" ma:hidden="true" ma:list="{4e06a727-1b52-4ff5-b461-a1d5d016bb4d}" ma:internalName="TaxCatchAll" ma:showField="CatchAllData" ma:web="43c1cf19-9c9c-439c-8907-7295bf5ec1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greements xmlns="a17e4dac-d8c2-4f3d-b464-71f54cb58e90">false</Agreements>
    <VHRPPreview xmlns="a17e4dac-d8c2-4f3d-b464-71f54cb58e90">false</VHRPPreview>
    <Reviewdate xmlns="a17e4dac-d8c2-4f3d-b464-71f54cb58e90" xsi:nil="true"/>
    <lcf76f155ced4ddcb4097134ff3c332f xmlns="a17e4dac-d8c2-4f3d-b464-71f54cb58e90">
      <Terms xmlns="http://schemas.microsoft.com/office/infopath/2007/PartnerControls"/>
    </lcf76f155ced4ddcb4097134ff3c332f>
    <TaxCatchAll xmlns="43c1cf19-9c9c-439c-8907-7295bf5ec1b9" xsi:nil="true"/>
  </documentManagement>
</p:properties>
</file>

<file path=customXml/itemProps1.xml><?xml version="1.0" encoding="utf-8"?>
<ds:datastoreItem xmlns:ds="http://schemas.openxmlformats.org/officeDocument/2006/customXml" ds:itemID="{2B561EC0-D218-4FB0-B8E9-5B5FD1DE7CCF}">
  <ds:schemaRefs>
    <ds:schemaRef ds:uri="http://schemas.microsoft.com/sharepoint/v3/contenttype/forms"/>
  </ds:schemaRefs>
</ds:datastoreItem>
</file>

<file path=customXml/itemProps2.xml><?xml version="1.0" encoding="utf-8"?>
<ds:datastoreItem xmlns:ds="http://schemas.openxmlformats.org/officeDocument/2006/customXml" ds:itemID="{8D2CEACA-BC03-4867-8A97-DFEC45745F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7e4dac-d8c2-4f3d-b464-71f54cb58e90"/>
    <ds:schemaRef ds:uri="43c1cf19-9c9c-439c-8907-7295bf5ec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1FD9A3-A2DD-40CF-9ADD-C72B54C60DCB}">
  <ds:schemaRefs>
    <ds:schemaRef ds:uri="http://schemas.microsoft.com/office/2006/metadata/properties"/>
    <ds:schemaRef ds:uri="http://schemas.microsoft.com/office/infopath/2007/PartnerControls"/>
    <ds:schemaRef ds:uri="a17e4dac-d8c2-4f3d-b464-71f54cb58e90"/>
    <ds:schemaRef ds:uri="43c1cf19-9c9c-439c-8907-7295bf5ec1b9"/>
  </ds:schemaRefs>
</ds:datastoreItem>
</file>

<file path=docProps/app.xml><?xml version="1.0" encoding="utf-8"?>
<Properties xmlns="http://schemas.openxmlformats.org/officeDocument/2006/extended-properties" xmlns:vt="http://schemas.openxmlformats.org/officeDocument/2006/docPropsVTypes">
  <Template>CTTC PPT WHITE 16x9</Template>
  <TotalTime>6407</TotalTime>
  <Words>2655</Words>
  <Application>Microsoft Office PowerPoint</Application>
  <PresentationFormat>On-screen Show (16:9)</PresentationFormat>
  <Paragraphs>564</Paragraphs>
  <Slides>42</Slides>
  <Notes>22</Notes>
  <HiddenSlides>2</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Antonio</vt:lpstr>
      <vt:lpstr>Arial</vt:lpstr>
      <vt:lpstr>Arial Narrow</vt:lpstr>
      <vt:lpstr>Calibri</vt:lpstr>
      <vt:lpstr>Calibri Light</vt:lpstr>
      <vt:lpstr>Minion Pro</vt:lpstr>
      <vt:lpstr>Montserrat</vt:lpstr>
      <vt:lpstr>Montserrat (Body)</vt:lpstr>
      <vt:lpstr>PT Sans</vt:lpstr>
      <vt:lpstr>Symbol</vt:lpstr>
      <vt:lpstr>Trebuchet MS</vt:lpstr>
      <vt:lpstr>2015 CTTC PPT 16x9</vt:lpstr>
      <vt:lpstr>Office Theme</vt:lpstr>
      <vt:lpstr>Last Update: 1/19/2023</vt:lpstr>
      <vt:lpstr>PowerPoint Presentation</vt:lpstr>
      <vt:lpstr>PowerPoint Presentation</vt:lpstr>
      <vt:lpstr>PowerPoint Presentation</vt:lpstr>
      <vt:lpstr>PowerPoint Presentation</vt:lpstr>
      <vt:lpstr>CTTC Office Structure and Personnel</vt:lpstr>
      <vt:lpstr>CTTC Faculty Services</vt:lpstr>
      <vt:lpstr>PowerPoint Presentation</vt:lpstr>
      <vt:lpstr>Vanderbilt IP Policy</vt:lpstr>
      <vt:lpstr>PowerPoint Presentation</vt:lpstr>
      <vt:lpstr>PowerPoint Presentation</vt:lpstr>
      <vt:lpstr>Patenting and Publishing</vt:lpstr>
      <vt:lpstr>Recent Commercialization Success</vt:lpstr>
      <vt:lpstr>CTTC Publications &amp; 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Ventures Continuum –  Participants</vt:lpstr>
      <vt:lpstr>New Ventures Continuum –  Stages</vt:lpstr>
      <vt:lpstr>Vanderbilt’s Dynamic Innovation Ecosystem</vt:lpstr>
      <vt:lpstr>Vanderbilt New Venture Model Highlights</vt:lpstr>
      <vt:lpstr>Vanderbilt New Venture Model Highlights : Wond’ry</vt:lpstr>
      <vt:lpstr>Vanderbilt New Venture Model Highlights : CTTC</vt:lpstr>
      <vt:lpstr>Vanderbilt New Venture Model Highlights : Institution</vt:lpstr>
      <vt:lpstr>PowerPoint Presentation</vt:lpstr>
      <vt:lpstr>PowerPoint Presentation</vt:lpstr>
      <vt:lpstr>CTTC Venture Studio - Entrepreneurship Services</vt:lpstr>
      <vt:lpstr>CTTC Venture Studio - Institutional Services</vt:lpstr>
      <vt:lpstr>Recent new venture launches</vt:lpstr>
      <vt:lpstr>PowerPoint Presentation</vt:lpstr>
      <vt:lpstr>Institutional Conflict of Interest</vt:lpstr>
      <vt:lpstr>Institutional Conflict of Interest</vt:lpstr>
      <vt:lpstr>Institutional COI resulting from License Agreements</vt:lpstr>
      <vt:lpstr>Institutional COI resulting from License Agreements</vt:lpstr>
      <vt:lpstr>Institutional COI from License Agreements</vt:lpstr>
      <vt:lpstr>COI Management Plans</vt:lpstr>
      <vt:lpstr>Typical Features of a Management Plan</vt:lpstr>
      <vt:lpstr>UCC and COI Office Responsibilities</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Alan Bentley</dc:title>
  <dc:creator>Bentley, Alan R</dc:creator>
  <cp:lastModifiedBy>Swaney, Philip J</cp:lastModifiedBy>
  <cp:revision>14</cp:revision>
  <cp:lastPrinted>2016-10-26T17:45:21Z</cp:lastPrinted>
  <dcterms:created xsi:type="dcterms:W3CDTF">2016-10-25T14:28:58Z</dcterms:created>
  <dcterms:modified xsi:type="dcterms:W3CDTF">2023-01-19T17:21:10Z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0x0101002D65E698B54D354C944D047BC34DCE2F</vt:lpwstr>
  </property>
  <property fmtid="{D5CDD505-2E9C-101B-9397-08002B2CF9AE}" pid="3" name="MediaServiceImageTags">
    <vt:lpwstr/>
  </property>
</Properties>
</file>